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8"/>
  </p:notesMasterIdLst>
  <p:sldIdLst>
    <p:sldId id="257" r:id="rId2"/>
    <p:sldId id="259" r:id="rId3"/>
    <p:sldId id="3642" r:id="rId4"/>
    <p:sldId id="6259" r:id="rId5"/>
    <p:sldId id="1259" r:id="rId6"/>
    <p:sldId id="3373" r:id="rId7"/>
    <p:sldId id="6175" r:id="rId8"/>
    <p:sldId id="6258" r:id="rId9"/>
    <p:sldId id="3449" r:id="rId10"/>
    <p:sldId id="6200" r:id="rId11"/>
    <p:sldId id="6166" r:id="rId12"/>
    <p:sldId id="1188" r:id="rId13"/>
    <p:sldId id="619" r:id="rId14"/>
    <p:sldId id="1130" r:id="rId15"/>
    <p:sldId id="1131" r:id="rId16"/>
    <p:sldId id="1268" r:id="rId17"/>
    <p:sldId id="1134" r:id="rId18"/>
    <p:sldId id="261" r:id="rId19"/>
    <p:sldId id="3628" r:id="rId20"/>
    <p:sldId id="3627" r:id="rId21"/>
    <p:sldId id="3640" r:id="rId22"/>
    <p:sldId id="3639" r:id="rId23"/>
    <p:sldId id="3634" r:id="rId24"/>
    <p:sldId id="3632" r:id="rId25"/>
    <p:sldId id="3564" r:id="rId26"/>
    <p:sldId id="364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A5C"/>
    <a:srgbClr val="143348"/>
    <a:srgbClr val="007298"/>
    <a:srgbClr val="3182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70" autoAdjust="0"/>
    <p:restoredTop sz="68786" autoAdjust="0"/>
  </p:normalViewPr>
  <p:slideViewPr>
    <p:cSldViewPr snapToGrid="0">
      <p:cViewPr varScale="1">
        <p:scale>
          <a:sx n="111" d="100"/>
          <a:sy n="111" d="100"/>
        </p:scale>
        <p:origin x="195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46C09E-0A46-4393-AA10-45B42FDBD40F}" type="datetimeFigureOut">
              <a:rPr lang="en-US" smtClean="0"/>
              <a:t>6/24/2021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46A200-4A06-4D73-993A-A6D77738B961}" type="slidenum">
              <a:rPr lang="en-US" smtClean="0"/>
              <a:t>‹#›</a:t>
            </a:fld>
            <a:endParaRPr lang="en-US"/>
          </a:p>
        </p:txBody>
      </p:sp>
    </p:spTree>
    <p:extLst>
      <p:ext uri="{BB962C8B-B14F-4D97-AF65-F5344CB8AC3E}">
        <p14:creationId xmlns:p14="http://schemas.microsoft.com/office/powerpoint/2010/main" val="2999252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techvalidate.com/product-research/cisco-umbrella/charts/C99-100-543"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cisco.com/c/m/"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techvalidate.com/product-research/cisco-umbrella/facts/AF2-8E2-79D"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techvalidate.com/product-research/cisco-umbrella/facts/18E-A4D-58A"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Hello and thank you for joining us for today’s webinar: Keeping Your Financial Institution Secure. I am Molly Sergeant, Marketing Manager here at FirstLight, and I’ll be helping facilitate today’s session. A couple of things to note before we get started today:</a:t>
            </a:r>
          </a:p>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We will have ample time for Q&amp;A throughout the session. Simply use the Q&amp;A panel, which can be found on the right-hand side of your screen. We will do our best to answer your questions real-time, and we should also have some time at the end of today’s presentation to cover any remaining questions.</a:t>
            </a:r>
          </a:p>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2. This session is being recorded and will be available on the FirstLight website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on our Financial Services page by the end of the day today, if you’d like to refer back to any of the content presented here today.</a:t>
            </a:r>
          </a:p>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nSpc>
                <a:spcPct val="107000"/>
              </a:lnSpc>
              <a:spcBef>
                <a:spcPts val="0"/>
              </a:spcBef>
              <a:spcAft>
                <a:spcPts val="80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NEXT SLIDE</a:t>
            </a:r>
          </a:p>
          <a:p>
            <a:endParaRPr lang="en-US" dirty="0"/>
          </a:p>
        </p:txBody>
      </p:sp>
      <p:sp>
        <p:nvSpPr>
          <p:cNvPr id="4" name="Slide Number Placeholder 3"/>
          <p:cNvSpPr>
            <a:spLocks noGrp="1"/>
          </p:cNvSpPr>
          <p:nvPr>
            <p:ph type="sldNum" sz="quarter" idx="5"/>
          </p:nvPr>
        </p:nvSpPr>
        <p:spPr/>
        <p:txBody>
          <a:bodyPr/>
          <a:lstStyle/>
          <a:p>
            <a:fld id="{3A46A200-4A06-4D73-993A-A6D77738B961}" type="slidenum">
              <a:rPr lang="en-US" smtClean="0"/>
              <a:t>1</a:t>
            </a:fld>
            <a:endParaRPr lang="en-US"/>
          </a:p>
        </p:txBody>
      </p:sp>
    </p:spTree>
    <p:extLst>
      <p:ext uri="{BB962C8B-B14F-4D97-AF65-F5344CB8AC3E}">
        <p14:creationId xmlns:p14="http://schemas.microsoft.com/office/powerpoint/2010/main" val="2051499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2"/>
        <p:cNvGrpSpPr/>
        <p:nvPr/>
      </p:nvGrpSpPr>
      <p:grpSpPr>
        <a:xfrm>
          <a:off x="0" y="0"/>
          <a:ext cx="0" cy="0"/>
          <a:chOff x="0" y="0"/>
          <a:chExt cx="0" cy="0"/>
        </a:xfrm>
      </p:grpSpPr>
      <p:sp>
        <p:nvSpPr>
          <p:cNvPr id="3083" name="Google Shape;3083;g611e3b2be7_11_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4" name="Google Shape;3084;g611e3b2be7_11_456: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marR="0" lvl="0" indent="0" algn="l" rtl="0">
              <a:lnSpc>
                <a:spcPct val="100000"/>
              </a:lnSpc>
              <a:spcBef>
                <a:spcPts val="400"/>
              </a:spcBef>
              <a:spcAft>
                <a:spcPts val="0"/>
              </a:spcAft>
              <a:buNone/>
            </a:pPr>
            <a:r>
              <a:rPr lang="en" sz="1400" dirty="0"/>
              <a:t>DNS is an internet protocol that is:</a:t>
            </a:r>
          </a:p>
          <a:p>
            <a:pPr marL="0" marR="0" lvl="0" indent="0" algn="l" rtl="0">
              <a:lnSpc>
                <a:spcPct val="100000"/>
              </a:lnSpc>
              <a:spcBef>
                <a:spcPts val="400"/>
              </a:spcBef>
              <a:spcAft>
                <a:spcPts val="0"/>
              </a:spcAft>
              <a:buNone/>
            </a:pPr>
            <a:endParaRPr sz="1400" dirty="0"/>
          </a:p>
          <a:p>
            <a:pPr marL="457200" marR="0" lvl="0" indent="-317500" algn="l" rtl="0">
              <a:lnSpc>
                <a:spcPct val="100000"/>
              </a:lnSpc>
              <a:spcBef>
                <a:spcPts val="400"/>
              </a:spcBef>
              <a:spcAft>
                <a:spcPts val="0"/>
              </a:spcAft>
              <a:buSzPts val="1400"/>
              <a:buChar char="●"/>
            </a:pPr>
            <a:r>
              <a:rPr lang="en" sz="1400" dirty="0"/>
              <a:t>Often used in attacks, in fact 90% of malware uses DNS </a:t>
            </a:r>
            <a:endParaRPr sz="1400" dirty="0"/>
          </a:p>
          <a:p>
            <a:pPr marL="457200" marR="0" lvl="0" indent="-317500" algn="l" rtl="0">
              <a:lnSpc>
                <a:spcPct val="100000"/>
              </a:lnSpc>
              <a:spcBef>
                <a:spcPts val="0"/>
              </a:spcBef>
              <a:spcAft>
                <a:spcPts val="0"/>
              </a:spcAft>
              <a:buSzPts val="1400"/>
              <a:buChar char="●"/>
            </a:pPr>
            <a:r>
              <a:rPr lang="en" sz="1400" dirty="0"/>
              <a:t>But not often </a:t>
            </a:r>
            <a:r>
              <a:rPr lang="en-US" sz="1400" dirty="0"/>
              <a:t>monitored</a:t>
            </a:r>
            <a:r>
              <a:rPr lang="en" sz="1400" dirty="0"/>
              <a:t> or used for security</a:t>
            </a:r>
            <a:endParaRPr sz="1400" dirty="0"/>
          </a:p>
        </p:txBody>
      </p:sp>
      <p:sp>
        <p:nvSpPr>
          <p:cNvPr id="3085" name="Google Shape;3085;g611e3b2be7_11_456:notes"/>
          <p:cNvSpPr txBox="1">
            <a:spLocks noGrp="1"/>
          </p:cNvSpPr>
          <p:nvPr>
            <p:ph type="sldNum" idx="12"/>
          </p:nvPr>
        </p:nvSpPr>
        <p:spPr>
          <a:xfrm>
            <a:off x="3884613" y="8685214"/>
            <a:ext cx="2971800" cy="457200"/>
          </a:xfrm>
          <a:prstGeom prst="rect">
            <a:avLst/>
          </a:prstGeom>
          <a:noFill/>
          <a:ln>
            <a:noFill/>
          </a:ln>
        </p:spPr>
        <p:txBody>
          <a:bodyPr spcFirstLastPara="1" wrap="square" lIns="91325" tIns="45650" rIns="91325" bIns="45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346473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ＭＳ Ｐゴシック" charset="0"/>
                <a:cs typeface="ＭＳ Ｐゴシック" charset="0"/>
              </a:rPr>
              <a:t>In the face of these challenges, organizations need deep visibility and protection across users and endpoints.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ＭＳ Ｐゴシック" charset="0"/>
              <a:cs typeface="ＭＳ Ｐゴシック"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ＭＳ Ｐゴシック" charset="0"/>
                <a:cs typeface="ＭＳ Ｐゴシック" charset="0"/>
              </a:rPr>
              <a:t>Organizations</a:t>
            </a:r>
            <a:r>
              <a:rPr lang="en-US" sz="1200" kern="1200" baseline="0" dirty="0">
                <a:solidFill>
                  <a:schemeClr val="tx1"/>
                </a:solidFill>
                <a:effectLst/>
                <a:latin typeface="+mn-lt"/>
                <a:ea typeface="ＭＳ Ｐゴシック" charset="0"/>
                <a:cs typeface="ＭＳ Ｐゴシック" charset="0"/>
              </a:rPr>
              <a:t> needs visibility</a:t>
            </a:r>
            <a:r>
              <a:rPr lang="en-US" sz="1200" kern="1200" dirty="0">
                <a:solidFill>
                  <a:schemeClr val="tx1"/>
                </a:solidFill>
                <a:effectLst/>
                <a:latin typeface="+mn-lt"/>
                <a:ea typeface="ＭＳ Ｐゴシック" charset="0"/>
                <a:cs typeface="ＭＳ Ｐゴシック" charset="0"/>
              </a:rPr>
              <a:t> into what files and users are doing on the endpoint itself, and where that endpoint is trying to connect to on the internet—plus the control to stop malicious behavior when it’s seen.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ＭＳ Ｐゴシック" charset="0"/>
              <a:cs typeface="ＭＳ Ｐゴシック"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ＭＳ Ｐゴシック" charset="0"/>
                <a:cs typeface="ＭＳ Ｐゴシック" charset="0"/>
              </a:rPr>
              <a:t>This slide shows examples of a few</a:t>
            </a:r>
            <a:r>
              <a:rPr lang="en-US" sz="1200" kern="1200" baseline="0" dirty="0">
                <a:solidFill>
                  <a:schemeClr val="tx1"/>
                </a:solidFill>
                <a:effectLst/>
                <a:latin typeface="+mn-lt"/>
                <a:ea typeface="ＭＳ Ｐゴシック" charset="0"/>
                <a:cs typeface="ＭＳ Ｐゴシック" charset="0"/>
              </a:rPr>
              <a:t> of the most common threat types where visibility across the endpoint and user activity plays a key role in detecting and blocking malicious activity.</a:t>
            </a:r>
            <a:endParaRPr lang="en-US" sz="12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661482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Cisco can help you strengthen</a:t>
            </a:r>
            <a:r>
              <a:rPr lang="en-US" sz="1200" kern="1200" baseline="0" dirty="0">
                <a:solidFill>
                  <a:schemeClr val="tx1"/>
                </a:solidFill>
                <a:effectLst/>
                <a:latin typeface="+mn-lt"/>
                <a:ea typeface="ＭＳ Ｐゴシック" charset="0"/>
                <a:cs typeface="ＭＳ Ｐゴシック" charset="0"/>
              </a:rPr>
              <a:t> your security posture and</a:t>
            </a:r>
            <a:r>
              <a:rPr lang="en-US" sz="1200" kern="1200" dirty="0">
                <a:solidFill>
                  <a:schemeClr val="tx1"/>
                </a:solidFill>
                <a:effectLst/>
                <a:latin typeface="+mn-lt"/>
                <a:ea typeface="ＭＳ Ｐゴシック" charset="0"/>
                <a:cs typeface="ＭＳ Ｐゴシック" charset="0"/>
              </a:rPr>
              <a:t> protect your organization</a:t>
            </a:r>
            <a:r>
              <a:rPr lang="en-US" sz="1200" kern="1200" baseline="0" dirty="0">
                <a:solidFill>
                  <a:schemeClr val="tx1"/>
                </a:solidFill>
                <a:effectLst/>
                <a:latin typeface="+mn-lt"/>
                <a:ea typeface="ＭＳ Ｐゴシック" charset="0"/>
                <a:cs typeface="ＭＳ Ｐゴシック" charset="0"/>
              </a:rPr>
              <a:t> with security that works together. </a:t>
            </a:r>
            <a:endParaRPr kumimoji="0" lang="en-US" sz="1200" u="none" strike="noStrike" kern="1200" cap="none" spc="0" normalizeH="0" baseline="0" noProof="0" dirty="0">
              <a:ln>
                <a:noFill/>
              </a:ln>
              <a:effectLst/>
              <a:uLnTx/>
              <a:uFillTx/>
              <a:latin typeface="CiscoSansTT Light" panose="020B0503020201020303" pitchFamily="34" charset="0"/>
              <a:ea typeface="ＭＳ Ｐゴシック" pitchFamily="34" charset="-128"/>
              <a:cs typeface="CiscoSansTT Light" panose="020B0503020201020303" pitchFamily="34" charset="0"/>
            </a:endParaRPr>
          </a:p>
          <a:p>
            <a:endParaRPr lang="en-US" sz="1200" kern="1200" baseline="0" dirty="0">
              <a:solidFill>
                <a:schemeClr val="tx1"/>
              </a:solidFill>
              <a:effectLst/>
              <a:latin typeface="+mn-lt"/>
              <a:ea typeface="ＭＳ Ｐゴシック" charset="0"/>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ＭＳ Ｐゴシック" charset="0"/>
                <a:cs typeface="ＭＳ Ｐゴシック" charset="0"/>
              </a:rPr>
              <a:t>You can protect your devices with our next-gen endpoint security to discover</a:t>
            </a:r>
            <a:r>
              <a:rPr kumimoji="0" lang="en-US" sz="1200" u="none" strike="noStrike" kern="1200" cap="none" spc="0" normalizeH="0" baseline="0" noProof="0" dirty="0">
                <a:ln>
                  <a:noFill/>
                </a:ln>
                <a:effectLst/>
                <a:uLnTx/>
                <a:uFillTx/>
                <a:latin typeface="CiscoSansTT Light" panose="020B0503020201020303" pitchFamily="34" charset="0"/>
                <a:ea typeface="ＭＳ Ｐゴシック" pitchFamily="34" charset="-128"/>
                <a:cs typeface="CiscoSansTT Light" panose="020B0503020201020303" pitchFamily="34" charset="0"/>
              </a:rPr>
              <a:t> and protect against the riskiest of threats you’ve been missing. </a:t>
            </a:r>
            <a:br>
              <a:rPr kumimoji="0" lang="en-US" sz="1200" u="none" strike="noStrike" kern="1200" cap="none" spc="0" normalizeH="0" baseline="0" noProof="0" dirty="0">
                <a:ln>
                  <a:noFill/>
                </a:ln>
                <a:effectLst/>
                <a:uLnTx/>
                <a:uFillTx/>
                <a:latin typeface="CiscoSansTT Light" panose="020B0503020201020303" pitchFamily="34" charset="0"/>
                <a:ea typeface="ＭＳ Ｐゴシック" pitchFamily="34" charset="-128"/>
                <a:cs typeface="CiscoSansTT Light" panose="020B0503020201020303" pitchFamily="34" charset="0"/>
              </a:rPr>
            </a:br>
            <a:r>
              <a:rPr kumimoji="0" lang="en-US" sz="1200" u="none" strike="noStrike" kern="1200" cap="none" spc="0" normalizeH="0" baseline="0" noProof="0" dirty="0">
                <a:ln>
                  <a:noFill/>
                </a:ln>
                <a:effectLst/>
                <a:uLnTx/>
                <a:uFillTx/>
                <a:latin typeface="CiscoSansTT Light" panose="020B0503020201020303" pitchFamily="34" charset="0"/>
                <a:ea typeface="ＭＳ Ｐゴシック" pitchFamily="34" charset="-128"/>
                <a:cs typeface="CiscoSansTT Light" panose="020B0503020201020303" pitchFamily="34" charset="0"/>
              </a:rPr>
              <a:t>in hours. Not days or months.</a:t>
            </a:r>
          </a:p>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u="none" strike="noStrike" kern="1200" cap="none" spc="0" normalizeH="0" baseline="0" noProof="0" dirty="0">
              <a:ln>
                <a:noFill/>
              </a:ln>
              <a:effectLst/>
              <a:uLnTx/>
              <a:uFillTx/>
              <a:latin typeface="CiscoSansTT Light" panose="020B0503020201020303" pitchFamily="34" charset="0"/>
              <a:ea typeface="ＭＳ Ｐゴシック" pitchFamily="34" charset="-128"/>
              <a:cs typeface="CiscoSansTT Light" panose="020B0503020201020303"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u="none" strike="noStrike" kern="1200" cap="none" spc="0" normalizeH="0" baseline="0" noProof="0" dirty="0">
                <a:ln>
                  <a:noFill/>
                </a:ln>
                <a:effectLst/>
                <a:uLnTx/>
                <a:uFillTx/>
                <a:latin typeface="CiscoSansTT Light" panose="020B0503020201020303" pitchFamily="34" charset="0"/>
                <a:ea typeface="ＭＳ Ｐゴシック" pitchFamily="34" charset="-128"/>
                <a:cs typeface="CiscoSansTT Light" panose="020B0503020201020303" pitchFamily="34" charset="0"/>
              </a:rPr>
              <a:t>In addition, you can protect your users from going to bad places on the internet with our Secure Internet Gateway. 90% of attacks happen at the DNS layer. With our SIG solution you stop them in their tracks and secure access to the Internet super fast, in minutes.  </a:t>
            </a:r>
          </a:p>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u="none" strike="noStrike" kern="1200" cap="none" spc="0" normalizeH="0" baseline="0" noProof="0" dirty="0">
              <a:ln>
                <a:noFill/>
              </a:ln>
              <a:effectLst/>
              <a:uLnTx/>
              <a:uFillTx/>
              <a:latin typeface="CiscoSansTT Light" panose="020B0503020201020303" pitchFamily="34" charset="0"/>
              <a:ea typeface="ＭＳ Ｐゴシック" pitchFamily="34" charset="-128"/>
              <a:cs typeface="CiscoSansTT Light" panose="020B0503020201020303"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u="none" strike="noStrike" kern="1200" cap="none" spc="0" normalizeH="0" baseline="0" noProof="0" dirty="0">
                <a:ln>
                  <a:noFill/>
                </a:ln>
                <a:effectLst/>
                <a:uLnTx/>
                <a:uFillTx/>
                <a:latin typeface="CiscoSansTT Light" panose="020B0503020201020303" pitchFamily="34" charset="0"/>
                <a:ea typeface="ＭＳ Ｐゴシック" pitchFamily="34" charset="-128"/>
                <a:cs typeface="CiscoSansTT Light" panose="020B0503020201020303" pitchFamily="34" charset="0"/>
              </a:rPr>
              <a:t>Our customers have had great success using both of these products in conjunction. In fact, 30% of our customers have both our SIG and endpoint security solutions. This underscores the value in having both of these security solutions. Source: </a:t>
            </a:r>
            <a:r>
              <a:rPr lang="en-US" dirty="0">
                <a:hlinkClick r:id="rId3"/>
              </a:rPr>
              <a:t>https://www.techvalidate.com/product-research/cisco-umbrella/charts/C99-100-543</a:t>
            </a:r>
            <a:r>
              <a:rPr kumimoji="0" lang="en-US" sz="1200" u="none" strike="noStrike" kern="1200" cap="none" spc="0" normalizeH="0" baseline="0" noProof="0" dirty="0">
                <a:ln>
                  <a:noFill/>
                </a:ln>
                <a:effectLst/>
                <a:uLnTx/>
                <a:uFillTx/>
                <a:latin typeface="CiscoSansTT Light" panose="020B0503020201020303" pitchFamily="34" charset="0"/>
                <a:ea typeface="ＭＳ Ｐゴシック" pitchFamily="34" charset="-128"/>
                <a:cs typeface="CiscoSansTT Light" panose="020B0503020201020303" pitchFamily="34" charset="0"/>
              </a:rPr>
              <a:t> </a:t>
            </a:r>
          </a:p>
          <a:p>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a:t>
            </a:r>
          </a:p>
          <a:p>
            <a:r>
              <a:rPr lang="en-US" sz="1200" kern="1200" dirty="0">
                <a:solidFill>
                  <a:schemeClr val="tx1"/>
                </a:solidFill>
                <a:effectLst/>
                <a:latin typeface="+mn-lt"/>
                <a:ea typeface="ＭＳ Ｐゴシック" charset="0"/>
                <a:cs typeface="ＭＳ Ｐゴシック" charset="0"/>
              </a:rPr>
              <a:t>Source</a:t>
            </a:r>
            <a:r>
              <a:rPr lang="en-US" sz="1200" kern="1200" baseline="0" dirty="0">
                <a:solidFill>
                  <a:schemeClr val="tx1"/>
                </a:solidFill>
                <a:effectLst/>
                <a:latin typeface="+mn-lt"/>
                <a:ea typeface="ＭＳ Ｐゴシック" charset="0"/>
                <a:cs typeface="ＭＳ Ｐゴシック" charset="0"/>
              </a:rPr>
              <a:t> of stat on the right: </a:t>
            </a:r>
            <a:r>
              <a:rPr lang="en-US" dirty="0"/>
              <a:t>Cisco 2015 Annual Security Report,” Cisco, 2016. </a:t>
            </a:r>
            <a:r>
              <a:rPr lang="en-US" dirty="0">
                <a:hlinkClick r:id="rId4"/>
              </a:rPr>
              <a:t>http://www.cisco.com/c/m/</a:t>
            </a:r>
            <a:r>
              <a:rPr lang="en-US" dirty="0"/>
              <a:t> </a:t>
            </a:r>
            <a:r>
              <a:rPr lang="en-US" dirty="0" err="1"/>
              <a:t>en_us</a:t>
            </a:r>
            <a:r>
              <a:rPr lang="en-US" dirty="0"/>
              <a:t>/offers/sc04/2016-annual-security-report/</a:t>
            </a:r>
            <a:r>
              <a:rPr lang="en-US" dirty="0" err="1"/>
              <a:t>index.htm</a:t>
            </a:r>
            <a:endParaRPr lang="en-US" dirty="0"/>
          </a:p>
          <a:p>
            <a:endParaRPr lang="en-US" sz="12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78B8799-42A2-4D43-AF76-D3220836283D}"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286487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PREVENT...</a:t>
            </a:r>
            <a:r>
              <a:rPr lang="en-US" b="1" baseline="0" dirty="0"/>
              <a:t> </a:t>
            </a:r>
          </a:p>
          <a:p>
            <a:r>
              <a:rPr lang="en-US" baseline="0" dirty="0"/>
              <a:t>Regardless of how a particular threat is delivered you want to be able to proactively prevent against the threat. For example, malware delivery can be via email with an attachment, email with link or web drive-by such as </a:t>
            </a:r>
            <a:r>
              <a:rPr lang="en-US" baseline="0" dirty="0" err="1"/>
              <a:t>malvertising</a:t>
            </a:r>
            <a:r>
              <a:rPr lang="en-US" baseline="0" dirty="0"/>
              <a:t>. You need an integrated layered security approach and rich intelligence about threats, in order to be more effective at proactively preventing threats.</a:t>
            </a:r>
          </a:p>
          <a:p>
            <a:r>
              <a:rPr lang="en-US" baseline="0" dirty="0"/>
              <a:t> </a:t>
            </a:r>
          </a:p>
          <a:p>
            <a:pPr>
              <a:spcBef>
                <a:spcPts val="0"/>
              </a:spcBef>
            </a:pPr>
            <a:r>
              <a:rPr lang="en-US" b="1" dirty="0"/>
              <a:t>AMP for Endpoints (our next-gen</a:t>
            </a:r>
            <a:r>
              <a:rPr lang="en-US" b="1" baseline="0" dirty="0"/>
              <a:t> endpoint security solution)</a:t>
            </a:r>
            <a:endParaRPr lang="en-US" dirty="0"/>
          </a:p>
          <a:p>
            <a:pPr>
              <a:spcBef>
                <a:spcPts val="0"/>
              </a:spcBef>
            </a:pPr>
            <a:r>
              <a:rPr lang="en-US" dirty="0"/>
              <a:t>Blocks known malicious files at initial inspection</a:t>
            </a:r>
          </a:p>
          <a:p>
            <a:pPr lvl="0">
              <a:spcBef>
                <a:spcPts val="0"/>
              </a:spcBef>
            </a:pPr>
            <a:r>
              <a:rPr lang="en-US" dirty="0"/>
              <a:t>Uses sandbox to analyze unknown files</a:t>
            </a:r>
          </a:p>
          <a:p>
            <a:pPr>
              <a:spcBef>
                <a:spcPts val="0"/>
              </a:spcBef>
            </a:pPr>
            <a:r>
              <a:rPr lang="en-US" b="1" dirty="0"/>
              <a:t> </a:t>
            </a:r>
            <a:endParaRPr lang="en-US" dirty="0"/>
          </a:p>
          <a:p>
            <a:pPr>
              <a:spcBef>
                <a:spcPts val="0"/>
              </a:spcBef>
            </a:pPr>
            <a:r>
              <a:rPr lang="en-US" b="1" dirty="0"/>
              <a:t>Umbrella (our</a:t>
            </a:r>
            <a:r>
              <a:rPr lang="en-US" b="1" baseline="0" dirty="0"/>
              <a:t> SIG solution)</a:t>
            </a:r>
            <a:endParaRPr lang="en-US" dirty="0"/>
          </a:p>
          <a:p>
            <a:pPr lvl="0">
              <a:spcBef>
                <a:spcPts val="0"/>
              </a:spcBef>
            </a:pPr>
            <a:r>
              <a:rPr lang="en-US" dirty="0"/>
              <a:t>Blocks malicious internet (domain, URL, &amp; IP) request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accent1"/>
                </a:solidFill>
                <a:latin typeface="+mn-lt"/>
                <a:ea typeface="CiscoSansTT" charset="0"/>
                <a:cs typeface="CiscoSansTT" charset="0"/>
              </a:rPr>
              <a:t>Umbrella</a:t>
            </a:r>
            <a:r>
              <a:rPr lang="en-US" sz="1200" b="1" kern="1200" dirty="0">
                <a:solidFill>
                  <a:schemeClr val="accent1"/>
                </a:solidFill>
                <a:latin typeface="+mn-lt"/>
                <a:ea typeface="ＭＳ Ｐゴシック" charset="0"/>
                <a:cs typeface="ＭＳ Ｐゴシック" charset="0"/>
              </a:rPr>
              <a:t> </a:t>
            </a:r>
            <a:r>
              <a:rPr lang="en-US" altLang="en-US" sz="1200" dirty="0">
                <a:ea typeface="ＭＳ Ｐゴシック" charset="-128"/>
                <a:cs typeface="ＭＳ Ｐゴシック" charset="-128"/>
              </a:rPr>
              <a:t>proactively blocks malicious requests before they reach a customer’s network or endpoints.</a:t>
            </a:r>
          </a:p>
          <a:p>
            <a:pPr lvl="0">
              <a:spcBef>
                <a:spcPts val="0"/>
              </a:spcBef>
            </a:pPr>
            <a:endParaRPr lang="en-US" dirty="0"/>
          </a:p>
          <a:p>
            <a:pPr lvl="0">
              <a:spcBef>
                <a:spcPts val="0"/>
              </a:spcBef>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141692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a:t>DETECT...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a:t>If</a:t>
            </a:r>
            <a:r>
              <a:rPr lang="en-US" b="0" baseline="0" dirty="0"/>
              <a:t> evade other defenses, you</a:t>
            </a:r>
            <a:r>
              <a:rPr lang="en-US" dirty="0"/>
              <a:t> need to be able to provide Security Teams with context and the intelligence</a:t>
            </a:r>
            <a:r>
              <a:rPr lang="en-US" baseline="0" dirty="0"/>
              <a:t> </a:t>
            </a:r>
            <a:r>
              <a:rPr lang="en-US" dirty="0"/>
              <a:t>needed to </a:t>
            </a:r>
            <a:r>
              <a:rPr lang="en-US" b="1" dirty="0"/>
              <a:t>detect</a:t>
            </a:r>
            <a:r>
              <a:rPr lang="en-US" b="1" baseline="0" dirty="0"/>
              <a:t> </a:t>
            </a:r>
            <a:r>
              <a:rPr lang="en-US" b="0" baseline="0" dirty="0"/>
              <a:t>faster .</a:t>
            </a:r>
          </a:p>
          <a:p>
            <a:pPr>
              <a:spcBef>
                <a:spcPts val="0"/>
              </a:spcBef>
            </a:pPr>
            <a:endParaRPr lang="en-US" b="1" dirty="0"/>
          </a:p>
          <a:p>
            <a:pPr>
              <a:spcBef>
                <a:spcPts val="0"/>
              </a:spcBef>
            </a:pPr>
            <a:r>
              <a:rPr lang="en-US" b="1" dirty="0"/>
              <a:t>AMP for Endpoints</a:t>
            </a:r>
            <a:endParaRPr lang="en-US" dirty="0"/>
          </a:p>
          <a:p>
            <a:pPr lvl="0">
              <a:spcBef>
                <a:spcPts val="0"/>
              </a:spcBef>
            </a:pPr>
            <a:r>
              <a:rPr lang="en-US" dirty="0"/>
              <a:t>Continuously analyzes all file activity on endpoints to quickly detect malicious behavior and retrospectively alert security teams</a:t>
            </a:r>
          </a:p>
          <a:p>
            <a:pPr>
              <a:spcBef>
                <a:spcPts val="0"/>
              </a:spcBef>
            </a:pPr>
            <a:r>
              <a:rPr lang="en-US" b="1" dirty="0"/>
              <a:t> </a:t>
            </a:r>
            <a:endParaRPr lang="en-US" dirty="0"/>
          </a:p>
          <a:p>
            <a:pPr>
              <a:spcBef>
                <a:spcPts val="0"/>
              </a:spcBef>
            </a:pPr>
            <a:r>
              <a:rPr lang="en-US" b="1" dirty="0"/>
              <a:t>Umbrella</a:t>
            </a:r>
          </a:p>
          <a:p>
            <a:pPr>
              <a:spcBef>
                <a:spcPts val="0"/>
              </a:spcBef>
            </a:pPr>
            <a:r>
              <a:rPr lang="en-US" b="1" dirty="0"/>
              <a:t>How we</a:t>
            </a:r>
            <a:r>
              <a:rPr lang="en-US" b="1" baseline="0" dirty="0"/>
              <a:t> learn where attacks are staged:</a:t>
            </a:r>
            <a:endParaRPr lang="en-US" b="1" dirty="0"/>
          </a:p>
          <a:p>
            <a:pPr>
              <a:spcBef>
                <a:spcPts val="0"/>
              </a:spcBef>
            </a:pPr>
            <a:r>
              <a:rPr lang="en-US" sz="1200" b="0" i="0" u="none" strike="noStrike" kern="1200" dirty="0">
                <a:solidFill>
                  <a:schemeClr val="tx1"/>
                </a:solidFill>
                <a:effectLst/>
                <a:latin typeface="+mn-lt"/>
                <a:ea typeface="ＭＳ Ｐゴシック" charset="0"/>
                <a:cs typeface="ＭＳ Ｐゴシック" charset="0"/>
              </a:rPr>
              <a:t>There are three key factors that make up our differentiated threat intelligence: data, security researchers, and statistical and machine learning models. Umbrella resolves over 175 billion DNS requests daily, far more than any other security vendor, giving our researchers a unique view of the internet to better identify trends on threats, faster. </a:t>
            </a:r>
            <a:r>
              <a:rPr lang="en-US" sz="1200" b="0" i="0" u="none" strike="noStrike" kern="1200" baseline="0" dirty="0">
                <a:solidFill>
                  <a:schemeClr val="tx1"/>
                </a:solidFill>
                <a:effectLst/>
                <a:latin typeface="+mn-lt"/>
                <a:ea typeface="ＭＳ Ｐゴシック" charset="0"/>
                <a:cs typeface="ＭＳ Ｐゴシック" charset="0"/>
              </a:rPr>
              <a:t>Umbrella protects against </a:t>
            </a:r>
            <a:r>
              <a:rPr lang="en-US" dirty="0"/>
              <a:t>command and control (C2) callbacks to attacker’s servers to stop data exfiltration and execution of ransomware encryption</a:t>
            </a:r>
            <a:r>
              <a:rPr lang="en-US" baseline="0" dirty="0"/>
              <a:t> as well as so many other types of threats (</a:t>
            </a:r>
            <a:r>
              <a:rPr lang="en-US" baseline="0" dirty="0" err="1"/>
              <a:t>cryptomining</a:t>
            </a:r>
            <a:r>
              <a:rPr lang="en-US" baseline="0" dirty="0"/>
              <a:t>, DNS tunneling, malware, phishing </a:t>
            </a:r>
            <a:r>
              <a:rPr lang="en-US" baseline="0" dirty="0" err="1"/>
              <a:t>etc</a:t>
            </a:r>
            <a:r>
              <a:rPr lang="en-US" baseline="0" dirty="0"/>
              <a:t>).</a:t>
            </a:r>
          </a:p>
          <a:p>
            <a:pPr>
              <a:spcBef>
                <a:spcPts val="0"/>
              </a:spcBef>
            </a:pPr>
            <a:endParaRPr lang="en-US" baseline="0" dirty="0"/>
          </a:p>
          <a:p>
            <a:pPr>
              <a:spcBef>
                <a:spcPts val="0"/>
              </a:spcBef>
            </a:pPr>
            <a:r>
              <a:rPr lang="en-US" baseline="0" dirty="0"/>
              <a:t>Cisco Umbrella customer statistic:</a:t>
            </a:r>
          </a:p>
          <a:p>
            <a:r>
              <a:rPr lang="en-US" sz="1200" kern="1200" dirty="0">
                <a:solidFill>
                  <a:schemeClr val="tx1"/>
                </a:solidFill>
                <a:effectLst/>
                <a:latin typeface="+mn-lt"/>
                <a:ea typeface="ＭＳ Ｐゴシック" charset="0"/>
                <a:cs typeface="ＭＳ Ｐゴシック" charset="0"/>
              </a:rPr>
              <a:t>More than half of Umbrella customers saw a reduction in malware by 75% or more  </a:t>
            </a:r>
          </a:p>
          <a:p>
            <a:r>
              <a:rPr lang="en-US" sz="1200" u="sng" kern="1200" dirty="0">
                <a:solidFill>
                  <a:schemeClr val="tx1"/>
                </a:solidFill>
                <a:effectLst/>
                <a:latin typeface="+mn-lt"/>
                <a:ea typeface="ＭＳ Ｐゴシック" charset="0"/>
                <a:cs typeface="ＭＳ Ｐゴシック" charset="0"/>
                <a:hlinkClick r:id="rId3"/>
              </a:rPr>
              <a:t>https://www.techvalidate.com/product-research/cisco-umbrella/facts/AF2-8E2-79D</a:t>
            </a:r>
            <a:endParaRPr lang="en-US" sz="1200" kern="1200" dirty="0">
              <a:solidFill>
                <a:schemeClr val="tx1"/>
              </a:solidFill>
              <a:effectLst/>
              <a:latin typeface="+mn-lt"/>
              <a:ea typeface="ＭＳ Ｐゴシック" charset="0"/>
              <a:cs typeface="ＭＳ Ｐゴシック" charset="0"/>
            </a:endParaRPr>
          </a:p>
          <a:p>
            <a:pPr>
              <a:spcBef>
                <a:spcPts val="0"/>
              </a:spcBef>
            </a:pPr>
            <a:endParaRPr lang="en-US" dirty="0"/>
          </a:p>
          <a:p>
            <a:pPr>
              <a:spcBef>
                <a:spcPts val="0"/>
              </a:spcBef>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272340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Let’s take a</a:t>
            </a:r>
            <a:r>
              <a:rPr lang="en-US" baseline="0" dirty="0"/>
              <a:t> look an example of how integrated security can help you to amplify your threat protection.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a:t>Let’s look at </a:t>
            </a:r>
            <a:r>
              <a:rPr lang="en-US" baseline="0" dirty="0" err="1"/>
              <a:t>cryptomining</a:t>
            </a:r>
            <a:r>
              <a:rPr lang="en-US" baseline="0" dirty="0"/>
              <a:t>. Given that </a:t>
            </a:r>
            <a:r>
              <a:rPr lang="en-US" sz="1200" i="0" kern="1200" baseline="0" dirty="0">
                <a:solidFill>
                  <a:schemeClr val="tx1"/>
                </a:solidFill>
                <a:effectLst/>
                <a:latin typeface="+mn-lt"/>
                <a:ea typeface="ＭＳ Ｐゴシック" charset="0"/>
                <a:cs typeface="ＭＳ Ｐゴシック" charset="0"/>
              </a:rPr>
              <a:t>m</a:t>
            </a:r>
            <a:r>
              <a:rPr lang="en-US" sz="1200" i="0" kern="1200" dirty="0">
                <a:solidFill>
                  <a:schemeClr val="tx1"/>
                </a:solidFill>
                <a:effectLst/>
                <a:latin typeface="+mn-lt"/>
                <a:ea typeface="ＭＳ Ｐゴシック" charset="0"/>
                <a:cs typeface="ＭＳ Ｐゴシック" charset="0"/>
              </a:rPr>
              <a:t>alicious </a:t>
            </a:r>
            <a:r>
              <a:rPr lang="en-US" sz="1200" i="0" kern="1200" dirty="0" err="1">
                <a:solidFill>
                  <a:schemeClr val="tx1"/>
                </a:solidFill>
                <a:effectLst/>
                <a:latin typeface="+mn-lt"/>
                <a:ea typeface="ＭＳ Ｐゴシック" charset="0"/>
                <a:cs typeface="ＭＳ Ｐゴシック" charset="0"/>
              </a:rPr>
              <a:t>cryptomining</a:t>
            </a:r>
            <a:r>
              <a:rPr lang="en-US" sz="1200" i="0" kern="1200" dirty="0">
                <a:solidFill>
                  <a:schemeClr val="tx1"/>
                </a:solidFill>
                <a:effectLst/>
                <a:latin typeface="+mn-lt"/>
                <a:ea typeface="ＭＳ Ｐゴシック" charset="0"/>
                <a:cs typeface="ＭＳ Ｐゴシック" charset="0"/>
              </a:rPr>
              <a:t> software can arrive in a variety of ways, such as through email, through the browser, or as part of a botnet</a:t>
            </a:r>
            <a:r>
              <a:rPr lang="en-US" sz="1200" i="0" kern="1200" baseline="0" dirty="0">
                <a:solidFill>
                  <a:schemeClr val="tx1"/>
                </a:solidFill>
                <a:effectLst/>
                <a:latin typeface="+mn-lt"/>
                <a:ea typeface="ＭＳ Ｐゴシック" charset="0"/>
                <a:cs typeface="ＭＳ Ｐゴシック" charset="0"/>
              </a:rPr>
              <a:t> you need a layered, architectural approach to combatting this threat. AMP and Umbrella together strengthen your ability to protect against </a:t>
            </a:r>
            <a:r>
              <a:rPr lang="en-US" sz="1200" i="0" kern="1200" baseline="0" dirty="0" err="1">
                <a:solidFill>
                  <a:schemeClr val="tx1"/>
                </a:solidFill>
                <a:effectLst/>
                <a:latin typeface="+mn-lt"/>
                <a:ea typeface="ＭＳ Ｐゴシック" charset="0"/>
                <a:cs typeface="ＭＳ Ｐゴシック" charset="0"/>
              </a:rPr>
              <a:t>cryptomining</a:t>
            </a:r>
            <a:r>
              <a:rPr lang="en-US" sz="1200" i="0" kern="1200" baseline="0" dirty="0">
                <a:solidFill>
                  <a:schemeClr val="tx1"/>
                </a:solidFill>
                <a:effectLst/>
                <a:latin typeface="+mn-lt"/>
                <a:ea typeface="ＭＳ Ｐゴシック" charset="0"/>
                <a:cs typeface="ＭＳ Ｐゴシック" charset="0"/>
              </a:rPr>
              <a:t>. </a:t>
            </a:r>
            <a:endParaRPr lang="en-US" dirty="0"/>
          </a:p>
          <a:p>
            <a:endParaRPr lang="en-US" dirty="0"/>
          </a:p>
          <a:p>
            <a:r>
              <a:rPr lang="en-US" b="1" dirty="0"/>
              <a:t>AMP </a:t>
            </a:r>
            <a:r>
              <a:rPr lang="en-US" dirty="0"/>
              <a:t>–  AMP for Endpoints will identify software compromise and behavior attributed to crypto currency mining. When processes on an endpoint begin to sap resources and execute indicative commands AMP for endpoints will alert you to the offending and compromised processes/executables.</a:t>
            </a:r>
          </a:p>
          <a:p>
            <a:endParaRPr lang="en-US" dirty="0"/>
          </a:p>
          <a:p>
            <a:pPr rtl="0"/>
            <a:r>
              <a:rPr lang="en-US" b="1" dirty="0"/>
              <a:t>Umbrella </a:t>
            </a:r>
            <a:r>
              <a:rPr lang="en-US" dirty="0"/>
              <a:t>– </a:t>
            </a:r>
            <a:r>
              <a:rPr lang="en-US" sz="1200" b="0" i="0" u="none" strike="noStrike" kern="1200" dirty="0">
                <a:solidFill>
                  <a:schemeClr val="tx1"/>
                </a:solidFill>
                <a:effectLst/>
                <a:latin typeface="+mn-lt"/>
                <a:ea typeface="ＭＳ Ｐゴシック" charset="0"/>
                <a:cs typeface="ＭＳ Ｐゴシック" charset="0"/>
              </a:rPr>
              <a:t>Indicators for Umbrella’s </a:t>
            </a:r>
            <a:r>
              <a:rPr lang="en-US" sz="1200" b="0" i="0" u="none" strike="noStrike" kern="1200" dirty="0" err="1">
                <a:solidFill>
                  <a:schemeClr val="tx1"/>
                </a:solidFill>
                <a:effectLst/>
                <a:latin typeface="+mn-lt"/>
                <a:ea typeface="ＭＳ Ｐゴシック" charset="0"/>
                <a:cs typeface="ＭＳ Ｐゴシック" charset="0"/>
              </a:rPr>
              <a:t>cryptomining</a:t>
            </a:r>
            <a:r>
              <a:rPr lang="en-US" sz="1200" b="0" i="0" u="none" strike="noStrike" kern="1200" dirty="0">
                <a:solidFill>
                  <a:schemeClr val="tx1"/>
                </a:solidFill>
                <a:effectLst/>
                <a:latin typeface="+mn-lt"/>
                <a:ea typeface="ＭＳ Ｐゴシック" charset="0"/>
                <a:cs typeface="ＭＳ Ｐゴシック" charset="0"/>
              </a:rPr>
              <a:t> category are derived from multiple sources including open-source intelligence (OSINT), infrastructure telemetry hunting algorithms, partner relationships and Umbrella’s research on co-occurrences and related domain models. Intelligence typically includes indicators gathered from malware, IPs, domains, campaign research and threat actor developments. </a:t>
            </a:r>
            <a:endParaRPr lang="en-US" b="0" dirty="0">
              <a:effectLst/>
            </a:endParaRPr>
          </a:p>
          <a:p>
            <a:pPr rtl="0"/>
            <a:endParaRPr lang="en-US" sz="1200" b="0" i="0" u="none" strike="noStrike" kern="1200" dirty="0">
              <a:solidFill>
                <a:schemeClr val="tx1"/>
              </a:solidFill>
              <a:effectLst/>
              <a:latin typeface="+mn-lt"/>
              <a:ea typeface="ＭＳ Ｐゴシック" charset="0"/>
              <a:cs typeface="ＭＳ Ｐゴシック" charset="0"/>
            </a:endParaRPr>
          </a:p>
          <a:p>
            <a:pPr rtl="0"/>
            <a:r>
              <a:rPr lang="en-US" sz="1200" b="0" i="0" u="none" strike="noStrike" kern="1200" dirty="0">
                <a:solidFill>
                  <a:schemeClr val="tx1"/>
                </a:solidFill>
                <a:effectLst/>
                <a:latin typeface="+mn-lt"/>
                <a:ea typeface="ＭＳ Ｐゴシック" charset="0"/>
                <a:cs typeface="ＭＳ Ｐゴシック" charset="0"/>
              </a:rPr>
              <a:t>When </a:t>
            </a:r>
            <a:r>
              <a:rPr lang="en-US" sz="1200" b="0" i="0" u="none" strike="noStrike" kern="1200" dirty="0" err="1">
                <a:solidFill>
                  <a:schemeClr val="tx1"/>
                </a:solidFill>
                <a:effectLst/>
                <a:latin typeface="+mn-lt"/>
                <a:ea typeface="ＭＳ Ｐゴシック" charset="0"/>
                <a:cs typeface="ＭＳ Ｐゴシック" charset="0"/>
              </a:rPr>
              <a:t>cryptomining</a:t>
            </a:r>
            <a:r>
              <a:rPr lang="en-US" sz="1200" b="0" i="0" u="none" strike="noStrike" kern="1200" dirty="0">
                <a:solidFill>
                  <a:schemeClr val="tx1"/>
                </a:solidFill>
                <a:effectLst/>
                <a:latin typeface="+mn-lt"/>
                <a:ea typeface="ＭＳ Ｐゴシック" charset="0"/>
                <a:cs typeface="ＭＳ Ｐゴシック" charset="0"/>
              </a:rPr>
              <a:t> is detected, Cisco Umbrella will block at the IP and domain level, as well as analyze risky domains in the Intelligent Proxy. Umbrella users can detect, block and protect against unwanted </a:t>
            </a:r>
            <a:r>
              <a:rPr lang="en-US" sz="1200" b="0" i="0" u="none" strike="noStrike" kern="1200" dirty="0" err="1">
                <a:solidFill>
                  <a:schemeClr val="tx1"/>
                </a:solidFill>
                <a:effectLst/>
                <a:latin typeface="+mn-lt"/>
                <a:ea typeface="ＭＳ Ｐゴシック" charset="0"/>
                <a:cs typeface="ＭＳ Ｐゴシック" charset="0"/>
              </a:rPr>
              <a:t>cryptomining</a:t>
            </a:r>
            <a:r>
              <a:rPr lang="en-US" sz="1200" b="0" i="0" u="none" strike="noStrike" kern="1200" dirty="0">
                <a:solidFill>
                  <a:schemeClr val="tx1"/>
                </a:solidFill>
                <a:effectLst/>
                <a:latin typeface="+mn-lt"/>
                <a:ea typeface="ＭＳ Ｐゴシック" charset="0"/>
                <a:cs typeface="ＭＳ Ｐゴシック" charset="0"/>
              </a:rPr>
              <a:t> in their environments by simply enabling the </a:t>
            </a:r>
            <a:r>
              <a:rPr lang="en-US" sz="1200" b="0" i="0" u="none" strike="noStrike" kern="1200" dirty="0" err="1">
                <a:solidFill>
                  <a:schemeClr val="tx1"/>
                </a:solidFill>
                <a:effectLst/>
                <a:latin typeface="+mn-lt"/>
                <a:ea typeface="ＭＳ Ｐゴシック" charset="0"/>
                <a:cs typeface="ＭＳ Ｐゴシック" charset="0"/>
              </a:rPr>
              <a:t>cryptomining</a:t>
            </a:r>
            <a:r>
              <a:rPr lang="en-US" sz="1200" b="0" i="0" u="none" strike="noStrike" kern="1200" dirty="0">
                <a:solidFill>
                  <a:schemeClr val="tx1"/>
                </a:solidFill>
                <a:effectLst/>
                <a:latin typeface="+mn-lt"/>
                <a:ea typeface="ＭＳ Ｐゴシック" charset="0"/>
                <a:cs typeface="ＭＳ Ｐゴシック" charset="0"/>
              </a:rPr>
              <a:t> security category in their policy settings.</a:t>
            </a:r>
          </a:p>
          <a:p>
            <a:pPr rtl="0"/>
            <a:br>
              <a:rPr lang="en-US" b="0" dirty="0">
                <a:effectLst/>
              </a:rPr>
            </a:br>
            <a:r>
              <a:rPr lang="en-US" sz="1200" b="0" i="0" u="none" strike="noStrike" kern="1200" dirty="0">
                <a:solidFill>
                  <a:schemeClr val="tx1"/>
                </a:solidFill>
                <a:effectLst/>
                <a:latin typeface="+mn-lt"/>
                <a:ea typeface="ＭＳ Ｐゴシック" charset="0"/>
                <a:cs typeface="ＭＳ Ｐゴシック" charset="0"/>
              </a:rPr>
              <a:t>How Umbrella intelligence works</a:t>
            </a:r>
            <a:endParaRPr lang="en-US" b="0" dirty="0">
              <a:effectLst/>
            </a:endParaRPr>
          </a:p>
          <a:p>
            <a:pPr rtl="0"/>
            <a:r>
              <a:rPr lang="en-US" sz="1200" b="0" i="0" u="none" strike="noStrike" kern="1200" dirty="0">
                <a:solidFill>
                  <a:schemeClr val="tx1"/>
                </a:solidFill>
                <a:effectLst/>
                <a:latin typeface="+mn-lt"/>
                <a:ea typeface="ＭＳ Ｐゴシック" charset="0"/>
                <a:cs typeface="ＭＳ Ｐゴシック" charset="0"/>
              </a:rPr>
              <a:t>There are three key factors that make up our unparalleled threat intelligence: data, security researchers, and statistical and machine learning models. Umbrella resolves over 175 billion DNS requests daily, far more than any other security vendor, giving our researchers a unique view of the internet to better identify trends on threats, faster. In addition, our industry renowned researchers are constantly finding new ways to uncover fingerprints that attackers leave behind and building new statistical and machine learning models to automatically classify our massive amounts of data.</a:t>
            </a:r>
            <a:endParaRPr lang="en-US" b="0" dirty="0">
              <a:effectLst/>
            </a:endParaRP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16</a:t>
            </a:fld>
            <a:endParaRPr lang="en-US"/>
          </a:p>
        </p:txBody>
      </p:sp>
    </p:spTree>
    <p:extLst>
      <p:ext uri="{BB962C8B-B14F-4D97-AF65-F5344CB8AC3E}">
        <p14:creationId xmlns:p14="http://schemas.microsoft.com/office/powerpoint/2010/main" val="868673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a:t>RESPOND</a:t>
            </a:r>
            <a:r>
              <a:rPr lang="mr-IN" b="1" dirty="0"/>
              <a:t>…</a:t>
            </a:r>
            <a:endParaRPr lang="en-US" dirty="0"/>
          </a:p>
          <a:p>
            <a:r>
              <a:rPr lang="en-US" dirty="0"/>
              <a:t>Provide Security Teams with context needed to </a:t>
            </a:r>
            <a:r>
              <a:rPr lang="en-US" b="1" dirty="0"/>
              <a:t>RESPOND </a:t>
            </a:r>
            <a:r>
              <a:rPr lang="en-US" b="0" dirty="0"/>
              <a:t>more</a:t>
            </a:r>
            <a:r>
              <a:rPr lang="en-US" b="0" baseline="0" dirty="0"/>
              <a:t> quickly </a:t>
            </a:r>
          </a:p>
          <a:p>
            <a:endParaRPr lang="en-US" b="0" baseline="0" dirty="0"/>
          </a:p>
          <a:p>
            <a:pPr>
              <a:spcBef>
                <a:spcPts val="0"/>
              </a:spcBef>
            </a:pPr>
            <a:r>
              <a:rPr lang="en-US" b="1" dirty="0"/>
              <a:t>AMP for Endpoints</a:t>
            </a:r>
            <a:endParaRPr lang="en-US" dirty="0"/>
          </a:p>
          <a:p>
            <a:pPr lvl="0">
              <a:spcBef>
                <a:spcPts val="0"/>
              </a:spcBef>
            </a:pPr>
            <a:r>
              <a:rPr lang="en-US" dirty="0"/>
              <a:t>Shows the full history and context of a compromise to inform security decision-making</a:t>
            </a:r>
          </a:p>
          <a:p>
            <a:pPr lvl="0">
              <a:spcBef>
                <a:spcPts val="0"/>
              </a:spcBef>
            </a:pPr>
            <a:r>
              <a:rPr lang="en-US" dirty="0"/>
              <a:t>Can stop attacks via outbreak control capabilities and quarantining files </a:t>
            </a:r>
          </a:p>
          <a:p>
            <a:pPr>
              <a:spcBef>
                <a:spcPts val="0"/>
              </a:spcBef>
            </a:pPr>
            <a:r>
              <a:rPr lang="en-US" dirty="0"/>
              <a:t> </a:t>
            </a:r>
          </a:p>
          <a:p>
            <a:pPr>
              <a:spcBef>
                <a:spcPts val="0"/>
              </a:spcBef>
            </a:pPr>
            <a:r>
              <a:rPr lang="en-US" b="1" dirty="0"/>
              <a:t>Umbrella Investigate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solidFill>
                <a:latin typeface="CiscoSansTT Light" panose="020B0503020201020303" pitchFamily="34" charset="0"/>
                <a:cs typeface="CiscoSansTT Light" panose="020B0503020201020303" pitchFamily="34" charset="0"/>
              </a:rPr>
              <a:t>Provides access to the threat intelligence powering Umbrella</a:t>
            </a:r>
          </a:p>
          <a:p>
            <a:r>
              <a:rPr lang="en-US" sz="1200" kern="1200" dirty="0">
                <a:solidFill>
                  <a:schemeClr val="tx1"/>
                </a:solidFill>
                <a:effectLst/>
                <a:latin typeface="+mn-lt"/>
                <a:ea typeface="ＭＳ Ｐゴシック" charset="0"/>
                <a:cs typeface="ＭＳ Ｐゴシック" charset="0"/>
              </a:rPr>
              <a:t>In a single, correlated source, Investigate provides the most complete view of the relationships and evolution of domains, IPs, autonomous systems (ASNs), malware and file hashes, and adds the security context needed to help you uncover and predict threats.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solidFill>
                <a:latin typeface="CiscoSansTT Light" panose="020B0503020201020303" pitchFamily="34" charset="0"/>
                <a:cs typeface="CiscoSansTT Light" panose="020B0503020201020303" pitchFamily="34" charset="0"/>
              </a:rPr>
              <a:t>You</a:t>
            </a:r>
            <a:r>
              <a:rPr lang="en-US" sz="1200" baseline="0" dirty="0">
                <a:solidFill>
                  <a:schemeClr val="bg2"/>
                </a:solidFill>
                <a:latin typeface="CiscoSansTT Light" panose="020B0503020201020303" pitchFamily="34" charset="0"/>
                <a:cs typeface="CiscoSansTT Light" panose="020B0503020201020303" pitchFamily="34" charset="0"/>
              </a:rPr>
              <a:t> can also use it to </a:t>
            </a:r>
            <a:r>
              <a:rPr lang="en-US" sz="1200" dirty="0">
                <a:solidFill>
                  <a:schemeClr val="bg2"/>
                </a:solidFill>
                <a:latin typeface="CiscoSansTT Light" panose="020B0503020201020303" pitchFamily="34" charset="0"/>
                <a:cs typeface="CiscoSansTT Light" panose="020B0503020201020303" pitchFamily="34" charset="0"/>
              </a:rPr>
              <a:t>enrich your incident response and SIEM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solidFill>
              <a:latin typeface="CiscoSansTT Light" panose="020B0503020201020303" pitchFamily="34" charset="0"/>
              <a:cs typeface="CiscoSansTT Light" panose="020B05030202010203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Cisco Umbrella customer statistic:</a:t>
            </a:r>
          </a:p>
          <a:p>
            <a:r>
              <a:rPr lang="en-US" sz="1200" kern="1200" dirty="0">
                <a:solidFill>
                  <a:schemeClr val="tx1"/>
                </a:solidFill>
                <a:effectLst/>
                <a:latin typeface="+mn-lt"/>
                <a:ea typeface="ＭＳ Ｐゴシック" charset="0"/>
                <a:cs typeface="ＭＳ Ｐゴシック" charset="0"/>
              </a:rPr>
              <a:t>40% of respondents saved 30 hours or more per month with Umbrella - relative to other security approaches </a:t>
            </a:r>
          </a:p>
          <a:p>
            <a:r>
              <a:rPr lang="en-US" sz="1200" u="sng" kern="1200" dirty="0">
                <a:solidFill>
                  <a:schemeClr val="tx1"/>
                </a:solidFill>
                <a:effectLst/>
                <a:latin typeface="+mn-lt"/>
                <a:ea typeface="ＭＳ Ｐゴシック" charset="0"/>
                <a:cs typeface="ＭＳ Ｐゴシック" charset="0"/>
                <a:hlinkClick r:id="rId3"/>
              </a:rPr>
              <a:t>https://www.techvalidate.com/product-research/cisco-umbrella/facts/18E-A4D-58A</a:t>
            </a:r>
            <a:r>
              <a:rPr lang="en-US" dirty="0">
                <a:effectLst/>
              </a:rPr>
              <a:t> </a:t>
            </a:r>
            <a:endParaRPr lang="en-US" sz="1200" dirty="0">
              <a:solidFill>
                <a:schemeClr val="bg2"/>
              </a:solidFill>
              <a:latin typeface="CiscoSansTT Light" panose="020B0503020201020303" pitchFamily="34" charset="0"/>
              <a:cs typeface="CiscoSansTT Light" panose="020B0503020201020303" pitchFamily="34" charset="0"/>
            </a:endParaRPr>
          </a:p>
          <a:p>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 </a:t>
            </a:r>
          </a:p>
          <a:p>
            <a:pPr>
              <a:spcBef>
                <a:spcPts val="0"/>
              </a:spcBef>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019216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Todd to introduce</a:t>
            </a:r>
          </a:p>
          <a:p>
            <a:endParaRPr lang="en-CA" dirty="0"/>
          </a:p>
          <a:p>
            <a:r>
              <a:rPr lang="en-CA" dirty="0"/>
              <a:t>Allister to introduce himself and Telax and quick history and partnership</a:t>
            </a:r>
          </a:p>
        </p:txBody>
      </p:sp>
      <p:sp>
        <p:nvSpPr>
          <p:cNvPr id="4" name="Slide Number Placeholder 3"/>
          <p:cNvSpPr>
            <a:spLocks noGrp="1"/>
          </p:cNvSpPr>
          <p:nvPr>
            <p:ph type="sldNum" sz="quarter" idx="5"/>
          </p:nvPr>
        </p:nvSpPr>
        <p:spPr/>
        <p:txBody>
          <a:bodyPr/>
          <a:lstStyle/>
          <a:p>
            <a:fld id="{C24DF339-841F-43D1-82A0-04F19E826B77}" type="slidenum">
              <a:rPr lang="en-US" smtClean="0"/>
              <a:t>18</a:t>
            </a:fld>
            <a:endParaRPr lang="en-US"/>
          </a:p>
        </p:txBody>
      </p:sp>
      <p:sp>
        <p:nvSpPr>
          <p:cNvPr id="5" name="Footer Placeholder 4">
            <a:extLst>
              <a:ext uri="{FF2B5EF4-FFF2-40B4-BE49-F238E27FC236}">
                <a16:creationId xmlns:a16="http://schemas.microsoft.com/office/drawing/2014/main" id="{9587532A-96E3-4E95-9023-9FB1BB7ACE60}"/>
              </a:ext>
            </a:extLst>
          </p:cNvPr>
          <p:cNvSpPr>
            <a:spLocks noGrp="1"/>
          </p:cNvSpPr>
          <p:nvPr>
            <p:ph type="ftr" sz="quarter" idx="4"/>
          </p:nvPr>
        </p:nvSpPr>
        <p:spPr/>
        <p:txBody>
          <a:bodyPr/>
          <a:lstStyle/>
          <a:p>
            <a:r>
              <a:rPr lang="en-US"/>
              <a:t>CONFIDENTIAL – Internal Use Only</a:t>
            </a:r>
          </a:p>
        </p:txBody>
      </p:sp>
    </p:spTree>
    <p:extLst>
      <p:ext uri="{BB962C8B-B14F-4D97-AF65-F5344CB8AC3E}">
        <p14:creationId xmlns:p14="http://schemas.microsoft.com/office/powerpoint/2010/main" val="3055195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E162B4-60BD-47D9-8B31-93D0321874BD}" type="slidenum">
              <a:rPr lang="en-US" smtClean="0"/>
              <a:t>19</a:t>
            </a:fld>
            <a:endParaRPr lang="en-US"/>
          </a:p>
        </p:txBody>
      </p:sp>
      <p:sp>
        <p:nvSpPr>
          <p:cNvPr id="5" name="Footer Placeholder 4">
            <a:extLst>
              <a:ext uri="{FF2B5EF4-FFF2-40B4-BE49-F238E27FC236}">
                <a16:creationId xmlns:a16="http://schemas.microsoft.com/office/drawing/2014/main" id="{898B0533-B58F-4BE1-BDD6-983002E24605}"/>
              </a:ext>
            </a:extLst>
          </p:cNvPr>
          <p:cNvSpPr>
            <a:spLocks noGrp="1"/>
          </p:cNvSpPr>
          <p:nvPr>
            <p:ph type="ftr" sz="quarter" idx="4"/>
          </p:nvPr>
        </p:nvSpPr>
        <p:spPr/>
        <p:txBody>
          <a:bodyPr/>
          <a:lstStyle/>
          <a:p>
            <a:r>
              <a:rPr lang="en-US"/>
              <a:t>CONFIDENTIAL – Internal Use Only</a:t>
            </a:r>
          </a:p>
        </p:txBody>
      </p:sp>
    </p:spTree>
    <p:extLst>
      <p:ext uri="{BB962C8B-B14F-4D97-AF65-F5344CB8AC3E}">
        <p14:creationId xmlns:p14="http://schemas.microsoft.com/office/powerpoint/2010/main" val="3483655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E162B4-60BD-47D9-8B31-93D0321874BD}" type="slidenum">
              <a:rPr lang="en-US" smtClean="0"/>
              <a:t>20</a:t>
            </a:fld>
            <a:endParaRPr lang="en-US"/>
          </a:p>
        </p:txBody>
      </p:sp>
      <p:sp>
        <p:nvSpPr>
          <p:cNvPr id="5" name="Footer Placeholder 4">
            <a:extLst>
              <a:ext uri="{FF2B5EF4-FFF2-40B4-BE49-F238E27FC236}">
                <a16:creationId xmlns:a16="http://schemas.microsoft.com/office/drawing/2014/main" id="{DB4703CB-E602-4A7B-9B8E-FB3C40AA0D01}"/>
              </a:ext>
            </a:extLst>
          </p:cNvPr>
          <p:cNvSpPr>
            <a:spLocks noGrp="1"/>
          </p:cNvSpPr>
          <p:nvPr>
            <p:ph type="ftr" sz="quarter" idx="4"/>
          </p:nvPr>
        </p:nvSpPr>
        <p:spPr/>
        <p:txBody>
          <a:bodyPr/>
          <a:lstStyle/>
          <a:p>
            <a:r>
              <a:rPr lang="en-US"/>
              <a:t>CONFIDENTIAL – Internal Use Only</a:t>
            </a:r>
          </a:p>
        </p:txBody>
      </p:sp>
    </p:spTree>
    <p:extLst>
      <p:ext uri="{BB962C8B-B14F-4D97-AF65-F5344CB8AC3E}">
        <p14:creationId xmlns:p14="http://schemas.microsoft.com/office/powerpoint/2010/main" val="1376161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1. We are being joined by two of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FirstLight’s</a:t>
            </a:r>
            <a:r>
              <a:rPr lang="en-US" sz="1800" dirty="0">
                <a:effectLst/>
                <a:latin typeface="Calibri" panose="020F0502020204030204" pitchFamily="34" charset="0"/>
                <a:ea typeface="Calibri" panose="020F0502020204030204" pitchFamily="34" charset="0"/>
                <a:cs typeface="Times New Roman" panose="02020603050405020304" pitchFamily="18" charset="0"/>
              </a:rPr>
              <a:t> Security Experts for today’s presentation – Bill Lawrence, Senior Solutions Architect for the Advanced Technologies Group here at FirstLight. And Jim Doyle, our Vice President of Sales Engineering.</a:t>
            </a:r>
          </a:p>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nSpc>
                <a:spcPct val="107000"/>
              </a:lnSpc>
              <a:spcBef>
                <a:spcPts val="0"/>
              </a:spcBef>
              <a:spcAft>
                <a:spcPts val="80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2. Thank you again for joining us this afternoon, and without further ado, I’d like to hand it over to Bill Lawrence, who will be kicking off today’s webinar.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***HIT RECORD***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A46A200-4A06-4D73-993A-A6D77738B961}" type="slidenum">
              <a:rPr lang="en-US" smtClean="0"/>
              <a:t>2</a:t>
            </a:fld>
            <a:endParaRPr lang="en-US"/>
          </a:p>
        </p:txBody>
      </p:sp>
    </p:spTree>
    <p:extLst>
      <p:ext uri="{BB962C8B-B14F-4D97-AF65-F5344CB8AC3E}">
        <p14:creationId xmlns:p14="http://schemas.microsoft.com/office/powerpoint/2010/main" val="3951371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E162B4-60BD-47D9-8B31-93D0321874BD}" type="slidenum">
              <a:rPr lang="en-US" smtClean="0"/>
              <a:t>21</a:t>
            </a:fld>
            <a:endParaRPr lang="en-US"/>
          </a:p>
        </p:txBody>
      </p:sp>
      <p:sp>
        <p:nvSpPr>
          <p:cNvPr id="5" name="Footer Placeholder 4">
            <a:extLst>
              <a:ext uri="{FF2B5EF4-FFF2-40B4-BE49-F238E27FC236}">
                <a16:creationId xmlns:a16="http://schemas.microsoft.com/office/drawing/2014/main" id="{DB4703CB-E602-4A7B-9B8E-FB3C40AA0D01}"/>
              </a:ext>
            </a:extLst>
          </p:cNvPr>
          <p:cNvSpPr>
            <a:spLocks noGrp="1"/>
          </p:cNvSpPr>
          <p:nvPr>
            <p:ph type="ftr" sz="quarter" idx="4"/>
          </p:nvPr>
        </p:nvSpPr>
        <p:spPr/>
        <p:txBody>
          <a:bodyPr/>
          <a:lstStyle/>
          <a:p>
            <a:r>
              <a:rPr lang="en-US"/>
              <a:t>CONFIDENTIAL – Internal Use Only</a:t>
            </a:r>
          </a:p>
        </p:txBody>
      </p:sp>
    </p:spTree>
    <p:extLst>
      <p:ext uri="{BB962C8B-B14F-4D97-AF65-F5344CB8AC3E}">
        <p14:creationId xmlns:p14="http://schemas.microsoft.com/office/powerpoint/2010/main" val="1873272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E162B4-60BD-47D9-8B31-93D0321874BD}" type="slidenum">
              <a:rPr lang="en-US" smtClean="0"/>
              <a:t>22</a:t>
            </a:fld>
            <a:endParaRPr lang="en-US"/>
          </a:p>
        </p:txBody>
      </p:sp>
      <p:sp>
        <p:nvSpPr>
          <p:cNvPr id="5" name="Footer Placeholder 4">
            <a:extLst>
              <a:ext uri="{FF2B5EF4-FFF2-40B4-BE49-F238E27FC236}">
                <a16:creationId xmlns:a16="http://schemas.microsoft.com/office/drawing/2014/main" id="{5732BA3F-D314-42CD-BA40-229F5C81BE70}"/>
              </a:ext>
            </a:extLst>
          </p:cNvPr>
          <p:cNvSpPr>
            <a:spLocks noGrp="1"/>
          </p:cNvSpPr>
          <p:nvPr>
            <p:ph type="ftr" sz="quarter" idx="4"/>
          </p:nvPr>
        </p:nvSpPr>
        <p:spPr/>
        <p:txBody>
          <a:bodyPr/>
          <a:lstStyle/>
          <a:p>
            <a:r>
              <a:rPr lang="en-US"/>
              <a:t>CONFIDENTIAL – Internal Use Only</a:t>
            </a:r>
          </a:p>
        </p:txBody>
      </p:sp>
    </p:spTree>
    <p:extLst>
      <p:ext uri="{BB962C8B-B14F-4D97-AF65-F5344CB8AC3E}">
        <p14:creationId xmlns:p14="http://schemas.microsoft.com/office/powerpoint/2010/main" val="680012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E162B4-60BD-47D9-8B31-93D0321874BD}" type="slidenum">
              <a:rPr lang="en-US" smtClean="0"/>
              <a:t>23</a:t>
            </a:fld>
            <a:endParaRPr lang="en-US"/>
          </a:p>
        </p:txBody>
      </p:sp>
      <p:sp>
        <p:nvSpPr>
          <p:cNvPr id="5" name="Footer Placeholder 4">
            <a:extLst>
              <a:ext uri="{FF2B5EF4-FFF2-40B4-BE49-F238E27FC236}">
                <a16:creationId xmlns:a16="http://schemas.microsoft.com/office/drawing/2014/main" id="{CE9C6A9E-8DE7-4D71-8023-24D8066DA905}"/>
              </a:ext>
            </a:extLst>
          </p:cNvPr>
          <p:cNvSpPr>
            <a:spLocks noGrp="1"/>
          </p:cNvSpPr>
          <p:nvPr>
            <p:ph type="ftr" sz="quarter" idx="4"/>
          </p:nvPr>
        </p:nvSpPr>
        <p:spPr/>
        <p:txBody>
          <a:bodyPr/>
          <a:lstStyle/>
          <a:p>
            <a:r>
              <a:rPr lang="en-US"/>
              <a:t>CONFIDENTIAL – Internal Use Only</a:t>
            </a:r>
          </a:p>
        </p:txBody>
      </p:sp>
    </p:spTree>
    <p:extLst>
      <p:ext uri="{BB962C8B-B14F-4D97-AF65-F5344CB8AC3E}">
        <p14:creationId xmlns:p14="http://schemas.microsoft.com/office/powerpoint/2010/main" val="3473416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E162B4-60BD-47D9-8B31-93D0321874BD}" type="slidenum">
              <a:rPr lang="en-US" smtClean="0"/>
              <a:t>24</a:t>
            </a:fld>
            <a:endParaRPr lang="en-US"/>
          </a:p>
        </p:txBody>
      </p:sp>
      <p:sp>
        <p:nvSpPr>
          <p:cNvPr id="5" name="Footer Placeholder 4">
            <a:extLst>
              <a:ext uri="{FF2B5EF4-FFF2-40B4-BE49-F238E27FC236}">
                <a16:creationId xmlns:a16="http://schemas.microsoft.com/office/drawing/2014/main" id="{3C3A0B70-A99D-4357-8FD1-EC41F5A49159}"/>
              </a:ext>
            </a:extLst>
          </p:cNvPr>
          <p:cNvSpPr>
            <a:spLocks noGrp="1"/>
          </p:cNvSpPr>
          <p:nvPr>
            <p:ph type="ftr" sz="quarter" idx="4"/>
          </p:nvPr>
        </p:nvSpPr>
        <p:spPr/>
        <p:txBody>
          <a:bodyPr/>
          <a:lstStyle/>
          <a:p>
            <a:r>
              <a:rPr lang="en-US"/>
              <a:t>CONFIDENTIAL – Internal Use Only</a:t>
            </a:r>
          </a:p>
        </p:txBody>
      </p:sp>
    </p:spTree>
    <p:extLst>
      <p:ext uri="{BB962C8B-B14F-4D97-AF65-F5344CB8AC3E}">
        <p14:creationId xmlns:p14="http://schemas.microsoft.com/office/powerpoint/2010/main" val="7078421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6CB0C7-3334-E042-A554-0BC4E58EEF59}" type="slidenum">
              <a:rPr lang="en-US" smtClean="0"/>
              <a:t>25</a:t>
            </a:fld>
            <a:endParaRPr lang="en-US"/>
          </a:p>
        </p:txBody>
      </p:sp>
      <p:sp>
        <p:nvSpPr>
          <p:cNvPr id="5" name="Footer Placeholder 4">
            <a:extLst>
              <a:ext uri="{FF2B5EF4-FFF2-40B4-BE49-F238E27FC236}">
                <a16:creationId xmlns:a16="http://schemas.microsoft.com/office/drawing/2014/main" id="{2F4E34EA-2562-45E8-9AEE-DB8BFF1250B3}"/>
              </a:ext>
            </a:extLst>
          </p:cNvPr>
          <p:cNvSpPr>
            <a:spLocks noGrp="1"/>
          </p:cNvSpPr>
          <p:nvPr>
            <p:ph type="ftr" sz="quarter" idx="4"/>
          </p:nvPr>
        </p:nvSpPr>
        <p:spPr/>
        <p:txBody>
          <a:bodyPr/>
          <a:lstStyle/>
          <a:p>
            <a:r>
              <a:rPr lang="en-US"/>
              <a:t>CONFIDENTIAL – Internal Use Only</a:t>
            </a:r>
          </a:p>
        </p:txBody>
      </p:sp>
    </p:spTree>
    <p:extLst>
      <p:ext uri="{BB962C8B-B14F-4D97-AF65-F5344CB8AC3E}">
        <p14:creationId xmlns:p14="http://schemas.microsoft.com/office/powerpoint/2010/main" val="843683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6CB0C7-3334-E042-A554-0BC4E58EEF59}" type="slidenum">
              <a:rPr lang="en-US" smtClean="0"/>
              <a:t>26</a:t>
            </a:fld>
            <a:endParaRPr lang="en-US"/>
          </a:p>
        </p:txBody>
      </p:sp>
      <p:sp>
        <p:nvSpPr>
          <p:cNvPr id="5" name="Footer Placeholder 4">
            <a:extLst>
              <a:ext uri="{FF2B5EF4-FFF2-40B4-BE49-F238E27FC236}">
                <a16:creationId xmlns:a16="http://schemas.microsoft.com/office/drawing/2014/main" id="{2F4E34EA-2562-45E8-9AEE-DB8BFF1250B3}"/>
              </a:ext>
            </a:extLst>
          </p:cNvPr>
          <p:cNvSpPr>
            <a:spLocks noGrp="1"/>
          </p:cNvSpPr>
          <p:nvPr>
            <p:ph type="ftr" sz="quarter" idx="4"/>
          </p:nvPr>
        </p:nvSpPr>
        <p:spPr/>
        <p:txBody>
          <a:bodyPr/>
          <a:lstStyle/>
          <a:p>
            <a:r>
              <a:rPr lang="en-US"/>
              <a:t>CONFIDENTIAL – Internal Use Only</a:t>
            </a:r>
          </a:p>
        </p:txBody>
      </p:sp>
    </p:spTree>
    <p:extLst>
      <p:ext uri="{BB962C8B-B14F-4D97-AF65-F5344CB8AC3E}">
        <p14:creationId xmlns:p14="http://schemas.microsoft.com/office/powerpoint/2010/main" val="1772804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Todd to introduce</a:t>
            </a:r>
          </a:p>
          <a:p>
            <a:endParaRPr lang="en-CA" dirty="0"/>
          </a:p>
          <a:p>
            <a:r>
              <a:rPr lang="en-CA" dirty="0"/>
              <a:t>Allister to introduce himself and Telax and quick history and partnership</a:t>
            </a:r>
          </a:p>
        </p:txBody>
      </p:sp>
      <p:sp>
        <p:nvSpPr>
          <p:cNvPr id="4" name="Slide Number Placeholder 3"/>
          <p:cNvSpPr>
            <a:spLocks noGrp="1"/>
          </p:cNvSpPr>
          <p:nvPr>
            <p:ph type="sldNum" sz="quarter" idx="5"/>
          </p:nvPr>
        </p:nvSpPr>
        <p:spPr/>
        <p:txBody>
          <a:bodyPr/>
          <a:lstStyle/>
          <a:p>
            <a:fld id="{C24DF339-841F-43D1-82A0-04F19E826B77}" type="slidenum">
              <a:rPr lang="en-US" smtClean="0"/>
              <a:t>3</a:t>
            </a:fld>
            <a:endParaRPr lang="en-US"/>
          </a:p>
        </p:txBody>
      </p:sp>
      <p:sp>
        <p:nvSpPr>
          <p:cNvPr id="5" name="Footer Placeholder 4">
            <a:extLst>
              <a:ext uri="{FF2B5EF4-FFF2-40B4-BE49-F238E27FC236}">
                <a16:creationId xmlns:a16="http://schemas.microsoft.com/office/drawing/2014/main" id="{9587532A-96E3-4E95-9023-9FB1BB7ACE60}"/>
              </a:ext>
            </a:extLst>
          </p:cNvPr>
          <p:cNvSpPr>
            <a:spLocks noGrp="1"/>
          </p:cNvSpPr>
          <p:nvPr>
            <p:ph type="ftr" sz="quarter" idx="4"/>
          </p:nvPr>
        </p:nvSpPr>
        <p:spPr/>
        <p:txBody>
          <a:bodyPr/>
          <a:lstStyle/>
          <a:p>
            <a:r>
              <a:rPr lang="en-US"/>
              <a:t>CONFIDENTIAL – Internal Use Only</a:t>
            </a:r>
          </a:p>
        </p:txBody>
      </p:sp>
    </p:spTree>
    <p:extLst>
      <p:ext uri="{BB962C8B-B14F-4D97-AF65-F5344CB8AC3E}">
        <p14:creationId xmlns:p14="http://schemas.microsoft.com/office/powerpoint/2010/main" val="960423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taking a look at what has changed with the IT landscape in recent year.</a:t>
            </a:r>
            <a:r>
              <a:rPr lang="en-US" baseline="0" dirty="0"/>
              <a:t> So much more is happening off network. This presents new security challenges. </a:t>
            </a:r>
            <a:endParaRPr lang="en-US" dirty="0"/>
          </a:p>
          <a:p>
            <a:endParaRPr lang="en-US" dirty="0"/>
          </a:p>
          <a:p>
            <a:r>
              <a:rPr lang="en-US" dirty="0"/>
              <a:t>Business has changed with more cloud, more mobility. The most challenging</a:t>
            </a:r>
            <a:r>
              <a:rPr lang="en-US" baseline="0" dirty="0"/>
              <a:t> areas to defend are:</a:t>
            </a:r>
          </a:p>
          <a:p>
            <a:r>
              <a:rPr lang="en-US" baseline="0" dirty="0"/>
              <a:t>Mobile devices, cloud data and u</a:t>
            </a:r>
            <a:r>
              <a:rPr lang="en-US" dirty="0"/>
              <a:t>ser behavior </a:t>
            </a:r>
            <a:r>
              <a:rPr lang="en-US" baseline="0" dirty="0"/>
              <a:t>(accidentally </a:t>
            </a:r>
            <a:r>
              <a:rPr lang="en-US" dirty="0"/>
              <a:t>clicking on malicious</a:t>
            </a:r>
            <a:r>
              <a:rPr lang="en-US" baseline="0" dirty="0"/>
              <a:t> links or visiting malicious websites).</a:t>
            </a:r>
            <a:endParaRPr lang="en-US"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5</a:t>
            </a:fld>
            <a:endParaRPr lang="en-US"/>
          </a:p>
        </p:txBody>
      </p:sp>
    </p:spTree>
    <p:extLst>
      <p:ext uri="{BB962C8B-B14F-4D97-AF65-F5344CB8AC3E}">
        <p14:creationId xmlns:p14="http://schemas.microsoft.com/office/powerpoint/2010/main" val="3141951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0" dirty="0"/>
              <a:t>The attacks lead to frequent, costly breaks. </a:t>
            </a:r>
            <a:endParaRPr lang="en-US" sz="1200" dirty="0"/>
          </a:p>
          <a:p>
            <a:pPr marL="165100" lvl="0" indent="-165100" algn="l" rtl="0">
              <a:spcBef>
                <a:spcPts val="400"/>
              </a:spcBef>
              <a:spcAft>
                <a:spcPts val="0"/>
              </a:spcAft>
              <a:buClr>
                <a:schemeClr val="dk1"/>
              </a:buClr>
              <a:buSzPts val="1200"/>
              <a:buFont typeface="Arial"/>
              <a:buChar char="•"/>
            </a:pPr>
            <a:r>
              <a:rPr lang="en-US" sz="1200" b="0" dirty="0"/>
              <a:t>In fact, 1 in 4 are at risk in the next 24 months</a:t>
            </a:r>
            <a:endParaRPr lang="en-US" sz="1200" dirty="0"/>
          </a:p>
          <a:p>
            <a:pPr marL="165100" lvl="0" indent="-165100" algn="l" rtl="0">
              <a:spcBef>
                <a:spcPts val="400"/>
              </a:spcBef>
              <a:spcAft>
                <a:spcPts val="0"/>
              </a:spcAft>
              <a:buClr>
                <a:schemeClr val="dk1"/>
              </a:buClr>
              <a:buSzPts val="1200"/>
              <a:buFont typeface="Arial"/>
              <a:buChar char="•"/>
            </a:pPr>
            <a:r>
              <a:rPr lang="en-US" sz="1200" b="0" dirty="0"/>
              <a:t>And in 2019, the average cost of breach has grown to $3.92M </a:t>
            </a:r>
            <a:endParaRPr lang="en-US" sz="12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2384582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450e630d33_2_205:notes"/>
          <p:cNvSpPr>
            <a:spLocks noGrp="1" noRot="1" noChangeAspect="1"/>
          </p:cNvSpPr>
          <p:nvPr>
            <p:ph type="sldImg" idx="2"/>
          </p:nvPr>
        </p:nvSpPr>
        <p:spPr>
          <a:xfrm>
            <a:off x="685800" y="45878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g450e630d33_2_205:notes"/>
          <p:cNvSpPr txBox="1">
            <a:spLocks noGrp="1"/>
          </p:cNvSpPr>
          <p:nvPr>
            <p:ph type="body" idx="1"/>
          </p:nvPr>
        </p:nvSpPr>
        <p:spPr>
          <a:xfrm>
            <a:off x="685800" y="3544887"/>
            <a:ext cx="5486400" cy="5140325"/>
          </a:xfrm>
          <a:prstGeom prst="rect">
            <a:avLst/>
          </a:prstGeom>
          <a:noFill/>
          <a:ln>
            <a:noFill/>
          </a:ln>
        </p:spPr>
        <p:txBody>
          <a:bodyPr spcFirstLastPara="1" wrap="square" lIns="91425" tIns="45700" rIns="91425" bIns="45700" anchor="t" anchorCtr="0">
            <a:noAutofit/>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ＭＳ Ｐゴシック" charset="0"/>
                <a:cs typeface="ＭＳ Ｐゴシック" charset="0"/>
              </a:rPr>
              <a:t>A lot of things have fundamentally changed how users work today. Your network is changing, and you’re probably revisiting how your security architecture fits in there. </a:t>
            </a:r>
            <a:r>
              <a:rPr lang="en-US" sz="1200" b="0" i="0" kern="1200" dirty="0">
                <a:solidFill>
                  <a:schemeClr val="tx1"/>
                </a:solidFill>
                <a:effectLst/>
                <a:latin typeface="+mn-lt"/>
                <a:ea typeface="ＭＳ Ｐゴシック" charset="0"/>
                <a:cs typeface="ＭＳ Ｐゴシック" charset="0"/>
              </a:rPr>
              <a:t>​</a:t>
            </a:r>
          </a:p>
          <a:p>
            <a:pPr>
              <a:defRPr/>
            </a:pPr>
            <a:r>
              <a:rPr lang="en-US" dirty="0">
                <a:cs typeface="Calibri"/>
              </a:rPr>
              <a:t>The new reality of the cloud and digital transformation only make it worse, leading to gaps in visibility and protection.</a:t>
            </a:r>
          </a:p>
          <a:p>
            <a:pPr>
              <a:defRPr/>
            </a:pPr>
            <a:endParaRPr lang="en-US" dirty="0">
              <a:cs typeface="Calibri"/>
            </a:endParaRPr>
          </a:p>
          <a:p>
            <a:pPr>
              <a:defRPr/>
            </a:pPr>
            <a:r>
              <a:rPr lang="en-US" dirty="0">
                <a:cs typeface="Calibri"/>
              </a:rPr>
              <a:t>--------</a:t>
            </a:r>
          </a:p>
          <a:p>
            <a:pPr>
              <a:defRPr/>
            </a:pPr>
            <a:r>
              <a:rPr lang="en-US" dirty="0">
                <a:cs typeface="Calibri"/>
              </a:rPr>
              <a:t>SecOps BDM speaker notes </a:t>
            </a:r>
          </a:p>
          <a:p>
            <a:pPr rtl="0" fontAlgn="base"/>
            <a:r>
              <a:rPr lang="en-US" sz="1200" b="0" i="0" kern="1200" dirty="0">
                <a:solidFill>
                  <a:schemeClr val="tx1"/>
                </a:solidFill>
                <a:effectLst/>
                <a:latin typeface="+mn-lt"/>
                <a:ea typeface="ＭＳ Ｐゴシック" charset="0"/>
                <a:cs typeface="ＭＳ Ｐゴシック" charset="0"/>
              </a:rPr>
              <a:t>​</a:t>
            </a:r>
          </a:p>
          <a:p>
            <a:pPr rtl="0" fontAlgn="base"/>
            <a:r>
              <a:rPr lang="en-US" sz="1200" b="1" i="0" u="none" strike="noStrike" kern="1200" dirty="0">
                <a:solidFill>
                  <a:schemeClr val="tx1"/>
                </a:solidFill>
                <a:effectLst/>
                <a:latin typeface="+mn-lt"/>
                <a:ea typeface="ＭＳ Ｐゴシック" charset="0"/>
                <a:cs typeface="ＭＳ Ｐゴシック" charset="0"/>
              </a:rPr>
              <a:t>Applications have moved to the cloud (along with your data, infrastructure, and user identities)</a:t>
            </a:r>
            <a:r>
              <a:rPr lang="en-US" sz="1200" b="0" i="0" kern="1200" dirty="0">
                <a:solidFill>
                  <a:schemeClr val="tx1"/>
                </a:solidFill>
                <a:effectLst/>
                <a:latin typeface="+mn-lt"/>
                <a:ea typeface="ＭＳ Ｐゴシック" charset="0"/>
                <a:cs typeface="ＭＳ Ｐゴシック" charset="0"/>
              </a:rPr>
              <a:t>​</a:t>
            </a:r>
          </a:p>
          <a:p>
            <a:pPr rtl="0" fontAlgn="base"/>
            <a:r>
              <a:rPr lang="en-US" sz="1200" b="0" i="0" u="none" strike="noStrike" kern="1200" dirty="0">
                <a:solidFill>
                  <a:schemeClr val="tx1"/>
                </a:solidFill>
                <a:effectLst/>
                <a:latin typeface="+mn-lt"/>
                <a:ea typeface="ＭＳ Ｐゴシック" charset="0"/>
                <a:cs typeface="ＭＳ Ｐゴシック" charset="0"/>
              </a:rPr>
              <a:t>The business is often driving the use of more SaaS applications. More than ever, individual employees have control over the applications they use, and the use of cloud apps also makes it easier than ever to collaborate and share information within your company and beyond. </a:t>
            </a:r>
            <a:r>
              <a:rPr lang="en-US" sz="1200" b="0" i="0" kern="1200" dirty="0">
                <a:solidFill>
                  <a:schemeClr val="tx1"/>
                </a:solidFill>
                <a:effectLst/>
                <a:latin typeface="+mn-lt"/>
                <a:ea typeface="ＭＳ Ｐゴシック" charset="0"/>
                <a:cs typeface="ＭＳ Ｐゴシック" charset="0"/>
              </a:rPr>
              <a:t>​</a:t>
            </a:r>
          </a:p>
          <a:p>
            <a:pPr rtl="0" fontAlgn="base"/>
            <a:r>
              <a:rPr lang="en-US" sz="1200" b="0" i="0" u="none" strike="noStrike" kern="1200" dirty="0">
                <a:solidFill>
                  <a:schemeClr val="tx1"/>
                </a:solidFill>
                <a:effectLst/>
                <a:latin typeface="+mn-lt"/>
                <a:ea typeface="ＭＳ Ｐゴシック" charset="0"/>
                <a:cs typeface="ＭＳ Ｐゴシック" charset="0"/>
              </a:rPr>
              <a:t>Risk: Users can install and use apps on their own, without proper vetting from IT (could start using risky apps and giving too much access to corporate info)</a:t>
            </a:r>
            <a:r>
              <a:rPr lang="en-US" sz="1200" b="0" i="0" kern="1200" dirty="0">
                <a:solidFill>
                  <a:schemeClr val="tx1"/>
                </a:solidFill>
                <a:effectLst/>
                <a:latin typeface="+mn-lt"/>
                <a:ea typeface="ＭＳ Ｐゴシック" charset="0"/>
                <a:cs typeface="ＭＳ Ｐゴシック" charset="0"/>
              </a:rPr>
              <a:t>​</a:t>
            </a:r>
          </a:p>
          <a:p>
            <a:pPr rtl="0" fontAlgn="base"/>
            <a:r>
              <a:rPr lang="en-US" sz="1200" b="0" i="0" u="none" strike="noStrike" kern="1200" dirty="0">
                <a:solidFill>
                  <a:schemeClr val="tx1"/>
                </a:solidFill>
                <a:effectLst/>
                <a:latin typeface="+mn-lt"/>
                <a:ea typeface="ＭＳ Ｐゴシック" charset="0"/>
                <a:cs typeface="ＭＳ Ｐゴシック" charset="0"/>
              </a:rPr>
              <a:t>Risk: Because users have an unprecedented ability to access, create, and share information co-workers, partners, customers, and even the entire internet, there’s a big risk of exposing sensitive information, either inadvertently or maliciously.</a:t>
            </a:r>
            <a:r>
              <a:rPr lang="en-US" sz="1200" b="0" i="0" kern="1200" dirty="0">
                <a:solidFill>
                  <a:schemeClr val="tx1"/>
                </a:solidFill>
                <a:effectLst/>
                <a:latin typeface="+mn-lt"/>
                <a:ea typeface="ＭＳ Ｐゴシック" charset="0"/>
                <a:cs typeface="ＭＳ Ｐゴシック" charset="0"/>
              </a:rPr>
              <a:t>​</a:t>
            </a:r>
          </a:p>
          <a:p>
            <a:pPr rtl="0" fontAlgn="base"/>
            <a:r>
              <a:rPr lang="en-US" sz="1200" b="0" i="0" kern="1200" dirty="0">
                <a:solidFill>
                  <a:schemeClr val="tx1"/>
                </a:solidFill>
                <a:effectLst/>
                <a:latin typeface="+mn-lt"/>
                <a:ea typeface="ＭＳ Ｐゴシック" charset="0"/>
                <a:cs typeface="ＭＳ Ｐゴシック" charset="0"/>
              </a:rPr>
              <a:t>​</a:t>
            </a:r>
          </a:p>
          <a:p>
            <a:pPr rtl="0" fontAlgn="base"/>
            <a:r>
              <a:rPr lang="en-US" sz="1200" b="1" i="0" u="none" strike="noStrike" kern="1200" dirty="0">
                <a:solidFill>
                  <a:schemeClr val="tx1"/>
                </a:solidFill>
                <a:effectLst/>
                <a:latin typeface="+mn-lt"/>
                <a:ea typeface="ＭＳ Ｐゴシック" charset="0"/>
                <a:cs typeface="ＭＳ Ｐゴシック" charset="0"/>
              </a:rPr>
              <a:t>Networks are transforming with SD-WAN, and branch offices connect directly to the internet</a:t>
            </a:r>
            <a:r>
              <a:rPr lang="en-US" sz="1200" b="0" i="0" kern="1200" dirty="0">
                <a:solidFill>
                  <a:schemeClr val="tx1"/>
                </a:solidFill>
                <a:effectLst/>
                <a:latin typeface="+mn-lt"/>
                <a:ea typeface="ＭＳ Ｐゴシック" charset="0"/>
                <a:cs typeface="ＭＳ Ｐゴシック" charset="0"/>
              </a:rPr>
              <a:t>​</a:t>
            </a:r>
          </a:p>
          <a:p>
            <a:pPr rtl="0" fontAlgn="base"/>
            <a:r>
              <a:rPr lang="en-US" sz="1200" b="0" i="0" u="none" strike="noStrike" kern="1200" dirty="0">
                <a:solidFill>
                  <a:schemeClr val="tx1"/>
                </a:solidFill>
                <a:effectLst/>
                <a:latin typeface="+mn-lt"/>
                <a:ea typeface="ＭＳ Ｐゴシック" charset="0"/>
                <a:cs typeface="ＭＳ Ｐゴシック" charset="0"/>
              </a:rPr>
              <a:t>Due to the increased use of cloud, many branch offices are transforming their networks with SD-WAN. They are moving towards direct internet access, instead of backhauling all traffic to the corporate datacenter.</a:t>
            </a:r>
            <a:r>
              <a:rPr lang="en-US" sz="1200" b="0" i="0" kern="1200" dirty="0">
                <a:solidFill>
                  <a:schemeClr val="tx1"/>
                </a:solidFill>
                <a:effectLst/>
                <a:latin typeface="+mn-lt"/>
                <a:ea typeface="ＭＳ Ｐゴシック" charset="0"/>
                <a:cs typeface="ＭＳ Ｐゴシック" charset="0"/>
              </a:rPr>
              <a:t>​</a:t>
            </a:r>
          </a:p>
          <a:p>
            <a:pPr rtl="0" fontAlgn="base"/>
            <a:r>
              <a:rPr lang="en-US" sz="1200" b="0" i="0" u="none" strike="noStrike" kern="1200" dirty="0">
                <a:solidFill>
                  <a:schemeClr val="tx1"/>
                </a:solidFill>
                <a:effectLst/>
                <a:latin typeface="+mn-lt"/>
                <a:ea typeface="ＭＳ Ｐゴシック" charset="0"/>
                <a:cs typeface="ＭＳ Ｐゴシック" charset="0"/>
              </a:rPr>
              <a:t>Risk: Not protected by the security stack you've built up in your datacenter.</a:t>
            </a:r>
            <a:r>
              <a:rPr lang="en-US" sz="1200" b="0" i="0" kern="1200" dirty="0">
                <a:solidFill>
                  <a:schemeClr val="tx1"/>
                </a:solidFill>
                <a:effectLst/>
                <a:latin typeface="+mn-lt"/>
                <a:ea typeface="ＭＳ Ｐゴシック" charset="0"/>
                <a:cs typeface="ＭＳ Ｐゴシック" charset="0"/>
              </a:rPr>
              <a:t>​</a:t>
            </a:r>
          </a:p>
          <a:p>
            <a:pPr rtl="0" fontAlgn="base"/>
            <a:r>
              <a:rPr lang="en-US" sz="1200" b="0" i="0" kern="1200" dirty="0">
                <a:solidFill>
                  <a:schemeClr val="tx1"/>
                </a:solidFill>
                <a:effectLst/>
                <a:latin typeface="+mn-lt"/>
                <a:ea typeface="ＭＳ Ｐゴシック" charset="0"/>
                <a:cs typeface="ＭＳ Ｐゴシック" charset="0"/>
              </a:rPr>
              <a:t>​</a:t>
            </a:r>
          </a:p>
          <a:p>
            <a:pPr rtl="0" fontAlgn="base"/>
            <a:r>
              <a:rPr lang="en-US" sz="1200" b="1" i="0" u="none" strike="noStrike" kern="1200" dirty="0">
                <a:solidFill>
                  <a:schemeClr val="tx1"/>
                </a:solidFill>
                <a:effectLst/>
                <a:latin typeface="+mn-lt"/>
                <a:ea typeface="ＭＳ Ｐゴシック" charset="0"/>
                <a:cs typeface="ＭＳ Ｐゴシック" charset="0"/>
              </a:rPr>
              <a:t>More mobile workforce, more work happens off network</a:t>
            </a:r>
            <a:r>
              <a:rPr lang="en-US" sz="1200" b="0" i="0" kern="1200" dirty="0">
                <a:solidFill>
                  <a:schemeClr val="tx1"/>
                </a:solidFill>
                <a:effectLst/>
                <a:latin typeface="+mn-lt"/>
                <a:ea typeface="ＭＳ Ｐゴシック" charset="0"/>
                <a:cs typeface="ＭＳ Ｐゴシック" charset="0"/>
              </a:rPr>
              <a:t>​</a:t>
            </a:r>
          </a:p>
          <a:p>
            <a:pPr rtl="0" fontAlgn="base"/>
            <a:r>
              <a:rPr lang="en-US" sz="1200" b="0" i="0" u="none" strike="noStrike" kern="1200" dirty="0">
                <a:solidFill>
                  <a:schemeClr val="tx1"/>
                </a:solidFill>
                <a:effectLst/>
                <a:latin typeface="+mn-lt"/>
                <a:ea typeface="ＭＳ Ｐゴシック" charset="0"/>
                <a:cs typeface="ＭＳ Ｐゴシック" charset="0"/>
              </a:rPr>
              <a:t>More often users connect directly to the internet/cloud apps, and are not using the VPN</a:t>
            </a:r>
            <a:r>
              <a:rPr lang="en-US" sz="1200" b="0" i="0" kern="1200" dirty="0">
                <a:solidFill>
                  <a:schemeClr val="tx1"/>
                </a:solidFill>
                <a:effectLst/>
                <a:latin typeface="+mn-lt"/>
                <a:ea typeface="ＭＳ Ｐゴシック" charset="0"/>
                <a:cs typeface="ＭＳ Ｐゴシック" charset="0"/>
              </a:rPr>
              <a:t>​</a:t>
            </a:r>
          </a:p>
          <a:p>
            <a:pPr rtl="0" fontAlgn="base"/>
            <a:r>
              <a:rPr lang="en-US" sz="1200" b="0" i="0" u="none" strike="noStrike" kern="1200" dirty="0">
                <a:solidFill>
                  <a:schemeClr val="tx1"/>
                </a:solidFill>
                <a:effectLst/>
                <a:latin typeface="+mn-lt"/>
                <a:ea typeface="ＭＳ Ｐゴシック" charset="0"/>
                <a:cs typeface="ＭＳ Ｐゴシック" charset="0"/>
              </a:rPr>
              <a:t>Risk: Not properly protected by the security stack you've built up in your datacenter</a:t>
            </a:r>
            <a:r>
              <a:rPr lang="en-US" sz="1200" b="0" i="0" kern="1200" dirty="0">
                <a:solidFill>
                  <a:schemeClr val="tx1"/>
                </a:solidFill>
                <a:effectLst/>
                <a:latin typeface="+mn-lt"/>
                <a:ea typeface="ＭＳ Ｐゴシック" charset="0"/>
                <a:cs typeface="ＭＳ Ｐゴシック" charset="0"/>
              </a:rPr>
              <a:t>​</a:t>
            </a:r>
          </a:p>
          <a:p>
            <a:pPr rtl="0" fontAlgn="base"/>
            <a:r>
              <a:rPr lang="en-US" sz="1200" b="0" i="0" u="none" strike="noStrike" kern="1200" dirty="0">
                <a:solidFill>
                  <a:schemeClr val="tx1"/>
                </a:solidFill>
                <a:effectLst/>
                <a:latin typeface="+mn-lt"/>
                <a:ea typeface="ＭＳ Ｐゴシック" charset="0"/>
                <a:cs typeface="ＭＳ Ｐゴシック" charset="0"/>
              </a:rPr>
              <a:t>Even when they do connect to the corporate network, do you have enough visibility/protection on the endpoint? </a:t>
            </a:r>
            <a:r>
              <a:rPr lang="en-US" sz="1200" b="0" i="0" kern="1200" dirty="0">
                <a:solidFill>
                  <a:schemeClr val="tx1"/>
                </a:solidFill>
                <a:effectLst/>
                <a:latin typeface="+mn-lt"/>
                <a:ea typeface="ＭＳ Ｐゴシック" charset="0"/>
                <a:cs typeface="ＭＳ Ｐゴシック" charset="0"/>
              </a:rPr>
              <a:t>​</a:t>
            </a:r>
          </a:p>
          <a:p>
            <a:pPr rtl="0" fontAlgn="base"/>
            <a:r>
              <a:rPr lang="en-US" sz="1200" b="0" i="0" kern="1200" dirty="0">
                <a:solidFill>
                  <a:schemeClr val="tx1"/>
                </a:solidFill>
                <a:effectLst/>
                <a:latin typeface="+mn-lt"/>
                <a:ea typeface="ＭＳ Ｐゴシック" charset="0"/>
                <a:cs typeface="ＭＳ Ｐゴシック" charset="0"/>
              </a:rPr>
              <a:t>​</a:t>
            </a:r>
          </a:p>
          <a:p>
            <a:pPr rtl="0" fontAlgn="base"/>
            <a:r>
              <a:rPr lang="en-US" sz="1200" b="1" i="0" u="none" strike="noStrike" kern="1200" dirty="0">
                <a:solidFill>
                  <a:schemeClr val="tx1"/>
                </a:solidFill>
                <a:effectLst/>
                <a:latin typeface="+mn-lt"/>
                <a:ea typeface="ＭＳ Ｐゴシック" charset="0"/>
                <a:cs typeface="ＭＳ Ｐゴシック" charset="0"/>
              </a:rPr>
              <a:t>Move to 5G, more encrypted traffic</a:t>
            </a:r>
            <a:r>
              <a:rPr lang="en-US" sz="1200" b="0" i="0" kern="1200" dirty="0">
                <a:solidFill>
                  <a:schemeClr val="tx1"/>
                </a:solidFill>
                <a:effectLst/>
                <a:latin typeface="+mn-lt"/>
                <a:ea typeface="ＭＳ Ｐゴシック" charset="0"/>
                <a:cs typeface="ＭＳ Ｐゴシック" charset="0"/>
              </a:rPr>
              <a:t>​</a:t>
            </a:r>
          </a:p>
          <a:p>
            <a:pPr rtl="0" fontAlgn="base"/>
            <a:r>
              <a:rPr lang="en-US" sz="1200" b="0" i="0" u="none" strike="noStrike" kern="1200" dirty="0">
                <a:solidFill>
                  <a:schemeClr val="tx1"/>
                </a:solidFill>
                <a:effectLst/>
                <a:latin typeface="+mn-lt"/>
                <a:ea typeface="ＭＳ Ｐゴシック" charset="0"/>
                <a:cs typeface="ＭＳ Ｐゴシック" charset="0"/>
              </a:rPr>
              <a:t>Gartner estimated that more than 80% of enterprises’ web traffic would be encrypted by 2019*.</a:t>
            </a:r>
            <a:r>
              <a:rPr lang="en-US" sz="1200" b="0" i="0" kern="1200" dirty="0">
                <a:solidFill>
                  <a:schemeClr val="tx1"/>
                </a:solidFill>
                <a:effectLst/>
                <a:latin typeface="+mn-lt"/>
                <a:ea typeface="ＭＳ Ｐゴシック" charset="0"/>
                <a:cs typeface="ＭＳ Ｐゴシック" charset="0"/>
              </a:rPr>
              <a:t>​</a:t>
            </a:r>
          </a:p>
          <a:p>
            <a:pPr rtl="0" fontAlgn="base"/>
            <a:r>
              <a:rPr lang="en-US" sz="1200" b="0" i="0" u="none" strike="noStrike" kern="1200" dirty="0">
                <a:solidFill>
                  <a:schemeClr val="tx1"/>
                </a:solidFill>
                <a:effectLst/>
                <a:latin typeface="+mn-lt"/>
                <a:ea typeface="ＭＳ Ｐゴシック" charset="0"/>
                <a:cs typeface="ＭＳ Ｐゴシック" charset="0"/>
              </a:rPr>
              <a:t>5G marks the beginning of a new era of network security with the introduction of IMSI encryption. All traffic data which is sent over 5G radio network is encrypted, integrity protected and subject to mutual authentication e.g. device to network.</a:t>
            </a:r>
            <a:r>
              <a:rPr lang="en-US" sz="1200" b="0" i="0" kern="1200" dirty="0">
                <a:solidFill>
                  <a:schemeClr val="tx1"/>
                </a:solidFill>
                <a:effectLst/>
                <a:latin typeface="+mn-lt"/>
                <a:ea typeface="ＭＳ Ｐゴシック" charset="0"/>
                <a:cs typeface="ＭＳ Ｐゴシック" charset="0"/>
              </a:rPr>
              <a:t>​</a:t>
            </a:r>
          </a:p>
          <a:p>
            <a:pPr rtl="0" fontAlgn="base"/>
            <a:r>
              <a:rPr lang="en-US" sz="1200" b="0" i="0" u="none" strike="noStrike" kern="1200" dirty="0">
                <a:solidFill>
                  <a:schemeClr val="tx1"/>
                </a:solidFill>
                <a:effectLst/>
                <a:latin typeface="+mn-lt"/>
                <a:ea typeface="ＭＳ Ｐゴシック" charset="0"/>
                <a:cs typeface="ＭＳ Ｐゴシック" charset="0"/>
              </a:rPr>
              <a:t>Risk: How do you get visibility into that encrypted traffic? You want to ensure your security and corporate policies can still be properly enforced at the right time. To do that, you need to get the right level of access on the endpoint and in the cloud.</a:t>
            </a:r>
            <a:r>
              <a:rPr lang="en-US" sz="1200" b="0" i="0" kern="1200" dirty="0">
                <a:solidFill>
                  <a:schemeClr val="tx1"/>
                </a:solidFill>
                <a:effectLst/>
                <a:latin typeface="+mn-lt"/>
                <a:ea typeface="ＭＳ Ｐゴシック" charset="0"/>
                <a:cs typeface="ＭＳ Ｐゴシック" charset="0"/>
              </a:rPr>
              <a:t>​</a:t>
            </a:r>
          </a:p>
          <a:p>
            <a:pPr rtl="0" fontAlgn="base"/>
            <a:r>
              <a:rPr lang="en-US" sz="1200" b="0" i="0" kern="1200" dirty="0">
                <a:solidFill>
                  <a:schemeClr val="tx1"/>
                </a:solidFill>
                <a:effectLst/>
                <a:latin typeface="+mn-lt"/>
                <a:ea typeface="ＭＳ Ｐゴシック" charset="0"/>
                <a:cs typeface="ＭＳ Ｐゴシック" charset="0"/>
              </a:rPr>
              <a:t>​</a:t>
            </a:r>
          </a:p>
          <a:p>
            <a:pPr rtl="0" fontAlgn="base"/>
            <a:r>
              <a:rPr lang="en-US" sz="1200" b="1" i="0" u="none" strike="noStrike" kern="1200" dirty="0">
                <a:solidFill>
                  <a:schemeClr val="tx1"/>
                </a:solidFill>
                <a:effectLst/>
                <a:latin typeface="+mn-lt"/>
                <a:ea typeface="ＭＳ Ｐゴシック" charset="0"/>
                <a:cs typeface="ＭＳ Ｐゴシック" charset="0"/>
              </a:rPr>
              <a:t>This leads to gaps in visibility and protection for your users. </a:t>
            </a:r>
            <a:r>
              <a:rPr lang="en-US" sz="1200" b="0" i="0" u="none" strike="noStrike" kern="1200" dirty="0">
                <a:solidFill>
                  <a:schemeClr val="tx1"/>
                </a:solidFill>
                <a:effectLst/>
                <a:latin typeface="+mn-lt"/>
                <a:ea typeface="ＭＳ Ｐゴシック" charset="0"/>
                <a:cs typeface="ＭＳ Ｐゴシック" charset="0"/>
              </a:rPr>
              <a:t>And, as you know, the attackers aren't sitting back — they're constantly finding new ways to get in and are actively trying to exploit these gaps.</a:t>
            </a:r>
            <a:r>
              <a:rPr lang="en-US" sz="1200" b="1" i="0" u="none" strike="noStrike" kern="1200" dirty="0">
                <a:solidFill>
                  <a:schemeClr val="tx1"/>
                </a:solidFill>
                <a:effectLst/>
                <a:latin typeface="+mn-lt"/>
                <a:ea typeface="ＭＳ Ｐゴシック" charset="0"/>
                <a:cs typeface="ＭＳ Ｐゴシック" charset="0"/>
              </a:rPr>
              <a:t> </a:t>
            </a:r>
            <a:r>
              <a:rPr lang="en-US" sz="1200" b="0" i="0" kern="1200" dirty="0">
                <a:solidFill>
                  <a:schemeClr val="tx1"/>
                </a:solidFill>
                <a:effectLst/>
                <a:latin typeface="+mn-lt"/>
                <a:ea typeface="ＭＳ Ｐゴシック" charset="0"/>
                <a:cs typeface="ＭＳ Ｐゴシック" charset="0"/>
              </a:rPr>
              <a:t>​</a:t>
            </a:r>
          </a:p>
          <a:p>
            <a:pPr rtl="0" fontAlgn="base"/>
            <a:r>
              <a:rPr lang="en-US" sz="1200" b="0" i="0" kern="1200" dirty="0">
                <a:solidFill>
                  <a:schemeClr val="tx1"/>
                </a:solidFill>
                <a:effectLst/>
                <a:latin typeface="+mn-lt"/>
                <a:ea typeface="ＭＳ Ｐゴシック" charset="0"/>
                <a:cs typeface="ＭＳ Ｐゴシック" charset="0"/>
              </a:rPr>
              <a:t>​</a:t>
            </a:r>
          </a:p>
          <a:p>
            <a:pPr rtl="0" fontAlgn="base"/>
            <a:r>
              <a:rPr lang="en-US" sz="1200" b="1" i="0" u="none" strike="noStrike" kern="1200" dirty="0">
                <a:solidFill>
                  <a:schemeClr val="tx1"/>
                </a:solidFill>
                <a:effectLst/>
                <a:latin typeface="+mn-lt"/>
                <a:ea typeface="ＭＳ Ｐゴシック" charset="0"/>
                <a:cs typeface="ＭＳ Ｐゴシック" charset="0"/>
              </a:rPr>
              <a:t>TRANSITION</a:t>
            </a:r>
            <a:r>
              <a:rPr lang="en-US" sz="1200" b="0" i="0" u="none" strike="noStrike" kern="1200" dirty="0">
                <a:solidFill>
                  <a:schemeClr val="tx1"/>
                </a:solidFill>
                <a:effectLst/>
                <a:latin typeface="+mn-lt"/>
                <a:ea typeface="ＭＳ Ｐゴシック" charset="0"/>
                <a:cs typeface="ＭＳ Ｐゴシック" charset="0"/>
              </a:rPr>
              <a:t>: You need to make sure you've set up the right defenses, and </a:t>
            </a:r>
            <a:r>
              <a:rPr lang="en-US" sz="1200" b="1" i="0" u="none" strike="noStrike" kern="1200" dirty="0">
                <a:solidFill>
                  <a:schemeClr val="tx1"/>
                </a:solidFill>
                <a:effectLst/>
                <a:latin typeface="+mn-lt"/>
                <a:ea typeface="ＭＳ Ｐゴシック" charset="0"/>
                <a:cs typeface="ＭＳ Ｐゴシック" charset="0"/>
              </a:rPr>
              <a:t>it's critical to have visibility in the cloud, into the apps, across all internet traffic, and at the endpoint.</a:t>
            </a:r>
            <a:r>
              <a:rPr lang="en-US" sz="1200" b="0" i="0" kern="1200" dirty="0">
                <a:solidFill>
                  <a:schemeClr val="tx1"/>
                </a:solidFill>
                <a:effectLst/>
                <a:latin typeface="+mn-lt"/>
                <a:ea typeface="ＭＳ Ｐゴシック" charset="0"/>
                <a:cs typeface="ＭＳ Ｐゴシック" charset="0"/>
              </a:rPr>
              <a:t>​</a:t>
            </a:r>
          </a:p>
          <a:p>
            <a:pPr rtl="0" fontAlgn="base"/>
            <a:r>
              <a:rPr lang="en-US" sz="1200" b="0" i="0" kern="1200" dirty="0">
                <a:solidFill>
                  <a:schemeClr val="tx1"/>
                </a:solidFill>
                <a:effectLst/>
                <a:latin typeface="+mn-lt"/>
                <a:ea typeface="ＭＳ Ｐゴシック" charset="0"/>
                <a:cs typeface="ＭＳ Ｐゴシック" charset="0"/>
              </a:rPr>
              <a:t>​</a:t>
            </a:r>
          </a:p>
          <a:p>
            <a:pPr>
              <a:defRPr/>
            </a:pPr>
            <a:endParaRPr lang="en-US" dirty="0">
              <a:cs typeface="Calibri"/>
            </a:endParaRPr>
          </a:p>
          <a:p>
            <a:pPr>
              <a:defRPr/>
            </a:pPr>
            <a:r>
              <a:rPr lang="en-US" dirty="0">
                <a:cs typeface="Calibri"/>
              </a:rPr>
              <a:t>Attackers aren’t sitting idly by... They are taking advantage of these vulnerabilities. </a:t>
            </a:r>
          </a:p>
        </p:txBody>
      </p:sp>
      <p:sp>
        <p:nvSpPr>
          <p:cNvPr id="446" name="Google Shape;446;g450e630d33_2_20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457200" rtl="0" eaLnBrk="1" fontAlgn="auto" latinLnBrk="0" hangingPunct="1">
              <a:lnSpc>
                <a:spcPct val="100000"/>
              </a:lnSpc>
              <a:spcBef>
                <a:spcPts val="0"/>
              </a:spcBef>
              <a:spcAft>
                <a:spcPts val="0"/>
              </a:spcAft>
              <a:buClr>
                <a:prstClr val="black"/>
              </a:buClr>
              <a:buSzPts val="1200"/>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Arial"/>
                <a:ea typeface="Arial"/>
                <a:cs typeface="Arial"/>
                <a:sym typeface="Arial"/>
              </a:rPr>
              <a:pPr marL="0" marR="0" lvl="0" indent="0" algn="r" defTabSz="457200" rtl="0" eaLnBrk="1" fontAlgn="auto" latinLnBrk="0" hangingPunct="1">
                <a:lnSpc>
                  <a:spcPct val="100000"/>
                </a:lnSpc>
                <a:spcBef>
                  <a:spcPts val="0"/>
                </a:spcBef>
                <a:spcAft>
                  <a:spcPts val="0"/>
                </a:spcAft>
                <a:buClr>
                  <a:prstClr val="black"/>
                </a:buClr>
                <a:buSzPts val="1200"/>
                <a:buFont typeface="Arial"/>
                <a:buNone/>
                <a:tabLst/>
                <a:defRPr/>
              </a:pPr>
              <a:t>7</a:t>
            </a:fld>
            <a:endParaRPr kumimoji="0" sz="1200" b="0" i="0" u="none" strike="noStrike" kern="1200" cap="none" spc="0" normalizeH="0" baseline="0" noProof="0">
              <a:ln>
                <a:noFill/>
              </a:ln>
              <a:solidFill>
                <a:prstClr val="black"/>
              </a:solidFill>
              <a:effectLst/>
              <a:uLnTx/>
              <a:uFillTx/>
              <a:latin typeface="Arial"/>
              <a:ea typeface="Arial"/>
              <a:cs typeface="Arial"/>
              <a:sym typeface="Arial"/>
            </a:endParaRPr>
          </a:p>
        </p:txBody>
      </p:sp>
    </p:spTree>
    <p:extLst>
      <p:ext uri="{BB962C8B-B14F-4D97-AF65-F5344CB8AC3E}">
        <p14:creationId xmlns:p14="http://schemas.microsoft.com/office/powerpoint/2010/main" val="3677196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can be easier with DNS-layer security </a:t>
            </a:r>
          </a:p>
        </p:txBody>
      </p:sp>
      <p:sp>
        <p:nvSpPr>
          <p:cNvPr id="4" name="Slide Number Placeholder 3"/>
          <p:cNvSpPr>
            <a:spLocks noGrp="1"/>
          </p:cNvSpPr>
          <p:nvPr>
            <p:ph type="sldNum" sz="quarter" idx="5"/>
          </p:nvPr>
        </p:nvSpPr>
        <p:spPr/>
        <p:txBody>
          <a:bodyPr/>
          <a:lstStyle/>
          <a:p>
            <a:fld id="{B4FECE3A-5883-0040-9B18-82200C19BF9E}" type="slidenum">
              <a:rPr lang="en-US" smtClean="0"/>
              <a:t>8</a:t>
            </a:fld>
            <a:endParaRPr lang="en-US"/>
          </a:p>
        </p:txBody>
      </p:sp>
    </p:spTree>
    <p:extLst>
      <p:ext uri="{BB962C8B-B14F-4D97-AF65-F5344CB8AC3E}">
        <p14:creationId xmlns:p14="http://schemas.microsoft.com/office/powerpoint/2010/main" val="1040965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lvl="0" indent="0" algn="l" rtl="0">
              <a:spcBef>
                <a:spcPts val="0"/>
              </a:spcBef>
              <a:spcAft>
                <a:spcPts val="0"/>
              </a:spcAft>
              <a:buSzPts val="1100"/>
              <a:buNone/>
            </a:pPr>
            <a:r>
              <a:rPr lang="en-US" dirty="0"/>
              <a:t>What exactly is DNS?</a:t>
            </a:r>
          </a:p>
          <a:p>
            <a:pPr marL="457200" lvl="0" indent="-298450" algn="l" rtl="0">
              <a:spcBef>
                <a:spcPts val="0"/>
              </a:spcBef>
              <a:spcAft>
                <a:spcPts val="0"/>
              </a:spcAft>
              <a:buSzPts val="1100"/>
              <a:buChar char="●"/>
            </a:pPr>
            <a:r>
              <a:rPr lang="en-US" dirty="0"/>
              <a:t>It maps domain names like </a:t>
            </a:r>
            <a:r>
              <a:rPr lang="en-US" dirty="0" err="1"/>
              <a:t>cisco.com</a:t>
            </a:r>
            <a:r>
              <a:rPr lang="en-US" dirty="0"/>
              <a:t> to the respective IP address – as shown here </a:t>
            </a:r>
          </a:p>
          <a:p>
            <a:pPr marL="457200" marR="0" lvl="0" indent="-298450" algn="l" defTabSz="914400" rtl="0" eaLnBrk="1" fontAlgn="auto" latinLnBrk="0" hangingPunct="1">
              <a:lnSpc>
                <a:spcPct val="100000"/>
              </a:lnSpc>
              <a:spcBef>
                <a:spcPts val="0"/>
              </a:spcBef>
              <a:spcAft>
                <a:spcPts val="0"/>
              </a:spcAft>
              <a:buClrTx/>
              <a:buSzPts val="1100"/>
              <a:buFontTx/>
              <a:buChar char="●"/>
              <a:tabLst/>
              <a:defRPr/>
            </a:pPr>
            <a:r>
              <a:rPr lang="en-US" dirty="0"/>
              <a:t>DNS was developed so that you wouldn’t need to remember the IP address for every website you want to visit </a:t>
            </a:r>
          </a:p>
          <a:p>
            <a:pPr marL="457200" lvl="0" indent="-298450" algn="l" rtl="0">
              <a:spcBef>
                <a:spcPts val="0"/>
              </a:spcBef>
              <a:spcAft>
                <a:spcPts val="0"/>
              </a:spcAft>
              <a:buSzPts val="1100"/>
              <a:buChar char="●"/>
            </a:pPr>
            <a:r>
              <a:rPr lang="en-US" dirty="0"/>
              <a:t>Similar to your contact list in your cell phone, so you don’t have to remember phone numbers for all your family, friends, and colleagues</a:t>
            </a:r>
          </a:p>
          <a:p>
            <a:pPr marL="0" lvl="0" indent="0" algn="l" rtl="0">
              <a:spcBef>
                <a:spcPts val="360"/>
              </a:spcBef>
              <a:spcAft>
                <a:spcPts val="0"/>
              </a:spcAft>
              <a:buNone/>
            </a:pPr>
            <a:endParaRPr lang="en-US" dirty="0"/>
          </a:p>
          <a:p>
            <a:pPr marL="0" lvl="0" indent="0" algn="l" rtl="0">
              <a:spcBef>
                <a:spcPts val="360"/>
              </a:spcBef>
              <a:spcAft>
                <a:spcPts val="0"/>
              </a:spcAft>
              <a:buNone/>
            </a:pPr>
            <a:r>
              <a:rPr lang="en-US" dirty="0"/>
              <a:t>Why is this so useful for security?</a:t>
            </a:r>
            <a:r>
              <a:rPr lang="en-US" sz="1200" dirty="0"/>
              <a:t> </a:t>
            </a:r>
            <a:endParaRPr lang="en-US" dirty="0"/>
          </a:p>
          <a:p>
            <a:pPr marL="457200" lvl="0" indent="-298450" algn="l" rtl="0">
              <a:spcBef>
                <a:spcPts val="0"/>
              </a:spcBef>
              <a:spcAft>
                <a:spcPts val="0"/>
              </a:spcAft>
              <a:buSzPts val="1100"/>
              <a:buChar char="●"/>
            </a:pPr>
            <a:r>
              <a:rPr lang="en-US" dirty="0"/>
              <a:t>DNS is the first step in all internet connections, and it’s used by nearly all connected devices</a:t>
            </a:r>
            <a:endParaRPr lang="en-US" sz="1200" dirty="0"/>
          </a:p>
          <a:p>
            <a:pPr marL="457200" lvl="0" indent="-304800" algn="l" rtl="0">
              <a:spcBef>
                <a:spcPts val="0"/>
              </a:spcBef>
              <a:spcAft>
                <a:spcPts val="0"/>
              </a:spcAft>
              <a:buSzPts val="1200"/>
              <a:buChar char="●"/>
            </a:pPr>
            <a:r>
              <a:rPr lang="en-US" sz="1200" dirty="0"/>
              <a:t>Because of this, adding security at the DNS-layer allows you to block threats earlier, before a connection to your network or endpoint is ever made</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155330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2400" marR="0" lvl="0" indent="0" algn="l" rtl="0">
              <a:lnSpc>
                <a:spcPct val="100000"/>
              </a:lnSpc>
              <a:spcBef>
                <a:spcPts val="400"/>
              </a:spcBef>
              <a:spcAft>
                <a:spcPts val="0"/>
              </a:spcAft>
              <a:buSzPts val="1200"/>
              <a:buNone/>
            </a:pPr>
            <a:r>
              <a:rPr lang="en-US" sz="1200" dirty="0"/>
              <a:t>Today we’re going to focus on our DNS-layer security solution which helps business of all sizes simplify their network security practice </a:t>
            </a:r>
          </a:p>
          <a:p>
            <a:pPr marL="152400" marR="0" lvl="0" indent="0" algn="l" rtl="0">
              <a:lnSpc>
                <a:spcPct val="100000"/>
              </a:lnSpc>
              <a:spcBef>
                <a:spcPts val="400"/>
              </a:spcBef>
              <a:spcAft>
                <a:spcPts val="0"/>
              </a:spcAft>
              <a:buSzPts val="1200"/>
              <a:buNone/>
            </a:pPr>
            <a:endParaRPr lang="en-US" sz="1200" b="0" i="0" kern="1200" dirty="0">
              <a:solidFill>
                <a:schemeClr val="tx1"/>
              </a:solidFill>
              <a:effectLst/>
              <a:latin typeface="+mn-lt"/>
              <a:ea typeface="ＭＳ Ｐゴシック" charset="0"/>
            </a:endParaRPr>
          </a:p>
          <a:p>
            <a:pPr marL="152400" marR="0" lvl="0" indent="0" algn="l" rtl="0">
              <a:lnSpc>
                <a:spcPct val="100000"/>
              </a:lnSpc>
              <a:spcBef>
                <a:spcPts val="400"/>
              </a:spcBef>
              <a:spcAft>
                <a:spcPts val="0"/>
              </a:spcAft>
              <a:buSzPts val="1200"/>
              <a:buNone/>
            </a:pPr>
            <a:r>
              <a:rPr lang="en-US" sz="1200" dirty="0"/>
              <a:t>By just forwarding your external DNS traffic to Umbrella, we can provide you with faster, more reliable, more secure connectivity. </a:t>
            </a:r>
          </a:p>
          <a:p>
            <a:pPr marL="152400" marR="0" lvl="0" indent="0" algn="l" rtl="0">
              <a:lnSpc>
                <a:spcPct val="100000"/>
              </a:lnSpc>
              <a:spcBef>
                <a:spcPts val="400"/>
              </a:spcBef>
              <a:spcAft>
                <a:spcPts val="0"/>
              </a:spcAft>
              <a:buSzPts val="1200"/>
              <a:buNone/>
            </a:pPr>
            <a:endParaRPr lang="en-US" sz="1200" dirty="0"/>
          </a:p>
          <a:p>
            <a:pPr marL="152400" marR="0" lvl="0" indent="0" algn="l" rtl="0">
              <a:lnSpc>
                <a:spcPct val="100000"/>
              </a:lnSpc>
              <a:spcBef>
                <a:spcPts val="400"/>
              </a:spcBef>
              <a:spcAft>
                <a:spcPts val="0"/>
              </a:spcAft>
              <a:buSzPts val="1200"/>
              <a:buNone/>
            </a:pPr>
            <a:r>
              <a:rPr lang="en-US" sz="1200" dirty="0"/>
              <a:t>Because DNS is the first step in internet connects – Umbrella can be your first line of defense, enabling you to: </a:t>
            </a:r>
          </a:p>
          <a:p>
            <a:pPr marL="323850" marR="0" lvl="0" indent="-171450" algn="l" rtl="0">
              <a:lnSpc>
                <a:spcPct val="100000"/>
              </a:lnSpc>
              <a:spcBef>
                <a:spcPts val="400"/>
              </a:spcBef>
              <a:spcAft>
                <a:spcPts val="0"/>
              </a:spcAft>
              <a:buSzPts val="1200"/>
              <a:buFont typeface="Arial" panose="020B0604020202020204" pitchFamily="34" charset="0"/>
              <a:buChar char="•"/>
            </a:pPr>
            <a:r>
              <a:rPr lang="en-US" sz="1200" dirty="0"/>
              <a:t>See all internet traffic across users</a:t>
            </a:r>
          </a:p>
          <a:p>
            <a:pPr marL="323850" marR="0" lvl="0" indent="-171450" algn="l" rtl="0">
              <a:lnSpc>
                <a:spcPct val="100000"/>
              </a:lnSpc>
              <a:spcBef>
                <a:spcPts val="400"/>
              </a:spcBef>
              <a:spcAft>
                <a:spcPts val="0"/>
              </a:spcAft>
              <a:buSzPts val="1200"/>
              <a:buFont typeface="Arial" panose="020B0604020202020204" pitchFamily="34" charset="0"/>
              <a:buChar char="•"/>
            </a:pPr>
            <a:r>
              <a:rPr lang="en-US" sz="1200" dirty="0"/>
              <a:t>Block attacks earlier – before they reach your endpoint or network </a:t>
            </a:r>
          </a:p>
          <a:p>
            <a:pPr marL="323850" marR="0" lvl="0" indent="-171450" algn="l" rtl="0">
              <a:lnSpc>
                <a:spcPct val="100000"/>
              </a:lnSpc>
              <a:spcBef>
                <a:spcPts val="400"/>
              </a:spcBef>
              <a:spcAft>
                <a:spcPts val="0"/>
              </a:spcAft>
              <a:buSzPts val="1200"/>
              <a:buFont typeface="Arial" panose="020B0604020202020204" pitchFamily="34" charset="0"/>
              <a:buChar char="•"/>
            </a:pPr>
            <a:r>
              <a:rPr lang="en-US" sz="1200" dirty="0"/>
              <a:t>Contain malware that is already inside by blocking callbacks to attacker infrastructure </a:t>
            </a:r>
          </a:p>
          <a:p>
            <a:pPr marL="323850" marR="0" lvl="0" indent="-171450" algn="l" rtl="0">
              <a:lnSpc>
                <a:spcPct val="100000"/>
              </a:lnSpc>
              <a:spcBef>
                <a:spcPts val="400"/>
              </a:spcBef>
              <a:spcAft>
                <a:spcPts val="0"/>
              </a:spcAft>
              <a:buSzPts val="1200"/>
              <a:buFont typeface="Arial" panose="020B0604020202020204" pitchFamily="34" charset="0"/>
              <a:buChar char="•"/>
            </a:pPr>
            <a:r>
              <a:rPr lang="en-US" sz="1200" dirty="0"/>
              <a:t>Easily enforce web filtering using content 80+ content categories</a:t>
            </a:r>
          </a:p>
          <a:p>
            <a:pPr marL="323850" marR="0" lvl="0" indent="-171450" algn="l" rtl="0">
              <a:lnSpc>
                <a:spcPct val="100000"/>
              </a:lnSpc>
              <a:spcBef>
                <a:spcPts val="400"/>
              </a:spcBef>
              <a:spcAft>
                <a:spcPts val="0"/>
              </a:spcAft>
              <a:buSzPts val="1200"/>
              <a:buFont typeface="Arial" panose="020B0604020202020204" pitchFamily="34" charset="0"/>
              <a:buChar char="•"/>
            </a:pPr>
            <a:r>
              <a:rPr lang="en-US" sz="1200" dirty="0"/>
              <a:t>Manage and block cloud apps </a:t>
            </a:r>
          </a:p>
          <a:p>
            <a:pPr marL="323850" marR="0" lvl="0" indent="-171450" algn="l" rtl="0">
              <a:lnSpc>
                <a:spcPct val="100000"/>
              </a:lnSpc>
              <a:spcBef>
                <a:spcPts val="400"/>
              </a:spcBef>
              <a:spcAft>
                <a:spcPts val="0"/>
              </a:spcAft>
              <a:buSzPts val="1200"/>
              <a:buFont typeface="Arial" panose="020B0604020202020204" pitchFamily="34" charset="0"/>
              <a:buChar char="•"/>
            </a:pPr>
            <a:r>
              <a:rPr lang="en-US" sz="1200" dirty="0"/>
              <a:t>Gain context for faster investigation </a:t>
            </a:r>
          </a:p>
          <a:p>
            <a:pPr marL="0" indent="0" rtl="0" fontAlgn="t">
              <a:buNone/>
            </a:pPr>
            <a:endParaRPr lang="en-US" dirty="0"/>
          </a:p>
        </p:txBody>
      </p:sp>
      <p:sp>
        <p:nvSpPr>
          <p:cNvPr id="4" name="Slide Number Placeholder 3"/>
          <p:cNvSpPr>
            <a:spLocks noGrp="1"/>
          </p:cNvSpPr>
          <p:nvPr>
            <p:ph type="sldNum" sz="quarter" idx="10"/>
          </p:nvPr>
        </p:nvSpPr>
        <p:spPr/>
        <p:txBody>
          <a:bodyPr/>
          <a:lstStyle/>
          <a:p>
            <a:fld id="{178B8799-42A2-4D43-AF76-D3220836283D}"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899645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58270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04760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5418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bwMode="gray">
          <a:xfrm>
            <a:off x="553473" y="1828800"/>
            <a:ext cx="10975658" cy="4343400"/>
          </a:xfrm>
        </p:spPr>
        <p:txBody>
          <a:bodyPr vert="horz" lIns="91440" tIns="45720" rIns="91440" bIns="45720" rtlCol="0">
            <a:noAutofit/>
          </a:bodyPr>
          <a:lstStyle>
            <a:lvl1pPr>
              <a:defRPr lang="en-US" dirty="0" smtClean="0">
                <a:solidFill>
                  <a:srgbClr val="000000"/>
                </a:solidFill>
              </a:defRPr>
            </a:lvl1pPr>
            <a:lvl2pPr>
              <a:defRPr lang="en-US" dirty="0" smtClean="0">
                <a:solidFill>
                  <a:srgbClr val="000000"/>
                </a:solidFill>
              </a:defRPr>
            </a:lvl2pPr>
            <a:lvl3pPr>
              <a:defRPr lang="en-US" dirty="0" smtClean="0">
                <a:solidFill>
                  <a:srgbClr val="000000"/>
                </a:solidFill>
              </a:defRPr>
            </a:lvl3pPr>
            <a:lvl4pPr>
              <a:defRPr lang="en-US" dirty="0" smtClean="0">
                <a:solidFill>
                  <a:srgbClr val="000000"/>
                </a:solidFill>
              </a:defRPr>
            </a:lvl4pPr>
            <a:lvl5pPr>
              <a:defRPr lang="en-US" dirty="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p:cNvSpPr>
            <a:spLocks noGrp="1"/>
          </p:cNvSpPr>
          <p:nvPr>
            <p:ph type="body" idx="1"/>
          </p:nvPr>
        </p:nvSpPr>
        <p:spPr bwMode="gray">
          <a:xfrm>
            <a:off x="553472" y="1175274"/>
            <a:ext cx="10954136" cy="639762"/>
          </a:xfrm>
        </p:spPr>
        <p:txBody>
          <a:bodyPr tIns="0" anchor="t" anchorCtr="0">
            <a:noAutofit/>
          </a:bodyPr>
          <a:lstStyle>
            <a:lvl1pPr marL="0" indent="0">
              <a:lnSpc>
                <a:spcPct val="85000"/>
              </a:lnSpc>
              <a:buNone/>
              <a:defRPr sz="2801" b="0">
                <a:solidFill>
                  <a:schemeClr val="accent1"/>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a:p>
        </p:txBody>
      </p:sp>
      <p:sp>
        <p:nvSpPr>
          <p:cNvPr id="18" name="Title Placeholder 1"/>
          <p:cNvSpPr>
            <a:spLocks noGrp="1"/>
          </p:cNvSpPr>
          <p:nvPr>
            <p:ph type="title"/>
          </p:nvPr>
        </p:nvSpPr>
        <p:spPr bwMode="gray">
          <a:xfrm>
            <a:off x="553420" y="36014"/>
            <a:ext cx="10963363" cy="1143000"/>
          </a:xfrm>
          <a:prstGeom prst="rect">
            <a:avLst/>
          </a:prstGeom>
        </p:spPr>
        <p:txBody>
          <a:bodyPr vert="horz" lIns="91440" tIns="45720" rIns="91440" bIns="45720" rtlCol="0" anchor="b" anchorCtr="0">
            <a:noAutofit/>
          </a:bodyPr>
          <a:lstStyle>
            <a:lvl1pPr>
              <a:defRPr>
                <a:solidFill>
                  <a:srgbClr val="000000"/>
                </a:solidFill>
              </a:defRPr>
            </a:lvl1pPr>
          </a:lstStyle>
          <a:p>
            <a:endParaRPr lang="en-US"/>
          </a:p>
        </p:txBody>
      </p:sp>
    </p:spTree>
    <p:extLst>
      <p:ext uri="{BB962C8B-B14F-4D97-AF65-F5344CB8AC3E}">
        <p14:creationId xmlns:p14="http://schemas.microsoft.com/office/powerpoint/2010/main" val="3222273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632883" y="1797051"/>
            <a:ext cx="11040076" cy="4098595"/>
          </a:xfrm>
          <a:prstGeom prst="rect">
            <a:avLst/>
          </a:prstGeom>
        </p:spPr>
        <p:txBody>
          <a:bodyPr lIns="91420" tIns="45710" rIns="91420" bIns="45710">
            <a:noAutofit/>
          </a:bodyPr>
          <a:lstStyle>
            <a:lvl1pPr marL="380910" marR="0" indent="-380910" algn="ctr" defTabSz="609458" rtl="0" eaLnBrk="1" fontAlgn="auto" latinLnBrk="0" hangingPunct="1">
              <a:lnSpc>
                <a:spcPct val="100000"/>
              </a:lnSpc>
              <a:spcBef>
                <a:spcPct val="20000"/>
              </a:spcBef>
              <a:spcAft>
                <a:spcPts val="0"/>
              </a:spcAft>
              <a:buClrTx/>
              <a:buSzTx/>
              <a:buFont typeface="Arial"/>
              <a:buNone/>
              <a:tabLst/>
              <a:defRPr sz="2667" b="0" i="0" baseline="0">
                <a:solidFill>
                  <a:schemeClr val="tx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264644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1008146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669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6_Half_Page_Headline Only">
    <p:spTree>
      <p:nvGrpSpPr>
        <p:cNvPr id="1" name=""/>
        <p:cNvGrpSpPr/>
        <p:nvPr/>
      </p:nvGrpSpPr>
      <p:grpSpPr>
        <a:xfrm>
          <a:off x="0" y="0"/>
          <a:ext cx="0" cy="0"/>
          <a:chOff x="0" y="0"/>
          <a:chExt cx="0" cy="0"/>
        </a:xfrm>
      </p:grpSpPr>
      <p:sp>
        <p:nvSpPr>
          <p:cNvPr id="4" name="Rectangle 3"/>
          <p:cNvSpPr/>
          <p:nvPr/>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bg1"/>
              </a:solidFill>
            </a:endParaRPr>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8" name="Rectangle 4"/>
          <p:cNvSpPr>
            <a:spLocks noChangeArrowheads="1"/>
          </p:cNvSpPr>
          <p:nvPr/>
        </p:nvSpPr>
        <p:spPr bwMode="ltGray">
          <a:xfrm>
            <a:off x="636905" y="6322205"/>
            <a:ext cx="3929119"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bg1"/>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3478987362"/>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88452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67768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46244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6823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2259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79500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47333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7829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96513390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22.sv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A5C"/>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EC36154-EBA5-9C43-B071-ABA13941EB2C}"/>
              </a:ext>
            </a:extLst>
          </p:cNvPr>
          <p:cNvSpPr txBox="1"/>
          <p:nvPr/>
        </p:nvSpPr>
        <p:spPr>
          <a:xfrm>
            <a:off x="5342258" y="3505649"/>
            <a:ext cx="137540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latin typeface="Gibson" pitchFamily="2" charset="77"/>
              </a:rPr>
              <a:t>For Finance</a:t>
            </a:r>
          </a:p>
        </p:txBody>
      </p:sp>
      <p:pic>
        <p:nvPicPr>
          <p:cNvPr id="3" name="Picture 2">
            <a:extLst>
              <a:ext uri="{FF2B5EF4-FFF2-40B4-BE49-F238E27FC236}">
                <a16:creationId xmlns:a16="http://schemas.microsoft.com/office/drawing/2014/main" id="{49992632-A47B-A044-85AE-C9CC04E17A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8801" y="2772458"/>
            <a:ext cx="4017818" cy="849102"/>
          </a:xfrm>
          <a:prstGeom prst="rect">
            <a:avLst/>
          </a:prstGeom>
        </p:spPr>
      </p:pic>
      <p:pic>
        <p:nvPicPr>
          <p:cNvPr id="9" name="Picture 8" descr="A picture containing lamp&#10;&#10;Description automatically generated">
            <a:extLst>
              <a:ext uri="{FF2B5EF4-FFF2-40B4-BE49-F238E27FC236}">
                <a16:creationId xmlns:a16="http://schemas.microsoft.com/office/drawing/2014/main" id="{7D0716BF-C094-734E-8394-124BBBED0E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1110" y="1028561"/>
            <a:ext cx="5422926" cy="4336895"/>
          </a:xfrm>
          <a:prstGeom prst="rect">
            <a:avLst/>
          </a:prstGeom>
        </p:spPr>
      </p:pic>
      <p:pic>
        <p:nvPicPr>
          <p:cNvPr id="10" name="Picture 9" descr="A picture containing lamp&#10;&#10;Description automatically generated">
            <a:extLst>
              <a:ext uri="{FF2B5EF4-FFF2-40B4-BE49-F238E27FC236}">
                <a16:creationId xmlns:a16="http://schemas.microsoft.com/office/drawing/2014/main" id="{A92EB8C1-8096-974C-84DD-7EF741D9D5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200000">
            <a:off x="-60936" y="3273870"/>
            <a:ext cx="3811270" cy="3048000"/>
          </a:xfrm>
          <a:prstGeom prst="rect">
            <a:avLst/>
          </a:prstGeom>
        </p:spPr>
      </p:pic>
      <p:pic>
        <p:nvPicPr>
          <p:cNvPr id="12" name="Picture 11" descr="Icon&#10;&#10;Description automatically generated">
            <a:extLst>
              <a:ext uri="{FF2B5EF4-FFF2-40B4-BE49-F238E27FC236}">
                <a16:creationId xmlns:a16="http://schemas.microsoft.com/office/drawing/2014/main" id="{0B55AB40-259F-584F-8884-E3F07EC72C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81055" y="4370650"/>
            <a:ext cx="674668" cy="399902"/>
          </a:xfrm>
          <a:prstGeom prst="rect">
            <a:avLst/>
          </a:prstGeom>
        </p:spPr>
      </p:pic>
      <p:pic>
        <p:nvPicPr>
          <p:cNvPr id="13" name="Picture 12" descr="Icon&#10;&#10;Description automatically generated">
            <a:extLst>
              <a:ext uri="{FF2B5EF4-FFF2-40B4-BE49-F238E27FC236}">
                <a16:creationId xmlns:a16="http://schemas.microsoft.com/office/drawing/2014/main" id="{A5DCA2BD-D6E7-924D-8737-F49B7B061C0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21774" y="1950198"/>
            <a:ext cx="427517" cy="253406"/>
          </a:xfrm>
          <a:prstGeom prst="rect">
            <a:avLst/>
          </a:prstGeom>
        </p:spPr>
      </p:pic>
      <p:pic>
        <p:nvPicPr>
          <p:cNvPr id="15" name="Picture 14" descr="Icon&#10;&#10;Description automatically generated">
            <a:extLst>
              <a:ext uri="{FF2B5EF4-FFF2-40B4-BE49-F238E27FC236}">
                <a16:creationId xmlns:a16="http://schemas.microsoft.com/office/drawing/2014/main" id="{A548B1C5-14BD-2D4D-B37C-328A608B715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49037" y="2518434"/>
            <a:ext cx="857118" cy="508047"/>
          </a:xfrm>
          <a:prstGeom prst="rect">
            <a:avLst/>
          </a:prstGeom>
        </p:spPr>
      </p:pic>
      <p:pic>
        <p:nvPicPr>
          <p:cNvPr id="16" name="Picture 15" descr="A picture containing lamp&#10;&#10;Description automatically generated">
            <a:extLst>
              <a:ext uri="{FF2B5EF4-FFF2-40B4-BE49-F238E27FC236}">
                <a16:creationId xmlns:a16="http://schemas.microsoft.com/office/drawing/2014/main" id="{4C3BCE30-1F2B-2648-9A45-906F1E862F5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4620000" flipV="1">
            <a:off x="1422260" y="4163079"/>
            <a:ext cx="2666927" cy="2132831"/>
          </a:xfrm>
          <a:prstGeom prst="rect">
            <a:avLst/>
          </a:prstGeom>
        </p:spPr>
      </p:pic>
      <p:sp>
        <p:nvSpPr>
          <p:cNvPr id="11" name="TextBox 10">
            <a:extLst>
              <a:ext uri="{FF2B5EF4-FFF2-40B4-BE49-F238E27FC236}">
                <a16:creationId xmlns:a16="http://schemas.microsoft.com/office/drawing/2014/main" id="{895ADAD4-3C38-4282-BBAF-D5B12ADD0DFC}"/>
              </a:ext>
            </a:extLst>
          </p:cNvPr>
          <p:cNvSpPr txBox="1"/>
          <p:nvPr/>
        </p:nvSpPr>
        <p:spPr>
          <a:xfrm>
            <a:off x="3560364" y="4628285"/>
            <a:ext cx="4939192"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500" b="1" dirty="0">
                <a:solidFill>
                  <a:schemeClr val="bg1"/>
                </a:solidFill>
                <a:latin typeface="Gibson" pitchFamily="2" charset="77"/>
              </a:rPr>
              <a:t>Thanks for joining today’s webinar! We’ll get started shortly.</a:t>
            </a:r>
          </a:p>
        </p:txBody>
      </p:sp>
    </p:spTree>
    <p:extLst>
      <p:ext uri="{BB962C8B-B14F-4D97-AF65-F5344CB8AC3E}">
        <p14:creationId xmlns:p14="http://schemas.microsoft.com/office/powerpoint/2010/main" val="3096668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50E9CDD-F4F2-EA4A-9933-8E5AA66B802A}"/>
              </a:ext>
            </a:extLst>
          </p:cNvPr>
          <p:cNvGrpSpPr/>
          <p:nvPr/>
        </p:nvGrpSpPr>
        <p:grpSpPr>
          <a:xfrm>
            <a:off x="7408886" y="859595"/>
            <a:ext cx="2800451" cy="1499773"/>
            <a:chOff x="4988628" y="461361"/>
            <a:chExt cx="2100338" cy="1124830"/>
          </a:xfrm>
        </p:grpSpPr>
        <p:sp>
          <p:nvSpPr>
            <p:cNvPr id="71" name="Rectangle 70"/>
            <p:cNvSpPr/>
            <p:nvPr/>
          </p:nvSpPr>
          <p:spPr>
            <a:xfrm>
              <a:off x="5845510" y="792654"/>
              <a:ext cx="779300" cy="552748"/>
            </a:xfrm>
            <a:prstGeom prst="rect">
              <a:avLst/>
            </a:prstGeom>
            <a:ln>
              <a:noFill/>
            </a:ln>
          </p:spPr>
          <p:txBody>
            <a:bodyPr wrap="none">
              <a:spAutoFit/>
            </a:bodyPr>
            <a:lstStyle/>
            <a:p>
              <a:pPr defTabSz="914346">
                <a:lnSpc>
                  <a:spcPts val="1733"/>
                </a:lnSpc>
                <a:defRPr/>
              </a:pPr>
              <a:r>
                <a:rPr lang="en-US" sz="1333" kern="0" dirty="0">
                  <a:solidFill>
                    <a:schemeClr val="accent6"/>
                  </a:solidFill>
                  <a:latin typeface="CiscoSansTT Light" panose="020B0503020201020303" pitchFamily="34" charset="0"/>
                  <a:cs typeface="CiscoSansTT Light" panose="020B0503020201020303" pitchFamily="34" charset="0"/>
                </a:rPr>
                <a:t>Malware</a:t>
              </a:r>
            </a:p>
            <a:p>
              <a:pPr defTabSz="914346">
                <a:lnSpc>
                  <a:spcPts val="1733"/>
                </a:lnSpc>
                <a:defRPr/>
              </a:pPr>
              <a:r>
                <a:rPr lang="en-US" sz="1333" kern="0" dirty="0">
                  <a:solidFill>
                    <a:schemeClr val="accent6"/>
                  </a:solidFill>
                  <a:latin typeface="CiscoSansTT Light" panose="020B0503020201020303" pitchFamily="34" charset="0"/>
                  <a:cs typeface="CiscoSansTT Light" panose="020B0503020201020303" pitchFamily="34" charset="0"/>
                </a:rPr>
                <a:t>C2 Callbacks</a:t>
              </a:r>
            </a:p>
            <a:p>
              <a:pPr defTabSz="914346">
                <a:lnSpc>
                  <a:spcPts val="1733"/>
                </a:lnSpc>
                <a:defRPr/>
              </a:pPr>
              <a:r>
                <a:rPr lang="en-US" sz="1333" kern="0" dirty="0">
                  <a:solidFill>
                    <a:schemeClr val="accent6"/>
                  </a:solidFill>
                  <a:latin typeface="CiscoSansTT Light" panose="020B0503020201020303" pitchFamily="34" charset="0"/>
                  <a:cs typeface="CiscoSansTT Light" panose="020B0503020201020303" pitchFamily="34" charset="0"/>
                </a:rPr>
                <a:t>Phishing</a:t>
              </a:r>
              <a:endParaRPr lang="en-US" sz="1333" kern="0" dirty="0">
                <a:solidFill>
                  <a:schemeClr val="accent6"/>
                </a:solidFill>
                <a:latin typeface="CiscoSansTT Light" panose="020B0503020201020303" pitchFamily="34" charset="0"/>
                <a:ea typeface="Arial" charset="0"/>
                <a:cs typeface="CiscoSansTT Light" panose="020B0503020201020303" pitchFamily="34" charset="0"/>
              </a:endParaRPr>
            </a:p>
          </p:txBody>
        </p:sp>
        <p:grpSp>
          <p:nvGrpSpPr>
            <p:cNvPr id="11" name="Group 10"/>
            <p:cNvGrpSpPr/>
            <p:nvPr/>
          </p:nvGrpSpPr>
          <p:grpSpPr>
            <a:xfrm>
              <a:off x="4988628" y="461361"/>
              <a:ext cx="2100338" cy="1124830"/>
              <a:chOff x="5596581" y="595429"/>
              <a:chExt cx="2272456" cy="1217008"/>
            </a:xfrm>
          </p:grpSpPr>
          <p:grpSp>
            <p:nvGrpSpPr>
              <p:cNvPr id="5" name="Group 4"/>
              <p:cNvGrpSpPr/>
              <p:nvPr/>
            </p:nvGrpSpPr>
            <p:grpSpPr>
              <a:xfrm>
                <a:off x="5596581" y="595429"/>
                <a:ext cx="2272456" cy="1217008"/>
                <a:chOff x="3435772" y="1179303"/>
                <a:chExt cx="2272456" cy="1217008"/>
              </a:xfrm>
            </p:grpSpPr>
            <p:sp>
              <p:nvSpPr>
                <p:cNvPr id="75" name="Freeform 74"/>
                <p:cNvSpPr/>
                <p:nvPr/>
              </p:nvSpPr>
              <p:spPr>
                <a:xfrm rot="3300032">
                  <a:off x="4848140" y="1429427"/>
                  <a:ext cx="713560" cy="296697"/>
                </a:xfrm>
                <a:custGeom>
                  <a:avLst/>
                  <a:gdLst>
                    <a:gd name="connsiteX0" fmla="*/ 93636 w 763657"/>
                    <a:gd name="connsiteY0" fmla="*/ 139429 h 327630"/>
                    <a:gd name="connsiteX1" fmla="*/ 690959 w 763657"/>
                    <a:gd name="connsiteY1" fmla="*/ 109085 h 327630"/>
                    <a:gd name="connsiteX2" fmla="*/ 748448 w 763657"/>
                    <a:gd name="connsiteY2" fmla="*/ 172594 h 327630"/>
                    <a:gd name="connsiteX3" fmla="*/ 763657 w 763657"/>
                    <a:gd name="connsiteY3" fmla="*/ 195582 h 327630"/>
                    <a:gd name="connsiteX4" fmla="*/ 212297 w 763657"/>
                    <a:gd name="connsiteY4" fmla="*/ 327630 h 327630"/>
                    <a:gd name="connsiteX5" fmla="*/ 212297 w 763657"/>
                    <a:gd name="connsiteY5" fmla="*/ 311204 h 327630"/>
                    <a:gd name="connsiteX6" fmla="*/ 0 w 763657"/>
                    <a:gd name="connsiteY6" fmla="*/ 311204 h 327630"/>
                    <a:gd name="connsiteX7" fmla="*/ 1679 w 763657"/>
                    <a:gd name="connsiteY7" fmla="*/ 303443 h 327630"/>
                    <a:gd name="connsiteX8" fmla="*/ 93636 w 763657"/>
                    <a:gd name="connsiteY8" fmla="*/ 139429 h 327630"/>
                    <a:gd name="connsiteX0" fmla="*/ 212297 w 763657"/>
                    <a:gd name="connsiteY0" fmla="*/ 311204 h 402644"/>
                    <a:gd name="connsiteX1" fmla="*/ 0 w 763657"/>
                    <a:gd name="connsiteY1" fmla="*/ 311204 h 402644"/>
                    <a:gd name="connsiteX2" fmla="*/ 1679 w 763657"/>
                    <a:gd name="connsiteY2" fmla="*/ 303443 h 402644"/>
                    <a:gd name="connsiteX3" fmla="*/ 93636 w 763657"/>
                    <a:gd name="connsiteY3" fmla="*/ 139429 h 402644"/>
                    <a:gd name="connsiteX4" fmla="*/ 690959 w 763657"/>
                    <a:gd name="connsiteY4" fmla="*/ 109085 h 402644"/>
                    <a:gd name="connsiteX5" fmla="*/ 748448 w 763657"/>
                    <a:gd name="connsiteY5" fmla="*/ 172594 h 402644"/>
                    <a:gd name="connsiteX6" fmla="*/ 763657 w 763657"/>
                    <a:gd name="connsiteY6" fmla="*/ 195582 h 402644"/>
                    <a:gd name="connsiteX7" fmla="*/ 212297 w 763657"/>
                    <a:gd name="connsiteY7" fmla="*/ 327630 h 402644"/>
                    <a:gd name="connsiteX8" fmla="*/ 303737 w 763657"/>
                    <a:gd name="connsiteY8" fmla="*/ 402644 h 402644"/>
                    <a:gd name="connsiteX0" fmla="*/ 212297 w 763657"/>
                    <a:gd name="connsiteY0" fmla="*/ 311204 h 327630"/>
                    <a:gd name="connsiteX1" fmla="*/ 0 w 763657"/>
                    <a:gd name="connsiteY1" fmla="*/ 311204 h 327630"/>
                    <a:gd name="connsiteX2" fmla="*/ 1679 w 763657"/>
                    <a:gd name="connsiteY2" fmla="*/ 303443 h 327630"/>
                    <a:gd name="connsiteX3" fmla="*/ 93636 w 763657"/>
                    <a:gd name="connsiteY3" fmla="*/ 139429 h 327630"/>
                    <a:gd name="connsiteX4" fmla="*/ 690959 w 763657"/>
                    <a:gd name="connsiteY4" fmla="*/ 109085 h 327630"/>
                    <a:gd name="connsiteX5" fmla="*/ 748448 w 763657"/>
                    <a:gd name="connsiteY5" fmla="*/ 172594 h 327630"/>
                    <a:gd name="connsiteX6" fmla="*/ 763657 w 763657"/>
                    <a:gd name="connsiteY6" fmla="*/ 195582 h 327630"/>
                    <a:gd name="connsiteX7" fmla="*/ 212297 w 763657"/>
                    <a:gd name="connsiteY7" fmla="*/ 327630 h 327630"/>
                    <a:gd name="connsiteX0" fmla="*/ 212297 w 763657"/>
                    <a:gd name="connsiteY0" fmla="*/ 311204 h 311204"/>
                    <a:gd name="connsiteX1" fmla="*/ 0 w 763657"/>
                    <a:gd name="connsiteY1" fmla="*/ 311204 h 311204"/>
                    <a:gd name="connsiteX2" fmla="*/ 1679 w 763657"/>
                    <a:gd name="connsiteY2" fmla="*/ 303443 h 311204"/>
                    <a:gd name="connsiteX3" fmla="*/ 93636 w 763657"/>
                    <a:gd name="connsiteY3" fmla="*/ 139429 h 311204"/>
                    <a:gd name="connsiteX4" fmla="*/ 690959 w 763657"/>
                    <a:gd name="connsiteY4" fmla="*/ 109085 h 311204"/>
                    <a:gd name="connsiteX5" fmla="*/ 748448 w 763657"/>
                    <a:gd name="connsiteY5" fmla="*/ 172594 h 311204"/>
                    <a:gd name="connsiteX6" fmla="*/ 763657 w 763657"/>
                    <a:gd name="connsiteY6" fmla="*/ 195582 h 311204"/>
                    <a:gd name="connsiteX0" fmla="*/ 0 w 763657"/>
                    <a:gd name="connsiteY0" fmla="*/ 311204 h 311204"/>
                    <a:gd name="connsiteX1" fmla="*/ 1679 w 763657"/>
                    <a:gd name="connsiteY1" fmla="*/ 303443 h 311204"/>
                    <a:gd name="connsiteX2" fmla="*/ 93636 w 763657"/>
                    <a:gd name="connsiteY2" fmla="*/ 139429 h 311204"/>
                    <a:gd name="connsiteX3" fmla="*/ 690959 w 763657"/>
                    <a:gd name="connsiteY3" fmla="*/ 109085 h 311204"/>
                    <a:gd name="connsiteX4" fmla="*/ 748448 w 763657"/>
                    <a:gd name="connsiteY4" fmla="*/ 172594 h 311204"/>
                    <a:gd name="connsiteX5" fmla="*/ 763657 w 763657"/>
                    <a:gd name="connsiteY5" fmla="*/ 195582 h 311204"/>
                    <a:gd name="connsiteX0" fmla="*/ 0 w 748448"/>
                    <a:gd name="connsiteY0" fmla="*/ 311204 h 311204"/>
                    <a:gd name="connsiteX1" fmla="*/ 1679 w 748448"/>
                    <a:gd name="connsiteY1" fmla="*/ 303443 h 311204"/>
                    <a:gd name="connsiteX2" fmla="*/ 93636 w 748448"/>
                    <a:gd name="connsiteY2" fmla="*/ 139429 h 311204"/>
                    <a:gd name="connsiteX3" fmla="*/ 690959 w 748448"/>
                    <a:gd name="connsiteY3" fmla="*/ 109085 h 311204"/>
                    <a:gd name="connsiteX4" fmla="*/ 748448 w 748448"/>
                    <a:gd name="connsiteY4" fmla="*/ 172594 h 311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448" h="311204">
                      <a:moveTo>
                        <a:pt x="0" y="311204"/>
                      </a:moveTo>
                      <a:lnTo>
                        <a:pt x="1679" y="303443"/>
                      </a:lnTo>
                      <a:cubicBezTo>
                        <a:pt x="19026" y="244368"/>
                        <a:pt x="49601" y="188177"/>
                        <a:pt x="93636" y="139429"/>
                      </a:cubicBezTo>
                      <a:cubicBezTo>
                        <a:pt x="250203" y="-33896"/>
                        <a:pt x="517634" y="-47482"/>
                        <a:pt x="690959" y="109085"/>
                      </a:cubicBezTo>
                      <a:cubicBezTo>
                        <a:pt x="712624" y="128656"/>
                        <a:pt x="731795" y="149959"/>
                        <a:pt x="748448" y="172594"/>
                      </a:cubicBezTo>
                    </a:path>
                  </a:pathLst>
                </a:custGeom>
                <a:noFill/>
                <a:ln w="63500" cap="rnd">
                  <a:solidFill>
                    <a:srgbClr val="003A5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latin typeface="+mj-lt"/>
                  </a:endParaRPr>
                </a:p>
              </p:txBody>
            </p:sp>
            <p:sp>
              <p:nvSpPr>
                <p:cNvPr id="76" name="Freeform 75"/>
                <p:cNvSpPr/>
                <p:nvPr/>
              </p:nvSpPr>
              <p:spPr>
                <a:xfrm>
                  <a:off x="3435772" y="1816670"/>
                  <a:ext cx="290336" cy="579641"/>
                </a:xfrm>
                <a:custGeom>
                  <a:avLst/>
                  <a:gdLst>
                    <a:gd name="connsiteX0" fmla="*/ 293809 w 392310"/>
                    <a:gd name="connsiteY0" fmla="*/ 0 h 607981"/>
                    <a:gd name="connsiteX1" fmla="*/ 293809 w 392310"/>
                    <a:gd name="connsiteY1" fmla="*/ 232977 h 607981"/>
                    <a:gd name="connsiteX2" fmla="*/ 392310 w 392310"/>
                    <a:gd name="connsiteY2" fmla="*/ 232977 h 607981"/>
                    <a:gd name="connsiteX3" fmla="*/ 304532 w 392310"/>
                    <a:gd name="connsiteY3" fmla="*/ 607981 h 607981"/>
                    <a:gd name="connsiteX4" fmla="*/ 0 w 392310"/>
                    <a:gd name="connsiteY4" fmla="*/ 303450 h 607981"/>
                    <a:gd name="connsiteX5" fmla="*/ 243158 w 392310"/>
                    <a:gd name="connsiteY5" fmla="*/ 5106 h 607981"/>
                    <a:gd name="connsiteX6" fmla="*/ 293809 w 392310"/>
                    <a:gd name="connsiteY6" fmla="*/ 0 h 607981"/>
                    <a:gd name="connsiteX0" fmla="*/ 392310 w 483750"/>
                    <a:gd name="connsiteY0" fmla="*/ 232977 h 607981"/>
                    <a:gd name="connsiteX1" fmla="*/ 304532 w 483750"/>
                    <a:gd name="connsiteY1" fmla="*/ 607981 h 607981"/>
                    <a:gd name="connsiteX2" fmla="*/ 0 w 483750"/>
                    <a:gd name="connsiteY2" fmla="*/ 303450 h 607981"/>
                    <a:gd name="connsiteX3" fmla="*/ 243158 w 483750"/>
                    <a:gd name="connsiteY3" fmla="*/ 5106 h 607981"/>
                    <a:gd name="connsiteX4" fmla="*/ 293809 w 483750"/>
                    <a:gd name="connsiteY4" fmla="*/ 0 h 607981"/>
                    <a:gd name="connsiteX5" fmla="*/ 293809 w 483750"/>
                    <a:gd name="connsiteY5" fmla="*/ 232977 h 607981"/>
                    <a:gd name="connsiteX6" fmla="*/ 483750 w 483750"/>
                    <a:gd name="connsiteY6" fmla="*/ 32441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5" fmla="*/ 293809 w 392310"/>
                    <a:gd name="connsiteY5" fmla="*/ 23297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0" fmla="*/ 304532 w 304532"/>
                    <a:gd name="connsiteY0" fmla="*/ 607981 h 607981"/>
                    <a:gd name="connsiteX1" fmla="*/ 0 w 304532"/>
                    <a:gd name="connsiteY1" fmla="*/ 303450 h 607981"/>
                    <a:gd name="connsiteX2" fmla="*/ 243158 w 304532"/>
                    <a:gd name="connsiteY2" fmla="*/ 5106 h 607981"/>
                    <a:gd name="connsiteX3" fmla="*/ 293809 w 304532"/>
                    <a:gd name="connsiteY3" fmla="*/ 0 h 607981"/>
                  </a:gdLst>
                  <a:ahLst/>
                  <a:cxnLst>
                    <a:cxn ang="0">
                      <a:pos x="connsiteX0" y="connsiteY0"/>
                    </a:cxn>
                    <a:cxn ang="0">
                      <a:pos x="connsiteX1" y="connsiteY1"/>
                    </a:cxn>
                    <a:cxn ang="0">
                      <a:pos x="connsiteX2" y="connsiteY2"/>
                    </a:cxn>
                    <a:cxn ang="0">
                      <a:pos x="connsiteX3" y="connsiteY3"/>
                    </a:cxn>
                  </a:cxnLst>
                  <a:rect l="l" t="t" r="r" b="b"/>
                  <a:pathLst>
                    <a:path w="304532" h="607981">
                      <a:moveTo>
                        <a:pt x="304532" y="607981"/>
                      </a:moveTo>
                      <a:cubicBezTo>
                        <a:pt x="136344" y="607981"/>
                        <a:pt x="0" y="471638"/>
                        <a:pt x="0" y="303450"/>
                      </a:cubicBezTo>
                      <a:cubicBezTo>
                        <a:pt x="0" y="156286"/>
                        <a:pt x="104388" y="33502"/>
                        <a:pt x="243158" y="5106"/>
                      </a:cubicBezTo>
                      <a:lnTo>
                        <a:pt x="293809" y="0"/>
                      </a:lnTo>
                    </a:path>
                  </a:pathLst>
                </a:custGeom>
                <a:noFill/>
                <a:ln w="63500" cap="rnd">
                  <a:solidFill>
                    <a:srgbClr val="003A5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latin typeface="+mj-lt"/>
                  </a:endParaRPr>
                </a:p>
              </p:txBody>
            </p:sp>
            <p:sp>
              <p:nvSpPr>
                <p:cNvPr id="77" name="Freeform 76"/>
                <p:cNvSpPr/>
                <p:nvPr/>
              </p:nvSpPr>
              <p:spPr>
                <a:xfrm rot="787047" flipH="1">
                  <a:off x="3790375" y="1179303"/>
                  <a:ext cx="1055682" cy="838578"/>
                </a:xfrm>
                <a:custGeom>
                  <a:avLst/>
                  <a:gdLst>
                    <a:gd name="connsiteX0" fmla="*/ 472534 w 1270634"/>
                    <a:gd name="connsiteY0" fmla="*/ 0 h 1009323"/>
                    <a:gd name="connsiteX1" fmla="*/ 1270634 w 1270634"/>
                    <a:gd name="connsiteY1" fmla="*/ 798100 h 1009323"/>
                    <a:gd name="connsiteX2" fmla="*/ 1254419 w 1270634"/>
                    <a:gd name="connsiteY2" fmla="*/ 958945 h 1009323"/>
                    <a:gd name="connsiteX3" fmla="*/ 1241466 w 1270634"/>
                    <a:gd name="connsiteY3" fmla="*/ 1009323 h 1009323"/>
                    <a:gd name="connsiteX4" fmla="*/ 371141 w 1270634"/>
                    <a:gd name="connsiteY4" fmla="*/ 1009323 h 1009323"/>
                    <a:gd name="connsiteX5" fmla="*/ 371141 w 1270634"/>
                    <a:gd name="connsiteY5" fmla="*/ 158010 h 1009323"/>
                    <a:gd name="connsiteX6" fmla="*/ 0 w 1270634"/>
                    <a:gd name="connsiteY6" fmla="*/ 158010 h 1009323"/>
                    <a:gd name="connsiteX7" fmla="*/ 26309 w 1270634"/>
                    <a:gd name="connsiteY7" fmla="*/ 136303 h 1009323"/>
                    <a:gd name="connsiteX8" fmla="*/ 472534 w 1270634"/>
                    <a:gd name="connsiteY8" fmla="*/ 0 h 1009323"/>
                    <a:gd name="connsiteX0" fmla="*/ 371141 w 1270634"/>
                    <a:gd name="connsiteY0" fmla="*/ 158010 h 1009323"/>
                    <a:gd name="connsiteX1" fmla="*/ 0 w 1270634"/>
                    <a:gd name="connsiteY1" fmla="*/ 158010 h 1009323"/>
                    <a:gd name="connsiteX2" fmla="*/ 26309 w 1270634"/>
                    <a:gd name="connsiteY2" fmla="*/ 136303 h 1009323"/>
                    <a:gd name="connsiteX3" fmla="*/ 472534 w 1270634"/>
                    <a:gd name="connsiteY3" fmla="*/ 0 h 1009323"/>
                    <a:gd name="connsiteX4" fmla="*/ 1270634 w 1270634"/>
                    <a:gd name="connsiteY4" fmla="*/ 798100 h 1009323"/>
                    <a:gd name="connsiteX5" fmla="*/ 1254419 w 1270634"/>
                    <a:gd name="connsiteY5" fmla="*/ 958945 h 1009323"/>
                    <a:gd name="connsiteX6" fmla="*/ 1241466 w 1270634"/>
                    <a:gd name="connsiteY6" fmla="*/ 1009323 h 1009323"/>
                    <a:gd name="connsiteX7" fmla="*/ 371141 w 1270634"/>
                    <a:gd name="connsiteY7" fmla="*/ 1009323 h 1009323"/>
                    <a:gd name="connsiteX8" fmla="*/ 462581 w 1270634"/>
                    <a:gd name="connsiteY8" fmla="*/ 249450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 name="connsiteX6" fmla="*/ 371141 w 1270634"/>
                    <a:gd name="connsiteY6" fmla="*/ 1009323 h 1009323"/>
                    <a:gd name="connsiteX7" fmla="*/ 462581 w 1270634"/>
                    <a:gd name="connsiteY7" fmla="*/ 249450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 name="connsiteX6" fmla="*/ 371141 w 1270634"/>
                    <a:gd name="connsiteY6" fmla="*/ 1009323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634" h="1009323">
                      <a:moveTo>
                        <a:pt x="0" y="158010"/>
                      </a:moveTo>
                      <a:lnTo>
                        <a:pt x="26309" y="136303"/>
                      </a:lnTo>
                      <a:cubicBezTo>
                        <a:pt x="153687" y="50248"/>
                        <a:pt x="307242" y="0"/>
                        <a:pt x="472534" y="0"/>
                      </a:cubicBezTo>
                      <a:cubicBezTo>
                        <a:pt x="913312" y="0"/>
                        <a:pt x="1270634" y="357322"/>
                        <a:pt x="1270634" y="798100"/>
                      </a:cubicBezTo>
                      <a:cubicBezTo>
                        <a:pt x="1270634" y="853197"/>
                        <a:pt x="1265051" y="906991"/>
                        <a:pt x="1254419" y="958945"/>
                      </a:cubicBezTo>
                      <a:lnTo>
                        <a:pt x="1241466" y="1009323"/>
                      </a:lnTo>
                    </a:path>
                  </a:pathLst>
                </a:custGeom>
                <a:noFill/>
                <a:ln w="63500" cap="rnd">
                  <a:solidFill>
                    <a:srgbClr val="003A5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latin typeface="+mj-lt"/>
                  </a:endParaRPr>
                </a:p>
              </p:txBody>
            </p:sp>
            <p:sp>
              <p:nvSpPr>
                <p:cNvPr id="78" name="Freeform 77"/>
                <p:cNvSpPr/>
                <p:nvPr/>
              </p:nvSpPr>
              <p:spPr>
                <a:xfrm flipH="1">
                  <a:off x="5417892" y="1816670"/>
                  <a:ext cx="290336" cy="579641"/>
                </a:xfrm>
                <a:custGeom>
                  <a:avLst/>
                  <a:gdLst>
                    <a:gd name="connsiteX0" fmla="*/ 293809 w 392310"/>
                    <a:gd name="connsiteY0" fmla="*/ 0 h 607981"/>
                    <a:gd name="connsiteX1" fmla="*/ 293809 w 392310"/>
                    <a:gd name="connsiteY1" fmla="*/ 232977 h 607981"/>
                    <a:gd name="connsiteX2" fmla="*/ 392310 w 392310"/>
                    <a:gd name="connsiteY2" fmla="*/ 232977 h 607981"/>
                    <a:gd name="connsiteX3" fmla="*/ 304532 w 392310"/>
                    <a:gd name="connsiteY3" fmla="*/ 607981 h 607981"/>
                    <a:gd name="connsiteX4" fmla="*/ 0 w 392310"/>
                    <a:gd name="connsiteY4" fmla="*/ 303450 h 607981"/>
                    <a:gd name="connsiteX5" fmla="*/ 243158 w 392310"/>
                    <a:gd name="connsiteY5" fmla="*/ 5106 h 607981"/>
                    <a:gd name="connsiteX6" fmla="*/ 293809 w 392310"/>
                    <a:gd name="connsiteY6" fmla="*/ 0 h 607981"/>
                    <a:gd name="connsiteX0" fmla="*/ 392310 w 483750"/>
                    <a:gd name="connsiteY0" fmla="*/ 232977 h 607981"/>
                    <a:gd name="connsiteX1" fmla="*/ 304532 w 483750"/>
                    <a:gd name="connsiteY1" fmla="*/ 607981 h 607981"/>
                    <a:gd name="connsiteX2" fmla="*/ 0 w 483750"/>
                    <a:gd name="connsiteY2" fmla="*/ 303450 h 607981"/>
                    <a:gd name="connsiteX3" fmla="*/ 243158 w 483750"/>
                    <a:gd name="connsiteY3" fmla="*/ 5106 h 607981"/>
                    <a:gd name="connsiteX4" fmla="*/ 293809 w 483750"/>
                    <a:gd name="connsiteY4" fmla="*/ 0 h 607981"/>
                    <a:gd name="connsiteX5" fmla="*/ 293809 w 483750"/>
                    <a:gd name="connsiteY5" fmla="*/ 232977 h 607981"/>
                    <a:gd name="connsiteX6" fmla="*/ 483750 w 483750"/>
                    <a:gd name="connsiteY6" fmla="*/ 32441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5" fmla="*/ 293809 w 392310"/>
                    <a:gd name="connsiteY5" fmla="*/ 23297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0" fmla="*/ 304532 w 304532"/>
                    <a:gd name="connsiteY0" fmla="*/ 607981 h 607981"/>
                    <a:gd name="connsiteX1" fmla="*/ 0 w 304532"/>
                    <a:gd name="connsiteY1" fmla="*/ 303450 h 607981"/>
                    <a:gd name="connsiteX2" fmla="*/ 243158 w 304532"/>
                    <a:gd name="connsiteY2" fmla="*/ 5106 h 607981"/>
                    <a:gd name="connsiteX3" fmla="*/ 293809 w 304532"/>
                    <a:gd name="connsiteY3" fmla="*/ 0 h 607981"/>
                  </a:gdLst>
                  <a:ahLst/>
                  <a:cxnLst>
                    <a:cxn ang="0">
                      <a:pos x="connsiteX0" y="connsiteY0"/>
                    </a:cxn>
                    <a:cxn ang="0">
                      <a:pos x="connsiteX1" y="connsiteY1"/>
                    </a:cxn>
                    <a:cxn ang="0">
                      <a:pos x="connsiteX2" y="connsiteY2"/>
                    </a:cxn>
                    <a:cxn ang="0">
                      <a:pos x="connsiteX3" y="connsiteY3"/>
                    </a:cxn>
                  </a:cxnLst>
                  <a:rect l="l" t="t" r="r" b="b"/>
                  <a:pathLst>
                    <a:path w="304532" h="607981">
                      <a:moveTo>
                        <a:pt x="304532" y="607981"/>
                      </a:moveTo>
                      <a:cubicBezTo>
                        <a:pt x="136344" y="607981"/>
                        <a:pt x="0" y="471638"/>
                        <a:pt x="0" y="303450"/>
                      </a:cubicBezTo>
                      <a:cubicBezTo>
                        <a:pt x="0" y="156286"/>
                        <a:pt x="104388" y="33502"/>
                        <a:pt x="243158" y="5106"/>
                      </a:cubicBezTo>
                      <a:lnTo>
                        <a:pt x="293809" y="0"/>
                      </a:lnTo>
                    </a:path>
                  </a:pathLst>
                </a:custGeom>
                <a:noFill/>
                <a:ln w="63500" cap="rnd">
                  <a:solidFill>
                    <a:srgbClr val="003A5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latin typeface="+mj-lt"/>
                  </a:endParaRPr>
                </a:p>
              </p:txBody>
            </p:sp>
          </p:grpSp>
          <p:cxnSp>
            <p:nvCxnSpPr>
              <p:cNvPr id="7" name="Straight Connector 6"/>
              <p:cNvCxnSpPr/>
              <p:nvPr/>
            </p:nvCxnSpPr>
            <p:spPr>
              <a:xfrm flipH="1">
                <a:off x="5886917" y="1812437"/>
                <a:ext cx="1691784" cy="0"/>
              </a:xfrm>
              <a:prstGeom prst="line">
                <a:avLst/>
              </a:prstGeom>
              <a:ln w="63500" cap="rnd">
                <a:solidFill>
                  <a:srgbClr val="003A5C"/>
                </a:solidFill>
              </a:ln>
            </p:spPr>
            <p:style>
              <a:lnRef idx="1">
                <a:schemeClr val="accent1"/>
              </a:lnRef>
              <a:fillRef idx="0">
                <a:schemeClr val="accent1"/>
              </a:fillRef>
              <a:effectRef idx="0">
                <a:schemeClr val="accent1"/>
              </a:effectRef>
              <a:fontRef idx="minor">
                <a:schemeClr val="tx1"/>
              </a:fontRef>
            </p:style>
          </p:cxnSp>
        </p:grpSp>
        <p:grpSp>
          <p:nvGrpSpPr>
            <p:cNvPr id="160" name="Group 159">
              <a:extLst>
                <a:ext uri="{FF2B5EF4-FFF2-40B4-BE49-F238E27FC236}">
                  <a16:creationId xmlns:a16="http://schemas.microsoft.com/office/drawing/2014/main" id="{BF669605-02B4-A94F-B5BA-5AC2463CB3B5}"/>
                </a:ext>
              </a:extLst>
            </p:cNvPr>
            <p:cNvGrpSpPr>
              <a:grpSpLocks noChangeAspect="1"/>
            </p:cNvGrpSpPr>
            <p:nvPr/>
          </p:nvGrpSpPr>
          <p:grpSpPr>
            <a:xfrm>
              <a:off x="5369068" y="893876"/>
              <a:ext cx="388302" cy="388306"/>
              <a:chOff x="1594869" y="2071562"/>
              <a:chExt cx="438907" cy="438912"/>
            </a:xfrm>
          </p:grpSpPr>
          <p:sp>
            <p:nvSpPr>
              <p:cNvPr id="161" name="Freeform 361">
                <a:extLst>
                  <a:ext uri="{FF2B5EF4-FFF2-40B4-BE49-F238E27FC236}">
                    <a16:creationId xmlns:a16="http://schemas.microsoft.com/office/drawing/2014/main" id="{A106867C-B7CA-4B4E-B75D-F3DF94E94783}"/>
                  </a:ext>
                </a:extLst>
              </p:cNvPr>
              <p:cNvSpPr>
                <a:spLocks noChangeArrowheads="1"/>
              </p:cNvSpPr>
              <p:nvPr/>
            </p:nvSpPr>
            <p:spPr bwMode="auto">
              <a:xfrm>
                <a:off x="1594869" y="2071562"/>
                <a:ext cx="438907" cy="438912"/>
              </a:xfrm>
              <a:custGeom>
                <a:avLst/>
                <a:gdLst>
                  <a:gd name="T0" fmla="*/ 184 w 312"/>
                  <a:gd name="T1" fmla="*/ 29 h 311"/>
                  <a:gd name="T2" fmla="*/ 184 w 312"/>
                  <a:gd name="T3" fmla="*/ 29 h 311"/>
                  <a:gd name="T4" fmla="*/ 226 w 312"/>
                  <a:gd name="T5" fmla="*/ 46 h 311"/>
                  <a:gd name="T6" fmla="*/ 226 w 312"/>
                  <a:gd name="T7" fmla="*/ 46 h 311"/>
                  <a:gd name="T8" fmla="*/ 266 w 312"/>
                  <a:gd name="T9" fmla="*/ 85 h 311"/>
                  <a:gd name="T10" fmla="*/ 266 w 312"/>
                  <a:gd name="T11" fmla="*/ 85 h 311"/>
                  <a:gd name="T12" fmla="*/ 283 w 312"/>
                  <a:gd name="T13" fmla="*/ 127 h 311"/>
                  <a:gd name="T14" fmla="*/ 283 w 312"/>
                  <a:gd name="T15" fmla="*/ 127 h 311"/>
                  <a:gd name="T16" fmla="*/ 283 w 312"/>
                  <a:gd name="T17" fmla="*/ 184 h 311"/>
                  <a:gd name="T18" fmla="*/ 283 w 312"/>
                  <a:gd name="T19" fmla="*/ 184 h 311"/>
                  <a:gd name="T20" fmla="*/ 266 w 312"/>
                  <a:gd name="T21" fmla="*/ 225 h 311"/>
                  <a:gd name="T22" fmla="*/ 266 w 312"/>
                  <a:gd name="T23" fmla="*/ 225 h 311"/>
                  <a:gd name="T24" fmla="*/ 226 w 312"/>
                  <a:gd name="T25" fmla="*/ 265 h 311"/>
                  <a:gd name="T26" fmla="*/ 226 w 312"/>
                  <a:gd name="T27" fmla="*/ 265 h 311"/>
                  <a:gd name="T28" fmla="*/ 184 w 312"/>
                  <a:gd name="T29" fmla="*/ 282 h 311"/>
                  <a:gd name="T30" fmla="*/ 184 w 312"/>
                  <a:gd name="T31" fmla="*/ 282 h 311"/>
                  <a:gd name="T32" fmla="*/ 127 w 312"/>
                  <a:gd name="T33" fmla="*/ 282 h 311"/>
                  <a:gd name="T34" fmla="*/ 127 w 312"/>
                  <a:gd name="T35" fmla="*/ 282 h 311"/>
                  <a:gd name="T36" fmla="*/ 85 w 312"/>
                  <a:gd name="T37" fmla="*/ 265 h 311"/>
                  <a:gd name="T38" fmla="*/ 85 w 312"/>
                  <a:gd name="T39" fmla="*/ 265 h 311"/>
                  <a:gd name="T40" fmla="*/ 46 w 312"/>
                  <a:gd name="T41" fmla="*/ 225 h 311"/>
                  <a:gd name="T42" fmla="*/ 46 w 312"/>
                  <a:gd name="T43" fmla="*/ 225 h 311"/>
                  <a:gd name="T44" fmla="*/ 29 w 312"/>
                  <a:gd name="T45" fmla="*/ 184 h 311"/>
                  <a:gd name="T46" fmla="*/ 29 w 312"/>
                  <a:gd name="T47" fmla="*/ 184 h 311"/>
                  <a:gd name="T48" fmla="*/ 29 w 312"/>
                  <a:gd name="T49" fmla="*/ 127 h 311"/>
                  <a:gd name="T50" fmla="*/ 29 w 312"/>
                  <a:gd name="T51" fmla="*/ 127 h 311"/>
                  <a:gd name="T52" fmla="*/ 46 w 312"/>
                  <a:gd name="T53" fmla="*/ 85 h 311"/>
                  <a:gd name="T54" fmla="*/ 46 w 312"/>
                  <a:gd name="T55" fmla="*/ 85 h 311"/>
                  <a:gd name="T56" fmla="*/ 85 w 312"/>
                  <a:gd name="T57" fmla="*/ 46 h 311"/>
                  <a:gd name="T58" fmla="*/ 85 w 312"/>
                  <a:gd name="T59" fmla="*/ 46 h 311"/>
                  <a:gd name="T60" fmla="*/ 127 w 312"/>
                  <a:gd name="T61" fmla="*/ 29 h 311"/>
                  <a:gd name="T62" fmla="*/ 127 w 312"/>
                  <a:gd name="T63" fmla="*/ 29 h 311"/>
                  <a:gd name="T64" fmla="*/ 184 w 312"/>
                  <a:gd name="T65" fmla="*/ 29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2" h="311">
                    <a:moveTo>
                      <a:pt x="184" y="29"/>
                    </a:moveTo>
                    <a:lnTo>
                      <a:pt x="184" y="29"/>
                    </a:lnTo>
                    <a:cubicBezTo>
                      <a:pt x="189" y="46"/>
                      <a:pt x="209" y="54"/>
                      <a:pt x="226" y="46"/>
                    </a:cubicBezTo>
                    <a:lnTo>
                      <a:pt x="226" y="46"/>
                    </a:lnTo>
                    <a:cubicBezTo>
                      <a:pt x="252" y="34"/>
                      <a:pt x="280" y="60"/>
                      <a:pt x="266" y="85"/>
                    </a:cubicBezTo>
                    <a:lnTo>
                      <a:pt x="266" y="85"/>
                    </a:lnTo>
                    <a:cubicBezTo>
                      <a:pt x="257" y="102"/>
                      <a:pt x="266" y="122"/>
                      <a:pt x="283" y="127"/>
                    </a:cubicBezTo>
                    <a:lnTo>
                      <a:pt x="283" y="127"/>
                    </a:lnTo>
                    <a:cubicBezTo>
                      <a:pt x="311" y="136"/>
                      <a:pt x="311" y="175"/>
                      <a:pt x="283" y="184"/>
                    </a:cubicBezTo>
                    <a:lnTo>
                      <a:pt x="283" y="184"/>
                    </a:lnTo>
                    <a:cubicBezTo>
                      <a:pt x="266" y="189"/>
                      <a:pt x="257" y="209"/>
                      <a:pt x="266" y="225"/>
                    </a:cubicBezTo>
                    <a:lnTo>
                      <a:pt x="266" y="225"/>
                    </a:lnTo>
                    <a:cubicBezTo>
                      <a:pt x="277" y="251"/>
                      <a:pt x="252" y="279"/>
                      <a:pt x="226" y="265"/>
                    </a:cubicBezTo>
                    <a:lnTo>
                      <a:pt x="226" y="265"/>
                    </a:lnTo>
                    <a:cubicBezTo>
                      <a:pt x="209" y="256"/>
                      <a:pt x="189" y="265"/>
                      <a:pt x="184" y="282"/>
                    </a:cubicBezTo>
                    <a:lnTo>
                      <a:pt x="184" y="282"/>
                    </a:lnTo>
                    <a:cubicBezTo>
                      <a:pt x="175" y="310"/>
                      <a:pt x="136" y="310"/>
                      <a:pt x="127" y="282"/>
                    </a:cubicBezTo>
                    <a:lnTo>
                      <a:pt x="127" y="282"/>
                    </a:lnTo>
                    <a:cubicBezTo>
                      <a:pt x="122" y="265"/>
                      <a:pt x="102" y="256"/>
                      <a:pt x="85" y="265"/>
                    </a:cubicBezTo>
                    <a:lnTo>
                      <a:pt x="85" y="265"/>
                    </a:lnTo>
                    <a:cubicBezTo>
                      <a:pt x="60" y="276"/>
                      <a:pt x="31" y="251"/>
                      <a:pt x="46" y="225"/>
                    </a:cubicBezTo>
                    <a:lnTo>
                      <a:pt x="46" y="225"/>
                    </a:lnTo>
                    <a:cubicBezTo>
                      <a:pt x="54" y="209"/>
                      <a:pt x="46" y="189"/>
                      <a:pt x="29" y="184"/>
                    </a:cubicBezTo>
                    <a:lnTo>
                      <a:pt x="29" y="184"/>
                    </a:lnTo>
                    <a:cubicBezTo>
                      <a:pt x="0" y="175"/>
                      <a:pt x="0" y="136"/>
                      <a:pt x="29" y="127"/>
                    </a:cubicBezTo>
                    <a:lnTo>
                      <a:pt x="29" y="127"/>
                    </a:lnTo>
                    <a:cubicBezTo>
                      <a:pt x="46" y="122"/>
                      <a:pt x="54" y="102"/>
                      <a:pt x="46" y="85"/>
                    </a:cubicBezTo>
                    <a:lnTo>
                      <a:pt x="46" y="85"/>
                    </a:lnTo>
                    <a:cubicBezTo>
                      <a:pt x="34" y="60"/>
                      <a:pt x="60" y="31"/>
                      <a:pt x="85" y="46"/>
                    </a:cubicBezTo>
                    <a:lnTo>
                      <a:pt x="85" y="46"/>
                    </a:lnTo>
                    <a:cubicBezTo>
                      <a:pt x="102" y="54"/>
                      <a:pt x="122" y="46"/>
                      <a:pt x="127" y="29"/>
                    </a:cubicBezTo>
                    <a:lnTo>
                      <a:pt x="127" y="29"/>
                    </a:lnTo>
                    <a:cubicBezTo>
                      <a:pt x="136" y="0"/>
                      <a:pt x="175" y="0"/>
                      <a:pt x="184" y="29"/>
                    </a:cubicBezTo>
                  </a:path>
                </a:pathLst>
              </a:custGeom>
              <a:solidFill>
                <a:schemeClr val="accent6"/>
              </a:solidFill>
              <a:ln>
                <a:solidFill>
                  <a:srgbClr val="003A5C"/>
                </a:solidFill>
              </a:ln>
              <a:effectLst/>
            </p:spPr>
            <p:txBody>
              <a:bodyPr wrap="none" anchor="ctr"/>
              <a:lstStyle/>
              <a:p>
                <a:pPr defTabSz="1219170">
                  <a:defRPr/>
                </a:pPr>
                <a:endParaRPr lang="en-US" sz="2400" kern="0">
                  <a:solidFill>
                    <a:srgbClr val="333333"/>
                  </a:solidFill>
                  <a:latin typeface="+mj-lt"/>
                  <a:ea typeface="ＭＳ Ｐゴシック" pitchFamily="34" charset="-128"/>
                </a:endParaRPr>
              </a:p>
            </p:txBody>
          </p:sp>
          <p:grpSp>
            <p:nvGrpSpPr>
              <p:cNvPr id="162" name="Group 16">
                <a:extLst>
                  <a:ext uri="{FF2B5EF4-FFF2-40B4-BE49-F238E27FC236}">
                    <a16:creationId xmlns:a16="http://schemas.microsoft.com/office/drawing/2014/main" id="{AFAB554B-E821-434A-9944-9F479C3948BF}"/>
                  </a:ext>
                </a:extLst>
              </p:cNvPr>
              <p:cNvGrpSpPr>
                <a:grpSpLocks noChangeAspect="1"/>
              </p:cNvGrpSpPr>
              <p:nvPr/>
            </p:nvGrpSpPr>
            <p:grpSpPr bwMode="auto">
              <a:xfrm>
                <a:off x="1718310" y="2181290"/>
                <a:ext cx="192025" cy="219456"/>
                <a:chOff x="4216400" y="3282950"/>
                <a:chExt cx="601663" cy="687386"/>
              </a:xfrm>
              <a:noFill/>
            </p:grpSpPr>
            <p:sp>
              <p:nvSpPr>
                <p:cNvPr id="163" name="Line 64">
                  <a:extLst>
                    <a:ext uri="{FF2B5EF4-FFF2-40B4-BE49-F238E27FC236}">
                      <a16:creationId xmlns:a16="http://schemas.microsoft.com/office/drawing/2014/main" id="{9E85F137-D5A7-954C-AD75-3301DB83BDBE}"/>
                    </a:ext>
                  </a:extLst>
                </p:cNvPr>
                <p:cNvSpPr>
                  <a:spLocks noChangeShapeType="1"/>
                </p:cNvSpPr>
                <p:nvPr/>
              </p:nvSpPr>
              <p:spPr bwMode="auto">
                <a:xfrm>
                  <a:off x="4516295" y="3540722"/>
                  <a:ext cx="0" cy="411056"/>
                </a:xfrm>
                <a:prstGeom prst="line">
                  <a:avLst/>
                </a:prstGeom>
                <a:grpFill/>
                <a:ln w="12700" cap="rnd">
                  <a:solidFill>
                    <a:srgbClr val="003A5C"/>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a:lnSpc>
                      <a:spcPct val="93000"/>
                    </a:lnSpc>
                    <a:buClr>
                      <a:srgbClr val="000000"/>
                    </a:buClr>
                    <a:buSzPct val="100000"/>
                    <a:buFont typeface="Times New Roman" charset="0"/>
                    <a:buNone/>
                    <a:defRPr/>
                  </a:pPr>
                  <a:endParaRPr lang="en-US" sz="2400" dirty="0"/>
                </a:p>
              </p:txBody>
            </p:sp>
            <p:sp>
              <p:nvSpPr>
                <p:cNvPr id="164" name="Line 65">
                  <a:extLst>
                    <a:ext uri="{FF2B5EF4-FFF2-40B4-BE49-F238E27FC236}">
                      <a16:creationId xmlns:a16="http://schemas.microsoft.com/office/drawing/2014/main" id="{3BD3B175-6B88-6141-82B5-13B3075F0E5C}"/>
                    </a:ext>
                  </a:extLst>
                </p:cNvPr>
                <p:cNvSpPr>
                  <a:spLocks noChangeShapeType="1"/>
                </p:cNvSpPr>
                <p:nvPr/>
              </p:nvSpPr>
              <p:spPr bwMode="auto">
                <a:xfrm flipH="1">
                  <a:off x="4715295" y="3697626"/>
                  <a:ext cx="102768" cy="0"/>
                </a:xfrm>
                <a:prstGeom prst="line">
                  <a:avLst/>
                </a:prstGeom>
                <a:grpFill/>
                <a:ln w="12700" cap="rnd">
                  <a:solidFill>
                    <a:srgbClr val="003A5C"/>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a:lnSpc>
                      <a:spcPct val="93000"/>
                    </a:lnSpc>
                    <a:buClr>
                      <a:srgbClr val="000000"/>
                    </a:buClr>
                    <a:buSzPct val="100000"/>
                    <a:buFont typeface="Times New Roman" charset="0"/>
                    <a:buNone/>
                    <a:defRPr/>
                  </a:pPr>
                  <a:endParaRPr lang="en-US" sz="2400"/>
                </a:p>
              </p:txBody>
            </p:sp>
            <p:sp>
              <p:nvSpPr>
                <p:cNvPr id="165" name="Line 66">
                  <a:extLst>
                    <a:ext uri="{FF2B5EF4-FFF2-40B4-BE49-F238E27FC236}">
                      <a16:creationId xmlns:a16="http://schemas.microsoft.com/office/drawing/2014/main" id="{070F3BC5-E055-8444-92AB-EE596D58DE62}"/>
                    </a:ext>
                  </a:extLst>
                </p:cNvPr>
                <p:cNvSpPr>
                  <a:spLocks noChangeShapeType="1"/>
                </p:cNvSpPr>
                <p:nvPr/>
              </p:nvSpPr>
              <p:spPr bwMode="auto">
                <a:xfrm flipH="1">
                  <a:off x="4705897" y="3548193"/>
                  <a:ext cx="87873" cy="37894"/>
                </a:xfrm>
                <a:prstGeom prst="line">
                  <a:avLst/>
                </a:prstGeom>
                <a:grpFill/>
                <a:ln w="12700" cap="rnd">
                  <a:solidFill>
                    <a:srgbClr val="003A5C"/>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a:lnSpc>
                      <a:spcPct val="93000"/>
                    </a:lnSpc>
                    <a:buClr>
                      <a:srgbClr val="000000"/>
                    </a:buClr>
                    <a:buSzPct val="100000"/>
                    <a:buFont typeface="Times New Roman" charset="0"/>
                    <a:buNone/>
                    <a:defRPr/>
                  </a:pPr>
                  <a:endParaRPr lang="en-US" sz="2400"/>
                </a:p>
              </p:txBody>
            </p:sp>
            <p:sp>
              <p:nvSpPr>
                <p:cNvPr id="166" name="Line 67">
                  <a:extLst>
                    <a:ext uri="{FF2B5EF4-FFF2-40B4-BE49-F238E27FC236}">
                      <a16:creationId xmlns:a16="http://schemas.microsoft.com/office/drawing/2014/main" id="{4B02E77D-F033-4246-A399-C21DF1DFAC04}"/>
                    </a:ext>
                  </a:extLst>
                </p:cNvPr>
                <p:cNvSpPr>
                  <a:spLocks noChangeShapeType="1"/>
                </p:cNvSpPr>
                <p:nvPr/>
              </p:nvSpPr>
              <p:spPr bwMode="auto">
                <a:xfrm flipH="1">
                  <a:off x="4606062" y="3361401"/>
                  <a:ext cx="60650" cy="71023"/>
                </a:xfrm>
                <a:prstGeom prst="line">
                  <a:avLst/>
                </a:prstGeom>
                <a:grpFill/>
                <a:ln w="12700" cap="rnd">
                  <a:solidFill>
                    <a:srgbClr val="003A5C"/>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a:lnSpc>
                      <a:spcPct val="93000"/>
                    </a:lnSpc>
                    <a:buClr>
                      <a:srgbClr val="000000"/>
                    </a:buClr>
                    <a:buSzPct val="100000"/>
                    <a:buFont typeface="Times New Roman" charset="0"/>
                    <a:buNone/>
                    <a:defRPr/>
                  </a:pPr>
                  <a:endParaRPr lang="en-US" sz="2400"/>
                </a:p>
              </p:txBody>
            </p:sp>
            <p:sp>
              <p:nvSpPr>
                <p:cNvPr id="167" name="Line 68">
                  <a:extLst>
                    <a:ext uri="{FF2B5EF4-FFF2-40B4-BE49-F238E27FC236}">
                      <a16:creationId xmlns:a16="http://schemas.microsoft.com/office/drawing/2014/main" id="{7079EA26-27D7-024A-81CB-F5959432A202}"/>
                    </a:ext>
                  </a:extLst>
                </p:cNvPr>
                <p:cNvSpPr>
                  <a:spLocks noChangeShapeType="1"/>
                </p:cNvSpPr>
                <p:nvPr/>
              </p:nvSpPr>
              <p:spPr bwMode="auto">
                <a:xfrm flipH="1" flipV="1">
                  <a:off x="4705457" y="3807377"/>
                  <a:ext cx="88314" cy="41547"/>
                </a:xfrm>
                <a:prstGeom prst="line">
                  <a:avLst/>
                </a:prstGeom>
                <a:grpFill/>
                <a:ln w="12700" cap="rnd">
                  <a:solidFill>
                    <a:srgbClr val="003A5C"/>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a:lnSpc>
                      <a:spcPct val="93000"/>
                    </a:lnSpc>
                    <a:buClr>
                      <a:srgbClr val="000000"/>
                    </a:buClr>
                    <a:buSzPct val="100000"/>
                    <a:buFont typeface="Times New Roman" charset="0"/>
                    <a:buNone/>
                    <a:defRPr/>
                  </a:pPr>
                  <a:endParaRPr lang="en-US" sz="2400"/>
                </a:p>
              </p:txBody>
            </p:sp>
            <p:sp>
              <p:nvSpPr>
                <p:cNvPr id="169" name="Line 69">
                  <a:extLst>
                    <a:ext uri="{FF2B5EF4-FFF2-40B4-BE49-F238E27FC236}">
                      <a16:creationId xmlns:a16="http://schemas.microsoft.com/office/drawing/2014/main" id="{CF749A7D-E193-7845-9C89-FA74DEDC0099}"/>
                    </a:ext>
                  </a:extLst>
                </p:cNvPr>
                <p:cNvSpPr>
                  <a:spLocks noChangeShapeType="1"/>
                </p:cNvSpPr>
                <p:nvPr/>
              </p:nvSpPr>
              <p:spPr bwMode="auto">
                <a:xfrm flipH="1">
                  <a:off x="4238822" y="3810991"/>
                  <a:ext cx="81447" cy="34195"/>
                </a:xfrm>
                <a:prstGeom prst="line">
                  <a:avLst/>
                </a:prstGeom>
                <a:grpFill/>
                <a:ln w="12700" cap="rnd">
                  <a:solidFill>
                    <a:srgbClr val="003A5C"/>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a:lnSpc>
                      <a:spcPct val="93000"/>
                    </a:lnSpc>
                    <a:buClr>
                      <a:srgbClr val="000000"/>
                    </a:buClr>
                    <a:buSzPct val="100000"/>
                    <a:buFont typeface="Times New Roman" charset="0"/>
                    <a:buNone/>
                    <a:defRPr/>
                  </a:pPr>
                  <a:endParaRPr lang="en-US" sz="2400"/>
                </a:p>
              </p:txBody>
            </p:sp>
            <p:sp>
              <p:nvSpPr>
                <p:cNvPr id="170" name="Line 70">
                  <a:extLst>
                    <a:ext uri="{FF2B5EF4-FFF2-40B4-BE49-F238E27FC236}">
                      <a16:creationId xmlns:a16="http://schemas.microsoft.com/office/drawing/2014/main" id="{8C87FA51-766E-954A-A723-4D66938D93CD}"/>
                    </a:ext>
                  </a:extLst>
                </p:cNvPr>
                <p:cNvSpPr>
                  <a:spLocks noChangeShapeType="1"/>
                </p:cNvSpPr>
                <p:nvPr/>
              </p:nvSpPr>
              <p:spPr bwMode="auto">
                <a:xfrm flipH="1">
                  <a:off x="4216400" y="3697626"/>
                  <a:ext cx="100900" cy="0"/>
                </a:xfrm>
                <a:prstGeom prst="line">
                  <a:avLst/>
                </a:prstGeom>
                <a:grpFill/>
                <a:ln w="12700" cap="rnd">
                  <a:solidFill>
                    <a:srgbClr val="003A5C"/>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a:lnSpc>
                      <a:spcPct val="93000"/>
                    </a:lnSpc>
                    <a:buClr>
                      <a:srgbClr val="000000"/>
                    </a:buClr>
                    <a:buSzPct val="100000"/>
                    <a:buFont typeface="Times New Roman" charset="0"/>
                    <a:buNone/>
                    <a:defRPr/>
                  </a:pPr>
                  <a:endParaRPr lang="en-US" sz="2400"/>
                </a:p>
              </p:txBody>
            </p:sp>
            <p:sp>
              <p:nvSpPr>
                <p:cNvPr id="171" name="Line 71">
                  <a:extLst>
                    <a:ext uri="{FF2B5EF4-FFF2-40B4-BE49-F238E27FC236}">
                      <a16:creationId xmlns:a16="http://schemas.microsoft.com/office/drawing/2014/main" id="{023F9C06-ECF6-3D4E-AA95-C6245183C828}"/>
                    </a:ext>
                  </a:extLst>
                </p:cNvPr>
                <p:cNvSpPr>
                  <a:spLocks noChangeShapeType="1"/>
                </p:cNvSpPr>
                <p:nvPr/>
              </p:nvSpPr>
              <p:spPr bwMode="auto">
                <a:xfrm flipH="1" flipV="1">
                  <a:off x="4238822" y="3546325"/>
                  <a:ext cx="84312" cy="39664"/>
                </a:xfrm>
                <a:prstGeom prst="line">
                  <a:avLst/>
                </a:prstGeom>
                <a:grpFill/>
                <a:ln w="12700" cap="rnd">
                  <a:solidFill>
                    <a:srgbClr val="003A5C"/>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a:lnSpc>
                      <a:spcPct val="93000"/>
                    </a:lnSpc>
                    <a:buClr>
                      <a:srgbClr val="000000"/>
                    </a:buClr>
                    <a:buSzPct val="100000"/>
                    <a:buFont typeface="Times New Roman" charset="0"/>
                    <a:buNone/>
                    <a:defRPr/>
                  </a:pPr>
                  <a:endParaRPr lang="en-US" sz="2400"/>
                </a:p>
              </p:txBody>
            </p:sp>
            <p:sp>
              <p:nvSpPr>
                <p:cNvPr id="172" name="Freeform 72">
                  <a:extLst>
                    <a:ext uri="{FF2B5EF4-FFF2-40B4-BE49-F238E27FC236}">
                      <a16:creationId xmlns:a16="http://schemas.microsoft.com/office/drawing/2014/main" id="{B9BA310E-4609-BF4D-A752-3330847B3B58}"/>
                    </a:ext>
                  </a:extLst>
                </p:cNvPr>
                <p:cNvSpPr>
                  <a:spLocks noChangeArrowheads="1"/>
                </p:cNvSpPr>
                <p:nvPr/>
              </p:nvSpPr>
              <p:spPr bwMode="auto">
                <a:xfrm>
                  <a:off x="4317299" y="3409966"/>
                  <a:ext cx="397995" cy="560370"/>
                </a:xfrm>
                <a:custGeom>
                  <a:avLst/>
                  <a:gdLst>
                    <a:gd name="T0" fmla="*/ 553 w 1107"/>
                    <a:gd name="T1" fmla="*/ 0 h 1558"/>
                    <a:gd name="T2" fmla="*/ 1106 w 1107"/>
                    <a:gd name="T3" fmla="*/ 849 h 1558"/>
                    <a:gd name="T4" fmla="*/ 553 w 1107"/>
                    <a:gd name="T5" fmla="*/ 1557 h 1558"/>
                    <a:gd name="T6" fmla="*/ 0 w 1107"/>
                    <a:gd name="T7" fmla="*/ 849 h 1558"/>
                    <a:gd name="T8" fmla="*/ 553 w 1107"/>
                    <a:gd name="T9" fmla="*/ 0 h 1558"/>
                  </a:gdLst>
                  <a:ahLst/>
                  <a:cxnLst>
                    <a:cxn ang="0">
                      <a:pos x="T0" y="T1"/>
                    </a:cxn>
                    <a:cxn ang="0">
                      <a:pos x="T2" y="T3"/>
                    </a:cxn>
                    <a:cxn ang="0">
                      <a:pos x="T4" y="T5"/>
                    </a:cxn>
                    <a:cxn ang="0">
                      <a:pos x="T6" y="T7"/>
                    </a:cxn>
                    <a:cxn ang="0">
                      <a:pos x="T8" y="T9"/>
                    </a:cxn>
                  </a:cxnLst>
                  <a:rect l="0" t="0" r="r" b="b"/>
                  <a:pathLst>
                    <a:path w="1107" h="1558">
                      <a:moveTo>
                        <a:pt x="553" y="0"/>
                      </a:moveTo>
                      <a:cubicBezTo>
                        <a:pt x="745" y="0"/>
                        <a:pt x="1106" y="177"/>
                        <a:pt x="1106" y="849"/>
                      </a:cubicBezTo>
                      <a:cubicBezTo>
                        <a:pt x="1106" y="1373"/>
                        <a:pt x="600" y="1557"/>
                        <a:pt x="553" y="1557"/>
                      </a:cubicBezTo>
                      <a:cubicBezTo>
                        <a:pt x="506" y="1557"/>
                        <a:pt x="0" y="1388"/>
                        <a:pt x="0" y="849"/>
                      </a:cubicBezTo>
                      <a:cubicBezTo>
                        <a:pt x="0" y="177"/>
                        <a:pt x="362" y="0"/>
                        <a:pt x="553" y="0"/>
                      </a:cubicBezTo>
                    </a:path>
                  </a:pathLst>
                </a:custGeom>
                <a:grpFill/>
                <a:ln w="12700" cap="rnd">
                  <a:solidFill>
                    <a:srgbClr val="003A5C"/>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sz="2400"/>
                </a:p>
              </p:txBody>
            </p:sp>
            <p:sp>
              <p:nvSpPr>
                <p:cNvPr id="173" name="Freeform 73">
                  <a:extLst>
                    <a:ext uri="{FF2B5EF4-FFF2-40B4-BE49-F238E27FC236}">
                      <a16:creationId xmlns:a16="http://schemas.microsoft.com/office/drawing/2014/main" id="{429EB929-14A5-5243-9B16-0D31E1166691}"/>
                    </a:ext>
                  </a:extLst>
                </p:cNvPr>
                <p:cNvSpPr>
                  <a:spLocks noChangeArrowheads="1"/>
                </p:cNvSpPr>
                <p:nvPr/>
              </p:nvSpPr>
              <p:spPr bwMode="auto">
                <a:xfrm>
                  <a:off x="4648027" y="3282950"/>
                  <a:ext cx="87821" cy="87791"/>
                </a:xfrm>
                <a:custGeom>
                  <a:avLst/>
                  <a:gdLst>
                    <a:gd name="T0" fmla="*/ 242 w 243"/>
                    <a:gd name="T1" fmla="*/ 121 h 243"/>
                    <a:gd name="T2" fmla="*/ 226 w 243"/>
                    <a:gd name="T3" fmla="*/ 182 h 243"/>
                    <a:gd name="T4" fmla="*/ 182 w 243"/>
                    <a:gd name="T5" fmla="*/ 226 h 243"/>
                    <a:gd name="T6" fmla="*/ 121 w 243"/>
                    <a:gd name="T7" fmla="*/ 242 h 243"/>
                    <a:gd name="T8" fmla="*/ 61 w 243"/>
                    <a:gd name="T9" fmla="*/ 226 h 243"/>
                    <a:gd name="T10" fmla="*/ 17 w 243"/>
                    <a:gd name="T11" fmla="*/ 182 h 243"/>
                    <a:gd name="T12" fmla="*/ 0 w 243"/>
                    <a:gd name="T13" fmla="*/ 121 h 243"/>
                    <a:gd name="T14" fmla="*/ 17 w 243"/>
                    <a:gd name="T15" fmla="*/ 61 h 243"/>
                    <a:gd name="T16" fmla="*/ 61 w 243"/>
                    <a:gd name="T17" fmla="*/ 17 h 243"/>
                    <a:gd name="T18" fmla="*/ 121 w 243"/>
                    <a:gd name="T19" fmla="*/ 0 h 243"/>
                    <a:gd name="T20" fmla="*/ 182 w 243"/>
                    <a:gd name="T21" fmla="*/ 17 h 243"/>
                    <a:gd name="T22" fmla="*/ 226 w 243"/>
                    <a:gd name="T23" fmla="*/ 61 h 243"/>
                    <a:gd name="T24" fmla="*/ 242 w 243"/>
                    <a:gd name="T25" fmla="*/ 1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243">
                      <a:moveTo>
                        <a:pt x="242" y="121"/>
                      </a:moveTo>
                      <a:cubicBezTo>
                        <a:pt x="242" y="144"/>
                        <a:pt x="237" y="162"/>
                        <a:pt x="226" y="182"/>
                      </a:cubicBezTo>
                      <a:cubicBezTo>
                        <a:pt x="215" y="201"/>
                        <a:pt x="201" y="215"/>
                        <a:pt x="182" y="226"/>
                      </a:cubicBezTo>
                      <a:cubicBezTo>
                        <a:pt x="163" y="237"/>
                        <a:pt x="143" y="242"/>
                        <a:pt x="121" y="242"/>
                      </a:cubicBezTo>
                      <a:cubicBezTo>
                        <a:pt x="98" y="242"/>
                        <a:pt x="80" y="237"/>
                        <a:pt x="61" y="226"/>
                      </a:cubicBezTo>
                      <a:cubicBezTo>
                        <a:pt x="42" y="215"/>
                        <a:pt x="28" y="201"/>
                        <a:pt x="17" y="182"/>
                      </a:cubicBezTo>
                      <a:cubicBezTo>
                        <a:pt x="6" y="162"/>
                        <a:pt x="0" y="143"/>
                        <a:pt x="0" y="121"/>
                      </a:cubicBezTo>
                      <a:cubicBezTo>
                        <a:pt x="0" y="98"/>
                        <a:pt x="6" y="80"/>
                        <a:pt x="17" y="61"/>
                      </a:cubicBezTo>
                      <a:cubicBezTo>
                        <a:pt x="28" y="42"/>
                        <a:pt x="42" y="28"/>
                        <a:pt x="61" y="17"/>
                      </a:cubicBezTo>
                      <a:cubicBezTo>
                        <a:pt x="80" y="5"/>
                        <a:pt x="99" y="0"/>
                        <a:pt x="121" y="0"/>
                      </a:cubicBezTo>
                      <a:cubicBezTo>
                        <a:pt x="144" y="0"/>
                        <a:pt x="163" y="5"/>
                        <a:pt x="182" y="17"/>
                      </a:cubicBezTo>
                      <a:cubicBezTo>
                        <a:pt x="201" y="28"/>
                        <a:pt x="215" y="42"/>
                        <a:pt x="226" y="61"/>
                      </a:cubicBezTo>
                      <a:cubicBezTo>
                        <a:pt x="237" y="80"/>
                        <a:pt x="242" y="99"/>
                        <a:pt x="242" y="121"/>
                      </a:cubicBezTo>
                    </a:path>
                  </a:pathLst>
                </a:custGeom>
                <a:solidFill>
                  <a:schemeClr val="bg2"/>
                </a:solidFill>
                <a:ln w="12700" cap="rnd">
                  <a:solidFill>
                    <a:srgbClr val="003A5C"/>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sz="2400"/>
                </a:p>
              </p:txBody>
            </p:sp>
            <p:sp>
              <p:nvSpPr>
                <p:cNvPr id="174" name="Line 74">
                  <a:extLst>
                    <a:ext uri="{FF2B5EF4-FFF2-40B4-BE49-F238E27FC236}">
                      <a16:creationId xmlns:a16="http://schemas.microsoft.com/office/drawing/2014/main" id="{CFDE369E-BE01-4749-BEB6-CF26E90D993B}"/>
                    </a:ext>
                  </a:extLst>
                </p:cNvPr>
                <p:cNvSpPr>
                  <a:spLocks noChangeShapeType="1"/>
                </p:cNvSpPr>
                <p:nvPr/>
              </p:nvSpPr>
              <p:spPr bwMode="auto">
                <a:xfrm>
                  <a:off x="4365880" y="3361404"/>
                  <a:ext cx="56431" cy="68026"/>
                </a:xfrm>
                <a:prstGeom prst="line">
                  <a:avLst/>
                </a:prstGeom>
                <a:grpFill/>
                <a:ln w="12700" cap="rnd">
                  <a:solidFill>
                    <a:srgbClr val="003A5C"/>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a:lnSpc>
                      <a:spcPct val="93000"/>
                    </a:lnSpc>
                    <a:buClr>
                      <a:srgbClr val="000000"/>
                    </a:buClr>
                    <a:buSzPct val="100000"/>
                    <a:buFont typeface="Times New Roman" charset="0"/>
                    <a:buNone/>
                    <a:defRPr/>
                  </a:pPr>
                  <a:endParaRPr lang="en-US" sz="2400" dirty="0"/>
                </a:p>
              </p:txBody>
            </p:sp>
            <p:sp>
              <p:nvSpPr>
                <p:cNvPr id="175" name="Freeform 75">
                  <a:extLst>
                    <a:ext uri="{FF2B5EF4-FFF2-40B4-BE49-F238E27FC236}">
                      <a16:creationId xmlns:a16="http://schemas.microsoft.com/office/drawing/2014/main" id="{ECD735BE-CD46-CA41-8F71-10659B5EA7A5}"/>
                    </a:ext>
                  </a:extLst>
                </p:cNvPr>
                <p:cNvSpPr>
                  <a:spLocks noChangeArrowheads="1"/>
                </p:cNvSpPr>
                <p:nvPr/>
              </p:nvSpPr>
              <p:spPr bwMode="auto">
                <a:xfrm>
                  <a:off x="4294878" y="3282950"/>
                  <a:ext cx="87820" cy="87791"/>
                </a:xfrm>
                <a:custGeom>
                  <a:avLst/>
                  <a:gdLst>
                    <a:gd name="T0" fmla="*/ 242 w 243"/>
                    <a:gd name="T1" fmla="*/ 121 h 243"/>
                    <a:gd name="T2" fmla="*/ 226 w 243"/>
                    <a:gd name="T3" fmla="*/ 182 h 243"/>
                    <a:gd name="T4" fmla="*/ 182 w 243"/>
                    <a:gd name="T5" fmla="*/ 226 h 243"/>
                    <a:gd name="T6" fmla="*/ 121 w 243"/>
                    <a:gd name="T7" fmla="*/ 242 h 243"/>
                    <a:gd name="T8" fmla="*/ 61 w 243"/>
                    <a:gd name="T9" fmla="*/ 226 h 243"/>
                    <a:gd name="T10" fmla="*/ 16 w 243"/>
                    <a:gd name="T11" fmla="*/ 182 h 243"/>
                    <a:gd name="T12" fmla="*/ 0 w 243"/>
                    <a:gd name="T13" fmla="*/ 121 h 243"/>
                    <a:gd name="T14" fmla="*/ 16 w 243"/>
                    <a:gd name="T15" fmla="*/ 61 h 243"/>
                    <a:gd name="T16" fmla="*/ 61 w 243"/>
                    <a:gd name="T17" fmla="*/ 17 h 243"/>
                    <a:gd name="T18" fmla="*/ 121 w 243"/>
                    <a:gd name="T19" fmla="*/ 0 h 243"/>
                    <a:gd name="T20" fmla="*/ 182 w 243"/>
                    <a:gd name="T21" fmla="*/ 17 h 243"/>
                    <a:gd name="T22" fmla="*/ 226 w 243"/>
                    <a:gd name="T23" fmla="*/ 61 h 243"/>
                    <a:gd name="T24" fmla="*/ 242 w 243"/>
                    <a:gd name="T25" fmla="*/ 1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243">
                      <a:moveTo>
                        <a:pt x="242" y="121"/>
                      </a:moveTo>
                      <a:cubicBezTo>
                        <a:pt x="242" y="144"/>
                        <a:pt x="237" y="162"/>
                        <a:pt x="226" y="182"/>
                      </a:cubicBezTo>
                      <a:cubicBezTo>
                        <a:pt x="215" y="201"/>
                        <a:pt x="201" y="215"/>
                        <a:pt x="182" y="226"/>
                      </a:cubicBezTo>
                      <a:cubicBezTo>
                        <a:pt x="162" y="237"/>
                        <a:pt x="143" y="242"/>
                        <a:pt x="121" y="242"/>
                      </a:cubicBezTo>
                      <a:cubicBezTo>
                        <a:pt x="99" y="242"/>
                        <a:pt x="80" y="237"/>
                        <a:pt x="61" y="226"/>
                      </a:cubicBezTo>
                      <a:cubicBezTo>
                        <a:pt x="41" y="215"/>
                        <a:pt x="27" y="201"/>
                        <a:pt x="16" y="182"/>
                      </a:cubicBezTo>
                      <a:cubicBezTo>
                        <a:pt x="4" y="162"/>
                        <a:pt x="0" y="143"/>
                        <a:pt x="0" y="121"/>
                      </a:cubicBezTo>
                      <a:cubicBezTo>
                        <a:pt x="0" y="98"/>
                        <a:pt x="4" y="80"/>
                        <a:pt x="16" y="61"/>
                      </a:cubicBezTo>
                      <a:cubicBezTo>
                        <a:pt x="27" y="42"/>
                        <a:pt x="41" y="28"/>
                        <a:pt x="61" y="17"/>
                      </a:cubicBezTo>
                      <a:cubicBezTo>
                        <a:pt x="80" y="5"/>
                        <a:pt x="99" y="0"/>
                        <a:pt x="121" y="0"/>
                      </a:cubicBezTo>
                      <a:cubicBezTo>
                        <a:pt x="143" y="0"/>
                        <a:pt x="162" y="5"/>
                        <a:pt x="182" y="17"/>
                      </a:cubicBezTo>
                      <a:cubicBezTo>
                        <a:pt x="201" y="28"/>
                        <a:pt x="215" y="42"/>
                        <a:pt x="226" y="61"/>
                      </a:cubicBezTo>
                      <a:cubicBezTo>
                        <a:pt x="237" y="80"/>
                        <a:pt x="242" y="99"/>
                        <a:pt x="242" y="121"/>
                      </a:cubicBezTo>
                    </a:path>
                  </a:pathLst>
                </a:custGeom>
                <a:solidFill>
                  <a:schemeClr val="bg2"/>
                </a:solidFill>
                <a:ln w="12700" cap="rnd">
                  <a:solidFill>
                    <a:srgbClr val="003A5C"/>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sz="2400" dirty="0"/>
                </a:p>
              </p:txBody>
            </p:sp>
            <p:sp>
              <p:nvSpPr>
                <p:cNvPr id="176" name="Freeform 76">
                  <a:extLst>
                    <a:ext uri="{FF2B5EF4-FFF2-40B4-BE49-F238E27FC236}">
                      <a16:creationId xmlns:a16="http://schemas.microsoft.com/office/drawing/2014/main" id="{9883D11D-700F-F747-BEDE-493AC01D184A}"/>
                    </a:ext>
                  </a:extLst>
                </p:cNvPr>
                <p:cNvSpPr>
                  <a:spLocks noChangeArrowheads="1"/>
                </p:cNvSpPr>
                <p:nvPr/>
              </p:nvSpPr>
              <p:spPr bwMode="auto">
                <a:xfrm>
                  <a:off x="4367749" y="3505230"/>
                  <a:ext cx="298963" cy="35491"/>
                </a:xfrm>
                <a:custGeom>
                  <a:avLst/>
                  <a:gdLst>
                    <a:gd name="T0" fmla="*/ 831 w 832"/>
                    <a:gd name="T1" fmla="*/ 0 h 97"/>
                    <a:gd name="T2" fmla="*/ 415 w 832"/>
                    <a:gd name="T3" fmla="*/ 96 h 97"/>
                    <a:gd name="T4" fmla="*/ 0 w 832"/>
                    <a:gd name="T5" fmla="*/ 0 h 97"/>
                  </a:gdLst>
                  <a:ahLst/>
                  <a:cxnLst>
                    <a:cxn ang="0">
                      <a:pos x="T0" y="T1"/>
                    </a:cxn>
                    <a:cxn ang="0">
                      <a:pos x="T2" y="T3"/>
                    </a:cxn>
                    <a:cxn ang="0">
                      <a:pos x="T4" y="T5"/>
                    </a:cxn>
                  </a:cxnLst>
                  <a:rect l="0" t="0" r="r" b="b"/>
                  <a:pathLst>
                    <a:path w="832" h="97">
                      <a:moveTo>
                        <a:pt x="831" y="0"/>
                      </a:moveTo>
                      <a:cubicBezTo>
                        <a:pt x="713" y="60"/>
                        <a:pt x="570" y="96"/>
                        <a:pt x="415" y="96"/>
                      </a:cubicBezTo>
                      <a:cubicBezTo>
                        <a:pt x="261" y="96"/>
                        <a:pt x="118" y="60"/>
                        <a:pt x="0" y="0"/>
                      </a:cubicBezTo>
                    </a:path>
                  </a:pathLst>
                </a:custGeom>
                <a:grpFill/>
                <a:ln w="12700" cap="rnd">
                  <a:solidFill>
                    <a:srgbClr val="003A5C"/>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a:lnSpc>
                      <a:spcPct val="93000"/>
                    </a:lnSpc>
                    <a:buClr>
                      <a:srgbClr val="000000"/>
                    </a:buClr>
                    <a:buSzPct val="100000"/>
                    <a:buFont typeface="Times New Roman" charset="0"/>
                    <a:buNone/>
                    <a:defRPr/>
                  </a:pPr>
                  <a:endParaRPr lang="en-US" sz="2400"/>
                </a:p>
              </p:txBody>
            </p:sp>
          </p:grpSp>
        </p:grpSp>
      </p:grpSp>
      <p:grpSp>
        <p:nvGrpSpPr>
          <p:cNvPr id="151" name="Group 150"/>
          <p:cNvGrpSpPr/>
          <p:nvPr/>
        </p:nvGrpSpPr>
        <p:grpSpPr>
          <a:xfrm>
            <a:off x="-2001339" y="1733010"/>
            <a:ext cx="9107021" cy="9107021"/>
            <a:chOff x="37272" y="3746916"/>
            <a:chExt cx="9026382" cy="9009608"/>
          </a:xfrm>
        </p:grpSpPr>
        <p:sp>
          <p:nvSpPr>
            <p:cNvPr id="152" name="Freeform 5"/>
            <p:cNvSpPr>
              <a:spLocks/>
            </p:cNvSpPr>
            <p:nvPr/>
          </p:nvSpPr>
          <p:spPr bwMode="auto">
            <a:xfrm>
              <a:off x="37272" y="3746916"/>
              <a:ext cx="9026382" cy="9009608"/>
            </a:xfrm>
            <a:custGeom>
              <a:avLst/>
              <a:gdLst>
                <a:gd name="T0" fmla="*/ 442 w 695"/>
                <a:gd name="T1" fmla="*/ 52 h 693"/>
                <a:gd name="T2" fmla="*/ 52 w 695"/>
                <a:gd name="T3" fmla="*/ 252 h 693"/>
                <a:gd name="T4" fmla="*/ 252 w 695"/>
                <a:gd name="T5" fmla="*/ 641 h 693"/>
                <a:gd name="T6" fmla="*/ 643 w 695"/>
                <a:gd name="T7" fmla="*/ 441 h 693"/>
                <a:gd name="T8" fmla="*/ 442 w 695"/>
                <a:gd name="T9" fmla="*/ 52 h 693"/>
              </a:gdLst>
              <a:ahLst/>
              <a:cxnLst>
                <a:cxn ang="0">
                  <a:pos x="T0" y="T1"/>
                </a:cxn>
                <a:cxn ang="0">
                  <a:pos x="T2" y="T3"/>
                </a:cxn>
                <a:cxn ang="0">
                  <a:pos x="T4" y="T5"/>
                </a:cxn>
                <a:cxn ang="0">
                  <a:pos x="T6" y="T7"/>
                </a:cxn>
                <a:cxn ang="0">
                  <a:pos x="T8" y="T9"/>
                </a:cxn>
              </a:cxnLst>
              <a:rect l="0" t="0" r="r" b="b"/>
              <a:pathLst>
                <a:path w="695" h="693">
                  <a:moveTo>
                    <a:pt x="442" y="52"/>
                  </a:moveTo>
                  <a:cubicBezTo>
                    <a:pt x="279" y="0"/>
                    <a:pt x="104" y="90"/>
                    <a:pt x="52" y="252"/>
                  </a:cubicBezTo>
                  <a:cubicBezTo>
                    <a:pt x="0" y="414"/>
                    <a:pt x="89" y="589"/>
                    <a:pt x="252" y="641"/>
                  </a:cubicBezTo>
                  <a:cubicBezTo>
                    <a:pt x="415" y="693"/>
                    <a:pt x="590" y="603"/>
                    <a:pt x="643" y="441"/>
                  </a:cubicBezTo>
                  <a:cubicBezTo>
                    <a:pt x="695" y="279"/>
                    <a:pt x="605" y="104"/>
                    <a:pt x="442" y="52"/>
                  </a:cubicBezTo>
                </a:path>
              </a:pathLst>
            </a:custGeom>
            <a:solidFill>
              <a:schemeClr val="bg2"/>
            </a:solidFill>
            <a:ln w="25400">
              <a:solidFill>
                <a:srgbClr val="E9E9E9"/>
              </a:solidFill>
            </a:ln>
          </p:spPr>
          <p:txBody>
            <a:bodyPr vert="horz" wrap="square" lIns="91356" tIns="45677" rIns="91356" bIns="45677" numCol="1" anchor="t" anchorCtr="0" compatLnSpc="1">
              <a:prstTxWarp prst="textNoShape">
                <a:avLst/>
              </a:prstTxWarp>
            </a:bodyPr>
            <a:lstStyle/>
            <a:p>
              <a:pPr defTabSz="609037"/>
              <a:endParaRPr lang="en-US" sz="1799">
                <a:solidFill>
                  <a:srgbClr val="676767"/>
                </a:solidFill>
                <a:latin typeface="+mj-lt"/>
                <a:ea typeface="ＭＳ Ｐゴシック" charset="0"/>
                <a:cs typeface="ＭＳ Ｐゴシック" charset="0"/>
              </a:endParaRPr>
            </a:p>
          </p:txBody>
        </p:sp>
        <p:sp>
          <p:nvSpPr>
            <p:cNvPr id="153" name="Freeform 6"/>
            <p:cNvSpPr>
              <a:spLocks noEditPoints="1"/>
            </p:cNvSpPr>
            <p:nvPr/>
          </p:nvSpPr>
          <p:spPr bwMode="auto">
            <a:xfrm>
              <a:off x="1499869" y="4244563"/>
              <a:ext cx="7080497" cy="7464024"/>
            </a:xfrm>
            <a:custGeom>
              <a:avLst/>
              <a:gdLst>
                <a:gd name="T0" fmla="*/ 46 w 545"/>
                <a:gd name="T1" fmla="*/ 502 h 573"/>
                <a:gd name="T2" fmla="*/ 23 w 545"/>
                <a:gd name="T3" fmla="*/ 381 h 573"/>
                <a:gd name="T4" fmla="*/ 30 w 545"/>
                <a:gd name="T5" fmla="*/ 318 h 573"/>
                <a:gd name="T6" fmla="*/ 1 w 545"/>
                <a:gd name="T7" fmla="*/ 215 h 573"/>
                <a:gd name="T8" fmla="*/ 4 w 545"/>
                <a:gd name="T9" fmla="*/ 187 h 573"/>
                <a:gd name="T10" fmla="*/ 137 w 545"/>
                <a:gd name="T11" fmla="*/ 51 h 573"/>
                <a:gd name="T12" fmla="*/ 218 w 545"/>
                <a:gd name="T13" fmla="*/ 13 h 573"/>
                <a:gd name="T14" fmla="*/ 212 w 545"/>
                <a:gd name="T15" fmla="*/ 81 h 573"/>
                <a:gd name="T16" fmla="*/ 217 w 545"/>
                <a:gd name="T17" fmla="*/ 92 h 573"/>
                <a:gd name="T18" fmla="*/ 179 w 545"/>
                <a:gd name="T19" fmla="*/ 145 h 573"/>
                <a:gd name="T20" fmla="*/ 236 w 545"/>
                <a:gd name="T21" fmla="*/ 145 h 573"/>
                <a:gd name="T22" fmla="*/ 188 w 545"/>
                <a:gd name="T23" fmla="*/ 180 h 573"/>
                <a:gd name="T24" fmla="*/ 165 w 545"/>
                <a:gd name="T25" fmla="*/ 203 h 573"/>
                <a:gd name="T26" fmla="*/ 136 w 545"/>
                <a:gd name="T27" fmla="*/ 208 h 573"/>
                <a:gd name="T28" fmla="*/ 74 w 545"/>
                <a:gd name="T29" fmla="*/ 216 h 573"/>
                <a:gd name="T30" fmla="*/ 38 w 545"/>
                <a:gd name="T31" fmla="*/ 251 h 573"/>
                <a:gd name="T32" fmla="*/ 40 w 545"/>
                <a:gd name="T33" fmla="*/ 305 h 573"/>
                <a:gd name="T34" fmla="*/ 88 w 545"/>
                <a:gd name="T35" fmla="*/ 347 h 573"/>
                <a:gd name="T36" fmla="*/ 157 w 545"/>
                <a:gd name="T37" fmla="*/ 418 h 573"/>
                <a:gd name="T38" fmla="*/ 214 w 545"/>
                <a:gd name="T39" fmla="*/ 476 h 573"/>
                <a:gd name="T40" fmla="*/ 162 w 545"/>
                <a:gd name="T41" fmla="*/ 541 h 573"/>
                <a:gd name="T42" fmla="*/ 98 w 545"/>
                <a:gd name="T43" fmla="*/ 552 h 573"/>
                <a:gd name="T44" fmla="*/ 418 w 545"/>
                <a:gd name="T45" fmla="*/ 543 h 573"/>
                <a:gd name="T46" fmla="*/ 388 w 545"/>
                <a:gd name="T47" fmla="*/ 459 h 573"/>
                <a:gd name="T48" fmla="*/ 402 w 545"/>
                <a:gd name="T49" fmla="*/ 307 h 573"/>
                <a:gd name="T50" fmla="*/ 509 w 545"/>
                <a:gd name="T51" fmla="*/ 290 h 573"/>
                <a:gd name="T52" fmla="*/ 494 w 545"/>
                <a:gd name="T53" fmla="*/ 207 h 573"/>
                <a:gd name="T54" fmla="*/ 483 w 545"/>
                <a:gd name="T55" fmla="*/ 266 h 573"/>
                <a:gd name="T56" fmla="*/ 454 w 545"/>
                <a:gd name="T57" fmla="*/ 255 h 573"/>
                <a:gd name="T58" fmla="*/ 391 w 545"/>
                <a:gd name="T59" fmla="*/ 280 h 573"/>
                <a:gd name="T60" fmla="*/ 422 w 545"/>
                <a:gd name="T61" fmla="*/ 184 h 573"/>
                <a:gd name="T62" fmla="*/ 431 w 545"/>
                <a:gd name="T63" fmla="*/ 157 h 573"/>
                <a:gd name="T64" fmla="*/ 401 w 545"/>
                <a:gd name="T65" fmla="*/ 138 h 573"/>
                <a:gd name="T66" fmla="*/ 415 w 545"/>
                <a:gd name="T67" fmla="*/ 89 h 573"/>
                <a:gd name="T68" fmla="*/ 367 w 545"/>
                <a:gd name="T69" fmla="*/ 40 h 573"/>
                <a:gd name="T70" fmla="*/ 244 w 545"/>
                <a:gd name="T71" fmla="*/ 9 h 573"/>
                <a:gd name="T72" fmla="*/ 253 w 545"/>
                <a:gd name="T73" fmla="*/ 0 h 573"/>
                <a:gd name="T74" fmla="*/ 534 w 545"/>
                <a:gd name="T75" fmla="*/ 315 h 573"/>
                <a:gd name="T76" fmla="*/ 358 w 545"/>
                <a:gd name="T77" fmla="*/ 48 h 573"/>
                <a:gd name="T78" fmla="*/ 396 w 545"/>
                <a:gd name="T79" fmla="*/ 199 h 573"/>
                <a:gd name="T80" fmla="*/ 394 w 545"/>
                <a:gd name="T81" fmla="*/ 184 h 573"/>
                <a:gd name="T82" fmla="*/ 433 w 545"/>
                <a:gd name="T83" fmla="*/ 274 h 573"/>
                <a:gd name="T84" fmla="*/ 363 w 545"/>
                <a:gd name="T85" fmla="*/ 81 h 573"/>
                <a:gd name="T86" fmla="*/ 357 w 545"/>
                <a:gd name="T87" fmla="*/ 153 h 573"/>
                <a:gd name="T88" fmla="*/ 246 w 545"/>
                <a:gd name="T89" fmla="*/ 59 h 573"/>
                <a:gd name="T90" fmla="*/ 246 w 545"/>
                <a:gd name="T91" fmla="*/ 63 h 573"/>
                <a:gd name="T92" fmla="*/ 227 w 545"/>
                <a:gd name="T93" fmla="*/ 51 h 573"/>
                <a:gd name="T94" fmla="*/ 236 w 545"/>
                <a:gd name="T95" fmla="*/ 66 h 573"/>
                <a:gd name="T96" fmla="*/ 276 w 545"/>
                <a:gd name="T97" fmla="*/ 70 h 573"/>
                <a:gd name="T98" fmla="*/ 285 w 545"/>
                <a:gd name="T99" fmla="*/ 88 h 573"/>
                <a:gd name="T100" fmla="*/ 326 w 545"/>
                <a:gd name="T101" fmla="*/ 134 h 573"/>
                <a:gd name="T102" fmla="*/ 320 w 545"/>
                <a:gd name="T103" fmla="*/ 73 h 573"/>
                <a:gd name="T104" fmla="*/ 224 w 545"/>
                <a:gd name="T105" fmla="*/ 53 h 573"/>
                <a:gd name="T106" fmla="*/ 241 w 545"/>
                <a:gd name="T107" fmla="*/ 100 h 573"/>
                <a:gd name="T108" fmla="*/ 230 w 545"/>
                <a:gd name="T109" fmla="*/ 116 h 573"/>
                <a:gd name="T110" fmla="*/ 260 w 545"/>
                <a:gd name="T111" fmla="*/ 102 h 573"/>
                <a:gd name="T112" fmla="*/ 206 w 545"/>
                <a:gd name="T113" fmla="*/ 100 h 573"/>
                <a:gd name="T114" fmla="*/ 200 w 545"/>
                <a:gd name="T115" fmla="*/ 195 h 573"/>
                <a:gd name="T116" fmla="*/ 87 w 545"/>
                <a:gd name="T117" fmla="*/ 304 h 573"/>
                <a:gd name="T118" fmla="*/ 73 w 545"/>
                <a:gd name="T119" fmla="*/ 296 h 573"/>
                <a:gd name="T120" fmla="*/ 74 w 545"/>
                <a:gd name="T121" fmla="*/ 265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5" h="573">
                  <a:moveTo>
                    <a:pt x="371" y="41"/>
                  </a:moveTo>
                  <a:cubicBezTo>
                    <a:pt x="370" y="41"/>
                    <a:pt x="370" y="40"/>
                    <a:pt x="369" y="40"/>
                  </a:cubicBezTo>
                  <a:lnTo>
                    <a:pt x="371" y="41"/>
                  </a:lnTo>
                  <a:close/>
                  <a:moveTo>
                    <a:pt x="233" y="62"/>
                  </a:moveTo>
                  <a:cubicBezTo>
                    <a:pt x="235" y="61"/>
                    <a:pt x="237" y="61"/>
                    <a:pt x="237" y="61"/>
                  </a:cubicBezTo>
                  <a:cubicBezTo>
                    <a:pt x="236" y="60"/>
                    <a:pt x="235" y="59"/>
                    <a:pt x="234" y="60"/>
                  </a:cubicBezTo>
                  <a:cubicBezTo>
                    <a:pt x="234" y="61"/>
                    <a:pt x="233" y="62"/>
                    <a:pt x="233" y="62"/>
                  </a:cubicBezTo>
                  <a:moveTo>
                    <a:pt x="72" y="565"/>
                  </a:moveTo>
                  <a:cubicBezTo>
                    <a:pt x="70" y="564"/>
                    <a:pt x="70" y="564"/>
                    <a:pt x="70" y="564"/>
                  </a:cubicBezTo>
                  <a:cubicBezTo>
                    <a:pt x="70" y="564"/>
                    <a:pt x="68" y="562"/>
                    <a:pt x="66" y="562"/>
                  </a:cubicBezTo>
                  <a:cubicBezTo>
                    <a:pt x="65" y="561"/>
                    <a:pt x="64" y="560"/>
                    <a:pt x="63" y="558"/>
                  </a:cubicBezTo>
                  <a:cubicBezTo>
                    <a:pt x="61" y="557"/>
                    <a:pt x="60" y="557"/>
                    <a:pt x="59" y="556"/>
                  </a:cubicBezTo>
                  <a:cubicBezTo>
                    <a:pt x="58" y="556"/>
                    <a:pt x="56" y="554"/>
                    <a:pt x="55" y="552"/>
                  </a:cubicBezTo>
                  <a:cubicBezTo>
                    <a:pt x="54" y="549"/>
                    <a:pt x="54" y="550"/>
                    <a:pt x="52" y="548"/>
                  </a:cubicBezTo>
                  <a:cubicBezTo>
                    <a:pt x="51" y="546"/>
                    <a:pt x="50" y="544"/>
                    <a:pt x="50" y="540"/>
                  </a:cubicBezTo>
                  <a:cubicBezTo>
                    <a:pt x="47" y="539"/>
                    <a:pt x="45" y="537"/>
                    <a:pt x="45" y="536"/>
                  </a:cubicBezTo>
                  <a:cubicBezTo>
                    <a:pt x="45" y="536"/>
                    <a:pt x="43" y="533"/>
                    <a:pt x="43" y="532"/>
                  </a:cubicBezTo>
                  <a:cubicBezTo>
                    <a:pt x="43" y="530"/>
                    <a:pt x="43" y="529"/>
                    <a:pt x="41" y="527"/>
                  </a:cubicBezTo>
                  <a:cubicBezTo>
                    <a:pt x="42" y="526"/>
                    <a:pt x="44" y="523"/>
                    <a:pt x="46" y="521"/>
                  </a:cubicBezTo>
                  <a:cubicBezTo>
                    <a:pt x="46" y="521"/>
                    <a:pt x="45" y="514"/>
                    <a:pt x="45" y="511"/>
                  </a:cubicBezTo>
                  <a:cubicBezTo>
                    <a:pt x="44" y="508"/>
                    <a:pt x="45" y="503"/>
                    <a:pt x="46" y="502"/>
                  </a:cubicBezTo>
                  <a:cubicBezTo>
                    <a:pt x="47" y="501"/>
                    <a:pt x="47" y="497"/>
                    <a:pt x="48" y="495"/>
                  </a:cubicBezTo>
                  <a:cubicBezTo>
                    <a:pt x="48" y="492"/>
                    <a:pt x="47" y="490"/>
                    <a:pt x="49" y="489"/>
                  </a:cubicBezTo>
                  <a:cubicBezTo>
                    <a:pt x="51" y="487"/>
                    <a:pt x="50" y="485"/>
                    <a:pt x="50" y="482"/>
                  </a:cubicBezTo>
                  <a:cubicBezTo>
                    <a:pt x="51" y="479"/>
                    <a:pt x="50" y="477"/>
                    <a:pt x="50" y="476"/>
                  </a:cubicBezTo>
                  <a:cubicBezTo>
                    <a:pt x="50" y="473"/>
                    <a:pt x="48" y="472"/>
                    <a:pt x="48" y="471"/>
                  </a:cubicBezTo>
                  <a:cubicBezTo>
                    <a:pt x="48" y="469"/>
                    <a:pt x="46" y="466"/>
                    <a:pt x="45" y="465"/>
                  </a:cubicBezTo>
                  <a:cubicBezTo>
                    <a:pt x="43" y="464"/>
                    <a:pt x="42" y="462"/>
                    <a:pt x="41" y="460"/>
                  </a:cubicBezTo>
                  <a:cubicBezTo>
                    <a:pt x="40" y="458"/>
                    <a:pt x="39" y="457"/>
                    <a:pt x="38" y="456"/>
                  </a:cubicBezTo>
                  <a:cubicBezTo>
                    <a:pt x="36" y="455"/>
                    <a:pt x="36" y="454"/>
                    <a:pt x="34" y="451"/>
                  </a:cubicBezTo>
                  <a:cubicBezTo>
                    <a:pt x="33" y="448"/>
                    <a:pt x="31" y="447"/>
                    <a:pt x="30" y="445"/>
                  </a:cubicBezTo>
                  <a:cubicBezTo>
                    <a:pt x="29" y="443"/>
                    <a:pt x="28" y="440"/>
                    <a:pt x="28" y="439"/>
                  </a:cubicBezTo>
                  <a:cubicBezTo>
                    <a:pt x="29" y="438"/>
                    <a:pt x="28" y="435"/>
                    <a:pt x="27" y="433"/>
                  </a:cubicBezTo>
                  <a:cubicBezTo>
                    <a:pt x="26" y="431"/>
                    <a:pt x="25" y="429"/>
                    <a:pt x="26" y="427"/>
                  </a:cubicBezTo>
                  <a:cubicBezTo>
                    <a:pt x="27" y="425"/>
                    <a:pt x="26" y="423"/>
                    <a:pt x="25" y="421"/>
                  </a:cubicBezTo>
                  <a:cubicBezTo>
                    <a:pt x="24" y="418"/>
                    <a:pt x="23" y="417"/>
                    <a:pt x="24" y="415"/>
                  </a:cubicBezTo>
                  <a:cubicBezTo>
                    <a:pt x="24" y="413"/>
                    <a:pt x="24" y="413"/>
                    <a:pt x="23" y="408"/>
                  </a:cubicBezTo>
                  <a:cubicBezTo>
                    <a:pt x="22" y="405"/>
                    <a:pt x="19" y="398"/>
                    <a:pt x="17" y="396"/>
                  </a:cubicBezTo>
                  <a:cubicBezTo>
                    <a:pt x="16" y="393"/>
                    <a:pt x="18" y="392"/>
                    <a:pt x="18" y="390"/>
                  </a:cubicBezTo>
                  <a:cubicBezTo>
                    <a:pt x="17" y="388"/>
                    <a:pt x="18" y="387"/>
                    <a:pt x="20" y="388"/>
                  </a:cubicBezTo>
                  <a:cubicBezTo>
                    <a:pt x="22" y="388"/>
                    <a:pt x="23" y="387"/>
                    <a:pt x="23" y="386"/>
                  </a:cubicBezTo>
                  <a:cubicBezTo>
                    <a:pt x="24" y="384"/>
                    <a:pt x="24" y="384"/>
                    <a:pt x="23" y="381"/>
                  </a:cubicBezTo>
                  <a:cubicBezTo>
                    <a:pt x="23" y="381"/>
                    <a:pt x="24" y="377"/>
                    <a:pt x="24" y="375"/>
                  </a:cubicBezTo>
                  <a:cubicBezTo>
                    <a:pt x="24" y="373"/>
                    <a:pt x="26" y="374"/>
                    <a:pt x="27" y="372"/>
                  </a:cubicBezTo>
                  <a:cubicBezTo>
                    <a:pt x="28" y="370"/>
                    <a:pt x="29" y="369"/>
                    <a:pt x="31" y="370"/>
                  </a:cubicBezTo>
                  <a:cubicBezTo>
                    <a:pt x="33" y="370"/>
                    <a:pt x="35" y="370"/>
                    <a:pt x="37" y="368"/>
                  </a:cubicBezTo>
                  <a:cubicBezTo>
                    <a:pt x="38" y="365"/>
                    <a:pt x="40" y="365"/>
                    <a:pt x="41" y="367"/>
                  </a:cubicBezTo>
                  <a:cubicBezTo>
                    <a:pt x="43" y="369"/>
                    <a:pt x="43" y="368"/>
                    <a:pt x="47" y="365"/>
                  </a:cubicBezTo>
                  <a:cubicBezTo>
                    <a:pt x="47" y="365"/>
                    <a:pt x="46" y="365"/>
                    <a:pt x="45" y="362"/>
                  </a:cubicBezTo>
                  <a:cubicBezTo>
                    <a:pt x="44" y="360"/>
                    <a:pt x="47" y="355"/>
                    <a:pt x="48" y="352"/>
                  </a:cubicBezTo>
                  <a:cubicBezTo>
                    <a:pt x="49" y="350"/>
                    <a:pt x="49" y="351"/>
                    <a:pt x="49" y="346"/>
                  </a:cubicBezTo>
                  <a:cubicBezTo>
                    <a:pt x="48" y="343"/>
                    <a:pt x="48" y="341"/>
                    <a:pt x="49" y="341"/>
                  </a:cubicBezTo>
                  <a:cubicBezTo>
                    <a:pt x="50" y="341"/>
                    <a:pt x="50" y="341"/>
                    <a:pt x="50" y="339"/>
                  </a:cubicBezTo>
                  <a:cubicBezTo>
                    <a:pt x="49" y="337"/>
                    <a:pt x="47" y="334"/>
                    <a:pt x="47" y="334"/>
                  </a:cubicBezTo>
                  <a:cubicBezTo>
                    <a:pt x="45" y="334"/>
                    <a:pt x="43" y="334"/>
                    <a:pt x="42" y="335"/>
                  </a:cubicBezTo>
                  <a:cubicBezTo>
                    <a:pt x="41" y="335"/>
                    <a:pt x="41" y="335"/>
                    <a:pt x="41" y="335"/>
                  </a:cubicBezTo>
                  <a:cubicBezTo>
                    <a:pt x="42" y="336"/>
                    <a:pt x="41" y="338"/>
                    <a:pt x="41" y="339"/>
                  </a:cubicBezTo>
                  <a:cubicBezTo>
                    <a:pt x="41" y="339"/>
                    <a:pt x="39" y="339"/>
                    <a:pt x="39" y="339"/>
                  </a:cubicBezTo>
                  <a:cubicBezTo>
                    <a:pt x="38" y="336"/>
                    <a:pt x="37" y="336"/>
                    <a:pt x="37" y="335"/>
                  </a:cubicBezTo>
                  <a:cubicBezTo>
                    <a:pt x="37" y="335"/>
                    <a:pt x="37" y="333"/>
                    <a:pt x="37" y="333"/>
                  </a:cubicBezTo>
                  <a:cubicBezTo>
                    <a:pt x="37" y="332"/>
                    <a:pt x="36" y="331"/>
                    <a:pt x="35" y="330"/>
                  </a:cubicBezTo>
                  <a:cubicBezTo>
                    <a:pt x="34" y="329"/>
                    <a:pt x="32" y="327"/>
                    <a:pt x="32" y="326"/>
                  </a:cubicBezTo>
                  <a:cubicBezTo>
                    <a:pt x="32" y="324"/>
                    <a:pt x="30" y="319"/>
                    <a:pt x="30" y="318"/>
                  </a:cubicBezTo>
                  <a:cubicBezTo>
                    <a:pt x="31" y="316"/>
                    <a:pt x="29" y="313"/>
                    <a:pt x="29" y="313"/>
                  </a:cubicBezTo>
                  <a:cubicBezTo>
                    <a:pt x="28" y="315"/>
                    <a:pt x="28" y="316"/>
                    <a:pt x="28" y="315"/>
                  </a:cubicBezTo>
                  <a:cubicBezTo>
                    <a:pt x="27" y="314"/>
                    <a:pt x="26" y="313"/>
                    <a:pt x="26" y="311"/>
                  </a:cubicBezTo>
                  <a:cubicBezTo>
                    <a:pt x="27" y="310"/>
                    <a:pt x="28" y="307"/>
                    <a:pt x="28" y="307"/>
                  </a:cubicBezTo>
                  <a:cubicBezTo>
                    <a:pt x="28" y="303"/>
                    <a:pt x="27" y="290"/>
                    <a:pt x="27" y="290"/>
                  </a:cubicBezTo>
                  <a:cubicBezTo>
                    <a:pt x="25" y="290"/>
                    <a:pt x="24" y="290"/>
                    <a:pt x="24" y="289"/>
                  </a:cubicBezTo>
                  <a:cubicBezTo>
                    <a:pt x="24" y="287"/>
                    <a:pt x="22" y="283"/>
                    <a:pt x="20" y="282"/>
                  </a:cubicBezTo>
                  <a:cubicBezTo>
                    <a:pt x="19" y="280"/>
                    <a:pt x="19" y="277"/>
                    <a:pt x="18" y="276"/>
                  </a:cubicBezTo>
                  <a:cubicBezTo>
                    <a:pt x="17" y="274"/>
                    <a:pt x="17" y="271"/>
                    <a:pt x="17" y="269"/>
                  </a:cubicBezTo>
                  <a:cubicBezTo>
                    <a:pt x="17" y="268"/>
                    <a:pt x="16" y="263"/>
                    <a:pt x="16" y="263"/>
                  </a:cubicBezTo>
                  <a:cubicBezTo>
                    <a:pt x="15" y="261"/>
                    <a:pt x="13" y="257"/>
                    <a:pt x="13" y="257"/>
                  </a:cubicBezTo>
                  <a:cubicBezTo>
                    <a:pt x="9" y="257"/>
                    <a:pt x="9" y="257"/>
                    <a:pt x="9" y="255"/>
                  </a:cubicBezTo>
                  <a:cubicBezTo>
                    <a:pt x="8" y="254"/>
                    <a:pt x="6" y="251"/>
                    <a:pt x="6" y="250"/>
                  </a:cubicBezTo>
                  <a:cubicBezTo>
                    <a:pt x="6" y="249"/>
                    <a:pt x="6" y="247"/>
                    <a:pt x="6" y="246"/>
                  </a:cubicBezTo>
                  <a:cubicBezTo>
                    <a:pt x="6" y="244"/>
                    <a:pt x="5" y="243"/>
                    <a:pt x="4" y="241"/>
                  </a:cubicBezTo>
                  <a:cubicBezTo>
                    <a:pt x="4" y="239"/>
                    <a:pt x="4" y="235"/>
                    <a:pt x="3" y="233"/>
                  </a:cubicBezTo>
                  <a:cubicBezTo>
                    <a:pt x="2" y="231"/>
                    <a:pt x="2" y="228"/>
                    <a:pt x="2" y="227"/>
                  </a:cubicBezTo>
                  <a:cubicBezTo>
                    <a:pt x="1" y="226"/>
                    <a:pt x="1" y="225"/>
                    <a:pt x="1" y="223"/>
                  </a:cubicBezTo>
                  <a:cubicBezTo>
                    <a:pt x="1" y="221"/>
                    <a:pt x="2" y="220"/>
                    <a:pt x="1" y="219"/>
                  </a:cubicBezTo>
                  <a:cubicBezTo>
                    <a:pt x="0" y="218"/>
                    <a:pt x="1" y="216"/>
                    <a:pt x="1" y="216"/>
                  </a:cubicBezTo>
                  <a:cubicBezTo>
                    <a:pt x="1" y="216"/>
                    <a:pt x="2" y="217"/>
                    <a:pt x="1" y="215"/>
                  </a:cubicBezTo>
                  <a:cubicBezTo>
                    <a:pt x="1" y="214"/>
                    <a:pt x="1" y="213"/>
                    <a:pt x="2" y="212"/>
                  </a:cubicBezTo>
                  <a:cubicBezTo>
                    <a:pt x="3" y="210"/>
                    <a:pt x="9" y="200"/>
                    <a:pt x="9" y="200"/>
                  </a:cubicBezTo>
                  <a:cubicBezTo>
                    <a:pt x="10" y="194"/>
                    <a:pt x="11" y="192"/>
                    <a:pt x="11" y="191"/>
                  </a:cubicBezTo>
                  <a:cubicBezTo>
                    <a:pt x="12" y="191"/>
                    <a:pt x="12" y="190"/>
                    <a:pt x="12" y="189"/>
                  </a:cubicBezTo>
                  <a:cubicBezTo>
                    <a:pt x="12" y="187"/>
                    <a:pt x="12" y="186"/>
                    <a:pt x="13" y="185"/>
                  </a:cubicBezTo>
                  <a:cubicBezTo>
                    <a:pt x="13" y="184"/>
                    <a:pt x="14" y="181"/>
                    <a:pt x="14" y="181"/>
                  </a:cubicBezTo>
                  <a:cubicBezTo>
                    <a:pt x="14" y="180"/>
                    <a:pt x="14" y="179"/>
                    <a:pt x="14" y="179"/>
                  </a:cubicBezTo>
                  <a:cubicBezTo>
                    <a:pt x="16" y="177"/>
                    <a:pt x="17" y="176"/>
                    <a:pt x="17" y="176"/>
                  </a:cubicBezTo>
                  <a:cubicBezTo>
                    <a:pt x="17" y="174"/>
                    <a:pt x="17" y="174"/>
                    <a:pt x="18" y="172"/>
                  </a:cubicBezTo>
                  <a:cubicBezTo>
                    <a:pt x="20" y="168"/>
                    <a:pt x="20" y="168"/>
                    <a:pt x="20" y="168"/>
                  </a:cubicBezTo>
                  <a:cubicBezTo>
                    <a:pt x="20" y="168"/>
                    <a:pt x="22" y="162"/>
                    <a:pt x="22" y="161"/>
                  </a:cubicBezTo>
                  <a:cubicBezTo>
                    <a:pt x="22" y="159"/>
                    <a:pt x="26" y="152"/>
                    <a:pt x="28" y="151"/>
                  </a:cubicBezTo>
                  <a:cubicBezTo>
                    <a:pt x="30" y="149"/>
                    <a:pt x="32" y="143"/>
                    <a:pt x="32" y="140"/>
                  </a:cubicBezTo>
                  <a:cubicBezTo>
                    <a:pt x="32" y="140"/>
                    <a:pt x="24" y="149"/>
                    <a:pt x="23" y="150"/>
                  </a:cubicBezTo>
                  <a:cubicBezTo>
                    <a:pt x="23" y="150"/>
                    <a:pt x="21" y="155"/>
                    <a:pt x="20" y="156"/>
                  </a:cubicBezTo>
                  <a:cubicBezTo>
                    <a:pt x="19" y="157"/>
                    <a:pt x="19" y="159"/>
                    <a:pt x="18" y="161"/>
                  </a:cubicBezTo>
                  <a:cubicBezTo>
                    <a:pt x="16" y="165"/>
                    <a:pt x="16" y="165"/>
                    <a:pt x="16" y="165"/>
                  </a:cubicBezTo>
                  <a:cubicBezTo>
                    <a:pt x="16" y="165"/>
                    <a:pt x="14" y="170"/>
                    <a:pt x="12" y="171"/>
                  </a:cubicBezTo>
                  <a:cubicBezTo>
                    <a:pt x="10" y="173"/>
                    <a:pt x="8" y="179"/>
                    <a:pt x="8" y="181"/>
                  </a:cubicBezTo>
                  <a:cubicBezTo>
                    <a:pt x="7" y="184"/>
                    <a:pt x="7" y="186"/>
                    <a:pt x="7" y="186"/>
                  </a:cubicBezTo>
                  <a:cubicBezTo>
                    <a:pt x="7" y="186"/>
                    <a:pt x="5" y="188"/>
                    <a:pt x="4" y="187"/>
                  </a:cubicBezTo>
                  <a:cubicBezTo>
                    <a:pt x="4" y="186"/>
                    <a:pt x="5" y="182"/>
                    <a:pt x="6" y="179"/>
                  </a:cubicBezTo>
                  <a:cubicBezTo>
                    <a:pt x="6" y="179"/>
                    <a:pt x="7" y="177"/>
                    <a:pt x="7" y="175"/>
                  </a:cubicBezTo>
                  <a:cubicBezTo>
                    <a:pt x="6" y="174"/>
                    <a:pt x="12" y="167"/>
                    <a:pt x="14" y="163"/>
                  </a:cubicBezTo>
                  <a:cubicBezTo>
                    <a:pt x="15" y="156"/>
                    <a:pt x="15" y="156"/>
                    <a:pt x="15" y="156"/>
                  </a:cubicBezTo>
                  <a:cubicBezTo>
                    <a:pt x="19" y="155"/>
                    <a:pt x="19" y="155"/>
                    <a:pt x="19" y="155"/>
                  </a:cubicBezTo>
                  <a:cubicBezTo>
                    <a:pt x="19" y="155"/>
                    <a:pt x="21" y="149"/>
                    <a:pt x="22" y="146"/>
                  </a:cubicBezTo>
                  <a:cubicBezTo>
                    <a:pt x="24" y="144"/>
                    <a:pt x="27" y="140"/>
                    <a:pt x="28" y="138"/>
                  </a:cubicBezTo>
                  <a:cubicBezTo>
                    <a:pt x="29" y="136"/>
                    <a:pt x="33" y="131"/>
                    <a:pt x="37" y="124"/>
                  </a:cubicBezTo>
                  <a:cubicBezTo>
                    <a:pt x="37" y="124"/>
                    <a:pt x="38" y="120"/>
                    <a:pt x="38" y="118"/>
                  </a:cubicBezTo>
                  <a:cubicBezTo>
                    <a:pt x="39" y="116"/>
                    <a:pt x="42" y="114"/>
                    <a:pt x="43" y="112"/>
                  </a:cubicBezTo>
                  <a:cubicBezTo>
                    <a:pt x="44" y="110"/>
                    <a:pt x="49" y="107"/>
                    <a:pt x="53" y="104"/>
                  </a:cubicBezTo>
                  <a:cubicBezTo>
                    <a:pt x="52" y="102"/>
                    <a:pt x="52" y="102"/>
                    <a:pt x="52" y="102"/>
                  </a:cubicBezTo>
                  <a:cubicBezTo>
                    <a:pt x="52" y="102"/>
                    <a:pt x="53" y="102"/>
                    <a:pt x="56" y="100"/>
                  </a:cubicBezTo>
                  <a:cubicBezTo>
                    <a:pt x="57" y="97"/>
                    <a:pt x="58" y="97"/>
                    <a:pt x="61" y="95"/>
                  </a:cubicBezTo>
                  <a:cubicBezTo>
                    <a:pt x="62" y="93"/>
                    <a:pt x="67" y="91"/>
                    <a:pt x="67" y="91"/>
                  </a:cubicBezTo>
                  <a:cubicBezTo>
                    <a:pt x="69" y="91"/>
                    <a:pt x="82" y="83"/>
                    <a:pt x="85" y="83"/>
                  </a:cubicBezTo>
                  <a:cubicBezTo>
                    <a:pt x="87" y="82"/>
                    <a:pt x="94" y="77"/>
                    <a:pt x="97" y="74"/>
                  </a:cubicBezTo>
                  <a:cubicBezTo>
                    <a:pt x="100" y="70"/>
                    <a:pt x="99" y="74"/>
                    <a:pt x="98" y="78"/>
                  </a:cubicBezTo>
                  <a:cubicBezTo>
                    <a:pt x="98" y="78"/>
                    <a:pt x="104" y="73"/>
                    <a:pt x="106" y="72"/>
                  </a:cubicBezTo>
                  <a:cubicBezTo>
                    <a:pt x="109" y="71"/>
                    <a:pt x="112" y="65"/>
                    <a:pt x="113" y="63"/>
                  </a:cubicBezTo>
                  <a:cubicBezTo>
                    <a:pt x="114" y="61"/>
                    <a:pt x="134" y="52"/>
                    <a:pt x="137" y="51"/>
                  </a:cubicBezTo>
                  <a:cubicBezTo>
                    <a:pt x="140" y="50"/>
                    <a:pt x="139" y="49"/>
                    <a:pt x="137" y="48"/>
                  </a:cubicBezTo>
                  <a:cubicBezTo>
                    <a:pt x="137" y="48"/>
                    <a:pt x="139" y="48"/>
                    <a:pt x="142" y="47"/>
                  </a:cubicBezTo>
                  <a:cubicBezTo>
                    <a:pt x="144" y="46"/>
                    <a:pt x="151" y="42"/>
                    <a:pt x="155" y="42"/>
                  </a:cubicBezTo>
                  <a:cubicBezTo>
                    <a:pt x="159" y="41"/>
                    <a:pt x="157" y="40"/>
                    <a:pt x="155" y="40"/>
                  </a:cubicBezTo>
                  <a:cubicBezTo>
                    <a:pt x="153" y="39"/>
                    <a:pt x="148" y="41"/>
                    <a:pt x="150" y="40"/>
                  </a:cubicBezTo>
                  <a:cubicBezTo>
                    <a:pt x="152" y="39"/>
                    <a:pt x="157" y="35"/>
                    <a:pt x="159" y="35"/>
                  </a:cubicBezTo>
                  <a:cubicBezTo>
                    <a:pt x="161" y="35"/>
                    <a:pt x="163" y="32"/>
                    <a:pt x="164" y="30"/>
                  </a:cubicBezTo>
                  <a:cubicBezTo>
                    <a:pt x="165" y="28"/>
                    <a:pt x="173" y="26"/>
                    <a:pt x="175" y="25"/>
                  </a:cubicBezTo>
                  <a:cubicBezTo>
                    <a:pt x="175" y="25"/>
                    <a:pt x="173" y="24"/>
                    <a:pt x="171" y="24"/>
                  </a:cubicBezTo>
                  <a:cubicBezTo>
                    <a:pt x="170" y="24"/>
                    <a:pt x="169" y="23"/>
                    <a:pt x="169" y="21"/>
                  </a:cubicBezTo>
                  <a:cubicBezTo>
                    <a:pt x="170" y="19"/>
                    <a:pt x="168" y="19"/>
                    <a:pt x="164" y="15"/>
                  </a:cubicBezTo>
                  <a:cubicBezTo>
                    <a:pt x="164" y="15"/>
                    <a:pt x="164" y="14"/>
                    <a:pt x="166" y="14"/>
                  </a:cubicBezTo>
                  <a:cubicBezTo>
                    <a:pt x="168" y="14"/>
                    <a:pt x="171" y="14"/>
                    <a:pt x="173" y="16"/>
                  </a:cubicBezTo>
                  <a:cubicBezTo>
                    <a:pt x="174" y="17"/>
                    <a:pt x="180" y="14"/>
                    <a:pt x="181" y="12"/>
                  </a:cubicBezTo>
                  <a:cubicBezTo>
                    <a:pt x="183" y="10"/>
                    <a:pt x="191" y="9"/>
                    <a:pt x="194" y="10"/>
                  </a:cubicBezTo>
                  <a:cubicBezTo>
                    <a:pt x="198" y="11"/>
                    <a:pt x="196" y="10"/>
                    <a:pt x="200" y="9"/>
                  </a:cubicBezTo>
                  <a:cubicBezTo>
                    <a:pt x="200" y="9"/>
                    <a:pt x="200" y="12"/>
                    <a:pt x="201" y="13"/>
                  </a:cubicBezTo>
                  <a:cubicBezTo>
                    <a:pt x="202" y="15"/>
                    <a:pt x="206" y="14"/>
                    <a:pt x="208" y="13"/>
                  </a:cubicBezTo>
                  <a:cubicBezTo>
                    <a:pt x="210" y="12"/>
                    <a:pt x="211" y="11"/>
                    <a:pt x="212" y="11"/>
                  </a:cubicBezTo>
                  <a:cubicBezTo>
                    <a:pt x="214" y="10"/>
                    <a:pt x="220" y="10"/>
                    <a:pt x="220" y="10"/>
                  </a:cubicBezTo>
                  <a:cubicBezTo>
                    <a:pt x="219" y="11"/>
                    <a:pt x="220" y="13"/>
                    <a:pt x="218" y="13"/>
                  </a:cubicBezTo>
                  <a:cubicBezTo>
                    <a:pt x="217" y="14"/>
                    <a:pt x="212" y="16"/>
                    <a:pt x="212" y="16"/>
                  </a:cubicBezTo>
                  <a:cubicBezTo>
                    <a:pt x="218" y="16"/>
                    <a:pt x="218" y="16"/>
                    <a:pt x="218" y="16"/>
                  </a:cubicBezTo>
                  <a:cubicBezTo>
                    <a:pt x="221" y="14"/>
                    <a:pt x="222" y="15"/>
                    <a:pt x="224" y="15"/>
                  </a:cubicBezTo>
                  <a:cubicBezTo>
                    <a:pt x="225" y="15"/>
                    <a:pt x="228" y="16"/>
                    <a:pt x="228" y="15"/>
                  </a:cubicBezTo>
                  <a:cubicBezTo>
                    <a:pt x="232" y="18"/>
                    <a:pt x="232" y="18"/>
                    <a:pt x="232" y="20"/>
                  </a:cubicBezTo>
                  <a:cubicBezTo>
                    <a:pt x="232" y="21"/>
                    <a:pt x="231" y="23"/>
                    <a:pt x="229" y="23"/>
                  </a:cubicBezTo>
                  <a:cubicBezTo>
                    <a:pt x="227" y="22"/>
                    <a:pt x="224" y="23"/>
                    <a:pt x="224" y="24"/>
                  </a:cubicBezTo>
                  <a:cubicBezTo>
                    <a:pt x="223" y="24"/>
                    <a:pt x="218" y="28"/>
                    <a:pt x="216" y="29"/>
                  </a:cubicBezTo>
                  <a:cubicBezTo>
                    <a:pt x="213" y="31"/>
                    <a:pt x="211" y="32"/>
                    <a:pt x="210" y="33"/>
                  </a:cubicBezTo>
                  <a:cubicBezTo>
                    <a:pt x="209" y="35"/>
                    <a:pt x="205" y="37"/>
                    <a:pt x="205" y="37"/>
                  </a:cubicBezTo>
                  <a:cubicBezTo>
                    <a:pt x="206" y="37"/>
                    <a:pt x="206" y="37"/>
                    <a:pt x="206" y="37"/>
                  </a:cubicBezTo>
                  <a:cubicBezTo>
                    <a:pt x="208" y="37"/>
                    <a:pt x="208" y="37"/>
                    <a:pt x="210" y="38"/>
                  </a:cubicBezTo>
                  <a:cubicBezTo>
                    <a:pt x="211" y="40"/>
                    <a:pt x="214" y="42"/>
                    <a:pt x="214" y="42"/>
                  </a:cubicBezTo>
                  <a:cubicBezTo>
                    <a:pt x="212" y="47"/>
                    <a:pt x="208" y="52"/>
                    <a:pt x="207" y="55"/>
                  </a:cubicBezTo>
                  <a:cubicBezTo>
                    <a:pt x="207" y="57"/>
                    <a:pt x="205" y="58"/>
                    <a:pt x="205" y="58"/>
                  </a:cubicBezTo>
                  <a:cubicBezTo>
                    <a:pt x="202" y="57"/>
                    <a:pt x="201" y="57"/>
                    <a:pt x="201" y="59"/>
                  </a:cubicBezTo>
                  <a:cubicBezTo>
                    <a:pt x="202" y="61"/>
                    <a:pt x="202" y="61"/>
                    <a:pt x="202" y="61"/>
                  </a:cubicBezTo>
                  <a:cubicBezTo>
                    <a:pt x="205" y="63"/>
                    <a:pt x="212" y="66"/>
                    <a:pt x="212" y="66"/>
                  </a:cubicBezTo>
                  <a:cubicBezTo>
                    <a:pt x="209" y="67"/>
                    <a:pt x="209" y="68"/>
                    <a:pt x="209" y="69"/>
                  </a:cubicBezTo>
                  <a:cubicBezTo>
                    <a:pt x="208" y="69"/>
                    <a:pt x="208" y="72"/>
                    <a:pt x="208" y="72"/>
                  </a:cubicBezTo>
                  <a:cubicBezTo>
                    <a:pt x="211" y="73"/>
                    <a:pt x="215" y="77"/>
                    <a:pt x="212" y="81"/>
                  </a:cubicBezTo>
                  <a:cubicBezTo>
                    <a:pt x="216" y="80"/>
                    <a:pt x="221" y="81"/>
                    <a:pt x="222" y="80"/>
                  </a:cubicBezTo>
                  <a:cubicBezTo>
                    <a:pt x="222" y="79"/>
                    <a:pt x="224" y="78"/>
                    <a:pt x="224" y="78"/>
                  </a:cubicBezTo>
                  <a:cubicBezTo>
                    <a:pt x="224" y="76"/>
                    <a:pt x="224" y="74"/>
                    <a:pt x="224" y="74"/>
                  </a:cubicBezTo>
                  <a:cubicBezTo>
                    <a:pt x="228" y="74"/>
                    <a:pt x="229" y="74"/>
                    <a:pt x="230" y="73"/>
                  </a:cubicBezTo>
                  <a:cubicBezTo>
                    <a:pt x="233" y="72"/>
                    <a:pt x="233" y="74"/>
                    <a:pt x="235" y="73"/>
                  </a:cubicBezTo>
                  <a:cubicBezTo>
                    <a:pt x="236" y="71"/>
                    <a:pt x="239" y="71"/>
                    <a:pt x="240" y="70"/>
                  </a:cubicBezTo>
                  <a:cubicBezTo>
                    <a:pt x="242" y="69"/>
                    <a:pt x="243" y="67"/>
                    <a:pt x="245" y="69"/>
                  </a:cubicBezTo>
                  <a:cubicBezTo>
                    <a:pt x="246" y="71"/>
                    <a:pt x="247" y="74"/>
                    <a:pt x="245" y="73"/>
                  </a:cubicBezTo>
                  <a:cubicBezTo>
                    <a:pt x="244" y="72"/>
                    <a:pt x="240" y="73"/>
                    <a:pt x="239" y="73"/>
                  </a:cubicBezTo>
                  <a:cubicBezTo>
                    <a:pt x="238" y="74"/>
                    <a:pt x="234" y="73"/>
                    <a:pt x="234" y="74"/>
                  </a:cubicBezTo>
                  <a:cubicBezTo>
                    <a:pt x="233" y="75"/>
                    <a:pt x="231" y="80"/>
                    <a:pt x="229" y="79"/>
                  </a:cubicBezTo>
                  <a:cubicBezTo>
                    <a:pt x="228" y="79"/>
                    <a:pt x="226" y="81"/>
                    <a:pt x="226" y="81"/>
                  </a:cubicBezTo>
                  <a:cubicBezTo>
                    <a:pt x="223" y="85"/>
                    <a:pt x="223" y="85"/>
                    <a:pt x="223" y="85"/>
                  </a:cubicBezTo>
                  <a:cubicBezTo>
                    <a:pt x="227" y="84"/>
                    <a:pt x="226" y="84"/>
                    <a:pt x="228" y="85"/>
                  </a:cubicBezTo>
                  <a:cubicBezTo>
                    <a:pt x="230" y="87"/>
                    <a:pt x="233" y="87"/>
                    <a:pt x="235" y="86"/>
                  </a:cubicBezTo>
                  <a:cubicBezTo>
                    <a:pt x="236" y="85"/>
                    <a:pt x="236" y="88"/>
                    <a:pt x="236" y="88"/>
                  </a:cubicBezTo>
                  <a:cubicBezTo>
                    <a:pt x="236" y="88"/>
                    <a:pt x="236" y="89"/>
                    <a:pt x="236" y="91"/>
                  </a:cubicBezTo>
                  <a:cubicBezTo>
                    <a:pt x="235" y="93"/>
                    <a:pt x="233" y="96"/>
                    <a:pt x="231" y="96"/>
                  </a:cubicBezTo>
                  <a:cubicBezTo>
                    <a:pt x="230" y="96"/>
                    <a:pt x="228" y="96"/>
                    <a:pt x="226" y="97"/>
                  </a:cubicBezTo>
                  <a:cubicBezTo>
                    <a:pt x="224" y="98"/>
                    <a:pt x="222" y="97"/>
                    <a:pt x="222" y="96"/>
                  </a:cubicBezTo>
                  <a:cubicBezTo>
                    <a:pt x="222" y="94"/>
                    <a:pt x="218" y="91"/>
                    <a:pt x="217" y="92"/>
                  </a:cubicBezTo>
                  <a:cubicBezTo>
                    <a:pt x="215" y="93"/>
                    <a:pt x="211" y="93"/>
                    <a:pt x="211" y="93"/>
                  </a:cubicBezTo>
                  <a:cubicBezTo>
                    <a:pt x="211" y="93"/>
                    <a:pt x="212" y="90"/>
                    <a:pt x="211" y="93"/>
                  </a:cubicBezTo>
                  <a:cubicBezTo>
                    <a:pt x="210" y="96"/>
                    <a:pt x="207" y="97"/>
                    <a:pt x="207" y="97"/>
                  </a:cubicBezTo>
                  <a:cubicBezTo>
                    <a:pt x="205" y="95"/>
                    <a:pt x="204" y="95"/>
                    <a:pt x="202" y="95"/>
                  </a:cubicBezTo>
                  <a:cubicBezTo>
                    <a:pt x="201" y="96"/>
                    <a:pt x="198" y="95"/>
                    <a:pt x="198" y="95"/>
                  </a:cubicBezTo>
                  <a:cubicBezTo>
                    <a:pt x="198" y="95"/>
                    <a:pt x="194" y="95"/>
                    <a:pt x="192" y="96"/>
                  </a:cubicBezTo>
                  <a:cubicBezTo>
                    <a:pt x="188" y="96"/>
                    <a:pt x="186" y="95"/>
                    <a:pt x="186" y="95"/>
                  </a:cubicBezTo>
                  <a:cubicBezTo>
                    <a:pt x="183" y="97"/>
                    <a:pt x="181" y="100"/>
                    <a:pt x="179" y="99"/>
                  </a:cubicBezTo>
                  <a:cubicBezTo>
                    <a:pt x="178" y="99"/>
                    <a:pt x="174" y="104"/>
                    <a:pt x="174" y="104"/>
                  </a:cubicBezTo>
                  <a:cubicBezTo>
                    <a:pt x="176" y="104"/>
                    <a:pt x="175" y="105"/>
                    <a:pt x="174" y="106"/>
                  </a:cubicBezTo>
                  <a:cubicBezTo>
                    <a:pt x="173" y="107"/>
                    <a:pt x="168" y="110"/>
                    <a:pt x="168" y="110"/>
                  </a:cubicBezTo>
                  <a:cubicBezTo>
                    <a:pt x="172" y="110"/>
                    <a:pt x="173" y="111"/>
                    <a:pt x="173" y="114"/>
                  </a:cubicBezTo>
                  <a:cubicBezTo>
                    <a:pt x="173" y="116"/>
                    <a:pt x="175" y="121"/>
                    <a:pt x="174" y="123"/>
                  </a:cubicBezTo>
                  <a:cubicBezTo>
                    <a:pt x="174" y="125"/>
                    <a:pt x="174" y="127"/>
                    <a:pt x="175" y="128"/>
                  </a:cubicBezTo>
                  <a:cubicBezTo>
                    <a:pt x="177" y="129"/>
                    <a:pt x="180" y="133"/>
                    <a:pt x="180" y="133"/>
                  </a:cubicBezTo>
                  <a:cubicBezTo>
                    <a:pt x="174" y="134"/>
                    <a:pt x="174" y="138"/>
                    <a:pt x="173" y="139"/>
                  </a:cubicBezTo>
                  <a:cubicBezTo>
                    <a:pt x="173" y="140"/>
                    <a:pt x="170" y="143"/>
                    <a:pt x="170" y="144"/>
                  </a:cubicBezTo>
                  <a:cubicBezTo>
                    <a:pt x="171" y="146"/>
                    <a:pt x="169" y="149"/>
                    <a:pt x="171" y="151"/>
                  </a:cubicBezTo>
                  <a:cubicBezTo>
                    <a:pt x="173" y="152"/>
                    <a:pt x="173" y="152"/>
                    <a:pt x="173" y="152"/>
                  </a:cubicBezTo>
                  <a:cubicBezTo>
                    <a:pt x="174" y="152"/>
                    <a:pt x="177" y="149"/>
                    <a:pt x="179" y="150"/>
                  </a:cubicBezTo>
                  <a:cubicBezTo>
                    <a:pt x="178" y="148"/>
                    <a:pt x="178" y="148"/>
                    <a:pt x="179" y="145"/>
                  </a:cubicBezTo>
                  <a:cubicBezTo>
                    <a:pt x="181" y="143"/>
                    <a:pt x="181" y="140"/>
                    <a:pt x="183" y="140"/>
                  </a:cubicBezTo>
                  <a:cubicBezTo>
                    <a:pt x="185" y="140"/>
                    <a:pt x="187" y="139"/>
                    <a:pt x="187" y="139"/>
                  </a:cubicBezTo>
                  <a:cubicBezTo>
                    <a:pt x="191" y="140"/>
                    <a:pt x="195" y="139"/>
                    <a:pt x="195" y="139"/>
                  </a:cubicBezTo>
                  <a:cubicBezTo>
                    <a:pt x="197" y="139"/>
                    <a:pt x="197" y="139"/>
                    <a:pt x="197" y="139"/>
                  </a:cubicBezTo>
                  <a:cubicBezTo>
                    <a:pt x="199" y="134"/>
                    <a:pt x="199" y="135"/>
                    <a:pt x="200" y="132"/>
                  </a:cubicBezTo>
                  <a:cubicBezTo>
                    <a:pt x="201" y="129"/>
                    <a:pt x="202" y="130"/>
                    <a:pt x="201" y="128"/>
                  </a:cubicBezTo>
                  <a:cubicBezTo>
                    <a:pt x="201" y="126"/>
                    <a:pt x="200" y="125"/>
                    <a:pt x="200" y="125"/>
                  </a:cubicBezTo>
                  <a:cubicBezTo>
                    <a:pt x="203" y="126"/>
                    <a:pt x="204" y="126"/>
                    <a:pt x="206" y="126"/>
                  </a:cubicBezTo>
                  <a:cubicBezTo>
                    <a:pt x="207" y="126"/>
                    <a:pt x="208" y="123"/>
                    <a:pt x="208" y="123"/>
                  </a:cubicBezTo>
                  <a:cubicBezTo>
                    <a:pt x="209" y="121"/>
                    <a:pt x="210" y="120"/>
                    <a:pt x="212" y="119"/>
                  </a:cubicBezTo>
                  <a:cubicBezTo>
                    <a:pt x="213" y="118"/>
                    <a:pt x="218" y="115"/>
                    <a:pt x="218" y="115"/>
                  </a:cubicBezTo>
                  <a:cubicBezTo>
                    <a:pt x="218" y="117"/>
                    <a:pt x="220" y="120"/>
                    <a:pt x="222" y="120"/>
                  </a:cubicBezTo>
                  <a:cubicBezTo>
                    <a:pt x="224" y="120"/>
                    <a:pt x="225" y="120"/>
                    <a:pt x="224" y="122"/>
                  </a:cubicBezTo>
                  <a:cubicBezTo>
                    <a:pt x="224" y="123"/>
                    <a:pt x="223" y="126"/>
                    <a:pt x="224" y="128"/>
                  </a:cubicBezTo>
                  <a:cubicBezTo>
                    <a:pt x="225" y="129"/>
                    <a:pt x="227" y="130"/>
                    <a:pt x="227" y="130"/>
                  </a:cubicBezTo>
                  <a:cubicBezTo>
                    <a:pt x="225" y="134"/>
                    <a:pt x="224" y="137"/>
                    <a:pt x="223" y="137"/>
                  </a:cubicBezTo>
                  <a:cubicBezTo>
                    <a:pt x="222" y="137"/>
                    <a:pt x="219" y="138"/>
                    <a:pt x="219" y="138"/>
                  </a:cubicBezTo>
                  <a:cubicBezTo>
                    <a:pt x="223" y="142"/>
                    <a:pt x="223" y="141"/>
                    <a:pt x="225" y="142"/>
                  </a:cubicBezTo>
                  <a:cubicBezTo>
                    <a:pt x="228" y="142"/>
                    <a:pt x="232" y="142"/>
                    <a:pt x="232" y="142"/>
                  </a:cubicBezTo>
                  <a:cubicBezTo>
                    <a:pt x="232" y="142"/>
                    <a:pt x="235" y="140"/>
                    <a:pt x="236" y="139"/>
                  </a:cubicBezTo>
                  <a:cubicBezTo>
                    <a:pt x="238" y="141"/>
                    <a:pt x="237" y="144"/>
                    <a:pt x="236" y="145"/>
                  </a:cubicBezTo>
                  <a:cubicBezTo>
                    <a:pt x="235" y="146"/>
                    <a:pt x="234" y="147"/>
                    <a:pt x="234" y="147"/>
                  </a:cubicBezTo>
                  <a:cubicBezTo>
                    <a:pt x="236" y="149"/>
                    <a:pt x="236" y="149"/>
                    <a:pt x="236" y="149"/>
                  </a:cubicBezTo>
                  <a:cubicBezTo>
                    <a:pt x="234" y="151"/>
                    <a:pt x="233" y="153"/>
                    <a:pt x="234" y="154"/>
                  </a:cubicBezTo>
                  <a:cubicBezTo>
                    <a:pt x="235" y="156"/>
                    <a:pt x="231" y="159"/>
                    <a:pt x="231" y="159"/>
                  </a:cubicBezTo>
                  <a:cubicBezTo>
                    <a:pt x="235" y="162"/>
                    <a:pt x="236" y="165"/>
                    <a:pt x="237" y="168"/>
                  </a:cubicBezTo>
                  <a:cubicBezTo>
                    <a:pt x="239" y="170"/>
                    <a:pt x="241" y="172"/>
                    <a:pt x="241" y="172"/>
                  </a:cubicBezTo>
                  <a:cubicBezTo>
                    <a:pt x="236" y="170"/>
                    <a:pt x="235" y="170"/>
                    <a:pt x="233" y="171"/>
                  </a:cubicBezTo>
                  <a:cubicBezTo>
                    <a:pt x="231" y="171"/>
                    <a:pt x="227" y="170"/>
                    <a:pt x="227" y="170"/>
                  </a:cubicBezTo>
                  <a:cubicBezTo>
                    <a:pt x="227" y="172"/>
                    <a:pt x="229" y="173"/>
                    <a:pt x="231" y="173"/>
                  </a:cubicBezTo>
                  <a:cubicBezTo>
                    <a:pt x="232" y="173"/>
                    <a:pt x="234" y="172"/>
                    <a:pt x="237" y="173"/>
                  </a:cubicBezTo>
                  <a:cubicBezTo>
                    <a:pt x="239" y="173"/>
                    <a:pt x="239" y="174"/>
                    <a:pt x="240" y="176"/>
                  </a:cubicBezTo>
                  <a:cubicBezTo>
                    <a:pt x="241" y="177"/>
                    <a:pt x="241" y="180"/>
                    <a:pt x="240" y="181"/>
                  </a:cubicBezTo>
                  <a:cubicBezTo>
                    <a:pt x="239" y="183"/>
                    <a:pt x="237" y="187"/>
                    <a:pt x="235" y="186"/>
                  </a:cubicBezTo>
                  <a:cubicBezTo>
                    <a:pt x="233" y="184"/>
                    <a:pt x="231" y="183"/>
                    <a:pt x="229" y="184"/>
                  </a:cubicBezTo>
                  <a:cubicBezTo>
                    <a:pt x="227" y="186"/>
                    <a:pt x="223" y="186"/>
                    <a:pt x="222" y="186"/>
                  </a:cubicBezTo>
                  <a:cubicBezTo>
                    <a:pt x="221" y="186"/>
                    <a:pt x="214" y="183"/>
                    <a:pt x="214" y="183"/>
                  </a:cubicBezTo>
                  <a:cubicBezTo>
                    <a:pt x="214" y="183"/>
                    <a:pt x="211" y="179"/>
                    <a:pt x="208" y="179"/>
                  </a:cubicBezTo>
                  <a:cubicBezTo>
                    <a:pt x="205" y="179"/>
                    <a:pt x="203" y="177"/>
                    <a:pt x="203" y="177"/>
                  </a:cubicBezTo>
                  <a:cubicBezTo>
                    <a:pt x="201" y="176"/>
                    <a:pt x="201" y="176"/>
                    <a:pt x="200" y="178"/>
                  </a:cubicBezTo>
                  <a:cubicBezTo>
                    <a:pt x="198" y="180"/>
                    <a:pt x="194" y="180"/>
                    <a:pt x="193" y="179"/>
                  </a:cubicBezTo>
                  <a:cubicBezTo>
                    <a:pt x="192" y="179"/>
                    <a:pt x="188" y="180"/>
                    <a:pt x="188" y="180"/>
                  </a:cubicBezTo>
                  <a:cubicBezTo>
                    <a:pt x="194" y="182"/>
                    <a:pt x="193" y="183"/>
                    <a:pt x="196" y="182"/>
                  </a:cubicBezTo>
                  <a:cubicBezTo>
                    <a:pt x="200" y="182"/>
                    <a:pt x="204" y="182"/>
                    <a:pt x="204" y="184"/>
                  </a:cubicBezTo>
                  <a:cubicBezTo>
                    <a:pt x="204" y="185"/>
                    <a:pt x="202" y="188"/>
                    <a:pt x="201" y="187"/>
                  </a:cubicBezTo>
                  <a:cubicBezTo>
                    <a:pt x="199" y="186"/>
                    <a:pt x="196" y="186"/>
                    <a:pt x="196" y="186"/>
                  </a:cubicBezTo>
                  <a:cubicBezTo>
                    <a:pt x="199" y="188"/>
                    <a:pt x="200" y="190"/>
                    <a:pt x="198" y="191"/>
                  </a:cubicBezTo>
                  <a:cubicBezTo>
                    <a:pt x="197" y="192"/>
                    <a:pt x="196" y="196"/>
                    <a:pt x="196" y="196"/>
                  </a:cubicBezTo>
                  <a:cubicBezTo>
                    <a:pt x="196" y="196"/>
                    <a:pt x="196" y="200"/>
                    <a:pt x="198" y="200"/>
                  </a:cubicBezTo>
                  <a:cubicBezTo>
                    <a:pt x="199" y="200"/>
                    <a:pt x="203" y="204"/>
                    <a:pt x="204" y="204"/>
                  </a:cubicBezTo>
                  <a:cubicBezTo>
                    <a:pt x="205" y="204"/>
                    <a:pt x="205" y="207"/>
                    <a:pt x="206" y="207"/>
                  </a:cubicBezTo>
                  <a:cubicBezTo>
                    <a:pt x="206" y="208"/>
                    <a:pt x="208" y="208"/>
                    <a:pt x="202" y="207"/>
                  </a:cubicBezTo>
                  <a:cubicBezTo>
                    <a:pt x="197" y="206"/>
                    <a:pt x="194" y="204"/>
                    <a:pt x="191" y="206"/>
                  </a:cubicBezTo>
                  <a:cubicBezTo>
                    <a:pt x="189" y="208"/>
                    <a:pt x="186" y="210"/>
                    <a:pt x="186" y="208"/>
                  </a:cubicBezTo>
                  <a:cubicBezTo>
                    <a:pt x="186" y="206"/>
                    <a:pt x="186" y="203"/>
                    <a:pt x="188" y="203"/>
                  </a:cubicBezTo>
                  <a:cubicBezTo>
                    <a:pt x="190" y="203"/>
                    <a:pt x="196" y="203"/>
                    <a:pt x="196" y="203"/>
                  </a:cubicBezTo>
                  <a:cubicBezTo>
                    <a:pt x="194" y="200"/>
                    <a:pt x="190" y="198"/>
                    <a:pt x="187" y="198"/>
                  </a:cubicBezTo>
                  <a:cubicBezTo>
                    <a:pt x="186" y="198"/>
                    <a:pt x="184" y="198"/>
                    <a:pt x="184" y="200"/>
                  </a:cubicBezTo>
                  <a:cubicBezTo>
                    <a:pt x="184" y="200"/>
                    <a:pt x="181" y="200"/>
                    <a:pt x="180" y="200"/>
                  </a:cubicBezTo>
                  <a:cubicBezTo>
                    <a:pt x="179" y="199"/>
                    <a:pt x="177" y="199"/>
                    <a:pt x="176" y="199"/>
                  </a:cubicBezTo>
                  <a:cubicBezTo>
                    <a:pt x="175" y="199"/>
                    <a:pt x="173" y="199"/>
                    <a:pt x="171" y="198"/>
                  </a:cubicBezTo>
                  <a:cubicBezTo>
                    <a:pt x="170" y="198"/>
                    <a:pt x="169" y="199"/>
                    <a:pt x="168" y="200"/>
                  </a:cubicBezTo>
                  <a:cubicBezTo>
                    <a:pt x="168" y="201"/>
                    <a:pt x="167" y="202"/>
                    <a:pt x="165" y="203"/>
                  </a:cubicBezTo>
                  <a:cubicBezTo>
                    <a:pt x="165" y="203"/>
                    <a:pt x="165" y="204"/>
                    <a:pt x="165" y="205"/>
                  </a:cubicBezTo>
                  <a:cubicBezTo>
                    <a:pt x="166" y="207"/>
                    <a:pt x="166" y="208"/>
                    <a:pt x="168" y="207"/>
                  </a:cubicBezTo>
                  <a:cubicBezTo>
                    <a:pt x="167" y="208"/>
                    <a:pt x="166" y="208"/>
                    <a:pt x="165" y="207"/>
                  </a:cubicBezTo>
                  <a:cubicBezTo>
                    <a:pt x="163" y="206"/>
                    <a:pt x="161" y="205"/>
                    <a:pt x="160" y="205"/>
                  </a:cubicBezTo>
                  <a:cubicBezTo>
                    <a:pt x="159" y="206"/>
                    <a:pt x="159" y="205"/>
                    <a:pt x="157" y="204"/>
                  </a:cubicBezTo>
                  <a:cubicBezTo>
                    <a:pt x="156" y="203"/>
                    <a:pt x="156" y="204"/>
                    <a:pt x="155" y="203"/>
                  </a:cubicBezTo>
                  <a:cubicBezTo>
                    <a:pt x="155" y="203"/>
                    <a:pt x="151" y="203"/>
                    <a:pt x="150" y="204"/>
                  </a:cubicBezTo>
                  <a:cubicBezTo>
                    <a:pt x="150" y="204"/>
                    <a:pt x="149" y="206"/>
                    <a:pt x="149" y="206"/>
                  </a:cubicBezTo>
                  <a:cubicBezTo>
                    <a:pt x="149" y="207"/>
                    <a:pt x="147" y="208"/>
                    <a:pt x="146" y="208"/>
                  </a:cubicBezTo>
                  <a:cubicBezTo>
                    <a:pt x="145" y="208"/>
                    <a:pt x="144" y="209"/>
                    <a:pt x="142" y="210"/>
                  </a:cubicBezTo>
                  <a:cubicBezTo>
                    <a:pt x="142" y="210"/>
                    <a:pt x="143" y="207"/>
                    <a:pt x="142" y="206"/>
                  </a:cubicBezTo>
                  <a:cubicBezTo>
                    <a:pt x="142" y="206"/>
                    <a:pt x="141" y="208"/>
                    <a:pt x="141" y="209"/>
                  </a:cubicBezTo>
                  <a:cubicBezTo>
                    <a:pt x="141" y="210"/>
                    <a:pt x="140" y="211"/>
                    <a:pt x="140" y="212"/>
                  </a:cubicBezTo>
                  <a:cubicBezTo>
                    <a:pt x="139" y="213"/>
                    <a:pt x="138" y="212"/>
                    <a:pt x="137" y="214"/>
                  </a:cubicBezTo>
                  <a:cubicBezTo>
                    <a:pt x="135" y="215"/>
                    <a:pt x="135" y="214"/>
                    <a:pt x="134" y="213"/>
                  </a:cubicBezTo>
                  <a:cubicBezTo>
                    <a:pt x="133" y="212"/>
                    <a:pt x="135" y="212"/>
                    <a:pt x="135" y="211"/>
                  </a:cubicBezTo>
                  <a:cubicBezTo>
                    <a:pt x="136" y="210"/>
                    <a:pt x="137" y="208"/>
                    <a:pt x="137" y="208"/>
                  </a:cubicBezTo>
                  <a:cubicBezTo>
                    <a:pt x="137" y="208"/>
                    <a:pt x="138" y="207"/>
                    <a:pt x="140" y="206"/>
                  </a:cubicBezTo>
                  <a:cubicBezTo>
                    <a:pt x="141" y="205"/>
                    <a:pt x="141" y="205"/>
                    <a:pt x="139" y="205"/>
                  </a:cubicBezTo>
                  <a:cubicBezTo>
                    <a:pt x="138" y="205"/>
                    <a:pt x="138" y="205"/>
                    <a:pt x="137" y="206"/>
                  </a:cubicBezTo>
                  <a:cubicBezTo>
                    <a:pt x="137" y="207"/>
                    <a:pt x="137" y="207"/>
                    <a:pt x="136" y="208"/>
                  </a:cubicBezTo>
                  <a:cubicBezTo>
                    <a:pt x="135" y="209"/>
                    <a:pt x="135" y="210"/>
                    <a:pt x="135" y="209"/>
                  </a:cubicBezTo>
                  <a:cubicBezTo>
                    <a:pt x="135" y="209"/>
                    <a:pt x="134" y="208"/>
                    <a:pt x="133" y="206"/>
                  </a:cubicBezTo>
                  <a:cubicBezTo>
                    <a:pt x="133" y="206"/>
                    <a:pt x="134" y="210"/>
                    <a:pt x="134" y="211"/>
                  </a:cubicBezTo>
                  <a:cubicBezTo>
                    <a:pt x="134" y="212"/>
                    <a:pt x="132" y="213"/>
                    <a:pt x="130" y="215"/>
                  </a:cubicBezTo>
                  <a:cubicBezTo>
                    <a:pt x="130" y="215"/>
                    <a:pt x="131" y="215"/>
                    <a:pt x="132" y="216"/>
                  </a:cubicBezTo>
                  <a:cubicBezTo>
                    <a:pt x="132" y="218"/>
                    <a:pt x="131" y="218"/>
                    <a:pt x="129" y="222"/>
                  </a:cubicBezTo>
                  <a:cubicBezTo>
                    <a:pt x="129" y="222"/>
                    <a:pt x="124" y="224"/>
                    <a:pt x="123" y="224"/>
                  </a:cubicBezTo>
                  <a:cubicBezTo>
                    <a:pt x="121" y="225"/>
                    <a:pt x="116" y="225"/>
                    <a:pt x="112" y="225"/>
                  </a:cubicBezTo>
                  <a:cubicBezTo>
                    <a:pt x="108" y="225"/>
                    <a:pt x="104" y="223"/>
                    <a:pt x="101" y="226"/>
                  </a:cubicBezTo>
                  <a:cubicBezTo>
                    <a:pt x="99" y="228"/>
                    <a:pt x="101" y="226"/>
                    <a:pt x="101" y="226"/>
                  </a:cubicBezTo>
                  <a:cubicBezTo>
                    <a:pt x="101" y="226"/>
                    <a:pt x="98" y="228"/>
                    <a:pt x="95" y="230"/>
                  </a:cubicBezTo>
                  <a:cubicBezTo>
                    <a:pt x="95" y="230"/>
                    <a:pt x="94" y="232"/>
                    <a:pt x="93" y="234"/>
                  </a:cubicBezTo>
                  <a:cubicBezTo>
                    <a:pt x="93" y="235"/>
                    <a:pt x="90" y="244"/>
                    <a:pt x="88" y="249"/>
                  </a:cubicBezTo>
                  <a:cubicBezTo>
                    <a:pt x="87" y="254"/>
                    <a:pt x="86" y="251"/>
                    <a:pt x="85" y="254"/>
                  </a:cubicBezTo>
                  <a:cubicBezTo>
                    <a:pt x="84" y="256"/>
                    <a:pt x="83" y="257"/>
                    <a:pt x="81" y="257"/>
                  </a:cubicBezTo>
                  <a:cubicBezTo>
                    <a:pt x="78" y="257"/>
                    <a:pt x="77" y="254"/>
                    <a:pt x="80" y="250"/>
                  </a:cubicBezTo>
                  <a:cubicBezTo>
                    <a:pt x="80" y="250"/>
                    <a:pt x="82" y="240"/>
                    <a:pt x="82" y="240"/>
                  </a:cubicBezTo>
                  <a:cubicBezTo>
                    <a:pt x="82" y="239"/>
                    <a:pt x="85" y="236"/>
                    <a:pt x="86" y="234"/>
                  </a:cubicBezTo>
                  <a:cubicBezTo>
                    <a:pt x="86" y="233"/>
                    <a:pt x="86" y="228"/>
                    <a:pt x="85" y="227"/>
                  </a:cubicBezTo>
                  <a:cubicBezTo>
                    <a:pt x="84" y="226"/>
                    <a:pt x="80" y="224"/>
                    <a:pt x="80" y="219"/>
                  </a:cubicBezTo>
                  <a:cubicBezTo>
                    <a:pt x="79" y="214"/>
                    <a:pt x="78" y="218"/>
                    <a:pt x="74" y="216"/>
                  </a:cubicBezTo>
                  <a:cubicBezTo>
                    <a:pt x="71" y="214"/>
                    <a:pt x="72" y="217"/>
                    <a:pt x="70" y="213"/>
                  </a:cubicBezTo>
                  <a:cubicBezTo>
                    <a:pt x="68" y="210"/>
                    <a:pt x="67" y="215"/>
                    <a:pt x="67" y="215"/>
                  </a:cubicBezTo>
                  <a:cubicBezTo>
                    <a:pt x="67" y="215"/>
                    <a:pt x="63" y="211"/>
                    <a:pt x="62" y="208"/>
                  </a:cubicBezTo>
                  <a:cubicBezTo>
                    <a:pt x="62" y="204"/>
                    <a:pt x="60" y="206"/>
                    <a:pt x="60" y="206"/>
                  </a:cubicBezTo>
                  <a:cubicBezTo>
                    <a:pt x="60" y="206"/>
                    <a:pt x="53" y="200"/>
                    <a:pt x="54" y="202"/>
                  </a:cubicBezTo>
                  <a:cubicBezTo>
                    <a:pt x="56" y="203"/>
                    <a:pt x="49" y="203"/>
                    <a:pt x="46" y="201"/>
                  </a:cubicBezTo>
                  <a:cubicBezTo>
                    <a:pt x="43" y="200"/>
                    <a:pt x="43" y="202"/>
                    <a:pt x="41" y="204"/>
                  </a:cubicBezTo>
                  <a:cubicBezTo>
                    <a:pt x="40" y="206"/>
                    <a:pt x="39" y="208"/>
                    <a:pt x="37" y="210"/>
                  </a:cubicBezTo>
                  <a:cubicBezTo>
                    <a:pt x="37" y="210"/>
                    <a:pt x="33" y="213"/>
                    <a:pt x="32" y="213"/>
                  </a:cubicBezTo>
                  <a:cubicBezTo>
                    <a:pt x="30" y="214"/>
                    <a:pt x="30" y="214"/>
                    <a:pt x="30" y="216"/>
                  </a:cubicBezTo>
                  <a:cubicBezTo>
                    <a:pt x="30" y="216"/>
                    <a:pt x="27" y="218"/>
                    <a:pt x="27" y="220"/>
                  </a:cubicBezTo>
                  <a:cubicBezTo>
                    <a:pt x="27" y="222"/>
                    <a:pt x="26" y="223"/>
                    <a:pt x="23" y="226"/>
                  </a:cubicBezTo>
                  <a:cubicBezTo>
                    <a:pt x="23" y="226"/>
                    <a:pt x="22" y="229"/>
                    <a:pt x="22" y="232"/>
                  </a:cubicBezTo>
                  <a:cubicBezTo>
                    <a:pt x="21" y="235"/>
                    <a:pt x="22" y="235"/>
                    <a:pt x="19" y="238"/>
                  </a:cubicBezTo>
                  <a:cubicBezTo>
                    <a:pt x="19" y="240"/>
                    <a:pt x="19" y="241"/>
                    <a:pt x="19" y="243"/>
                  </a:cubicBezTo>
                  <a:cubicBezTo>
                    <a:pt x="19" y="246"/>
                    <a:pt x="20" y="246"/>
                    <a:pt x="20" y="250"/>
                  </a:cubicBezTo>
                  <a:cubicBezTo>
                    <a:pt x="20" y="250"/>
                    <a:pt x="23" y="252"/>
                    <a:pt x="26" y="253"/>
                  </a:cubicBezTo>
                  <a:cubicBezTo>
                    <a:pt x="29" y="253"/>
                    <a:pt x="29" y="254"/>
                    <a:pt x="29" y="257"/>
                  </a:cubicBezTo>
                  <a:cubicBezTo>
                    <a:pt x="29" y="260"/>
                    <a:pt x="29" y="257"/>
                    <a:pt x="29" y="257"/>
                  </a:cubicBezTo>
                  <a:cubicBezTo>
                    <a:pt x="29" y="257"/>
                    <a:pt x="32" y="258"/>
                    <a:pt x="34" y="254"/>
                  </a:cubicBezTo>
                  <a:cubicBezTo>
                    <a:pt x="34" y="254"/>
                    <a:pt x="37" y="252"/>
                    <a:pt x="38" y="251"/>
                  </a:cubicBezTo>
                  <a:cubicBezTo>
                    <a:pt x="39" y="249"/>
                    <a:pt x="39" y="249"/>
                    <a:pt x="41" y="250"/>
                  </a:cubicBezTo>
                  <a:cubicBezTo>
                    <a:pt x="44" y="250"/>
                    <a:pt x="43" y="251"/>
                    <a:pt x="46" y="252"/>
                  </a:cubicBezTo>
                  <a:cubicBezTo>
                    <a:pt x="49" y="253"/>
                    <a:pt x="48" y="254"/>
                    <a:pt x="49" y="256"/>
                  </a:cubicBezTo>
                  <a:cubicBezTo>
                    <a:pt x="50" y="258"/>
                    <a:pt x="50" y="258"/>
                    <a:pt x="48" y="259"/>
                  </a:cubicBezTo>
                  <a:cubicBezTo>
                    <a:pt x="47" y="261"/>
                    <a:pt x="46" y="260"/>
                    <a:pt x="44" y="262"/>
                  </a:cubicBezTo>
                  <a:cubicBezTo>
                    <a:pt x="43" y="262"/>
                    <a:pt x="41" y="265"/>
                    <a:pt x="41" y="266"/>
                  </a:cubicBezTo>
                  <a:cubicBezTo>
                    <a:pt x="40" y="267"/>
                    <a:pt x="40" y="269"/>
                    <a:pt x="39" y="269"/>
                  </a:cubicBezTo>
                  <a:cubicBezTo>
                    <a:pt x="39" y="269"/>
                    <a:pt x="38" y="267"/>
                    <a:pt x="38" y="266"/>
                  </a:cubicBezTo>
                  <a:cubicBezTo>
                    <a:pt x="38" y="266"/>
                    <a:pt x="37" y="268"/>
                    <a:pt x="36" y="269"/>
                  </a:cubicBezTo>
                  <a:cubicBezTo>
                    <a:pt x="35" y="270"/>
                    <a:pt x="35" y="271"/>
                    <a:pt x="34" y="273"/>
                  </a:cubicBezTo>
                  <a:cubicBezTo>
                    <a:pt x="34" y="273"/>
                    <a:pt x="34" y="273"/>
                    <a:pt x="34" y="273"/>
                  </a:cubicBezTo>
                  <a:cubicBezTo>
                    <a:pt x="33" y="274"/>
                    <a:pt x="33" y="275"/>
                    <a:pt x="30" y="276"/>
                  </a:cubicBezTo>
                  <a:cubicBezTo>
                    <a:pt x="30" y="276"/>
                    <a:pt x="31" y="277"/>
                    <a:pt x="31" y="278"/>
                  </a:cubicBezTo>
                  <a:cubicBezTo>
                    <a:pt x="31" y="279"/>
                    <a:pt x="33" y="280"/>
                    <a:pt x="36" y="282"/>
                  </a:cubicBezTo>
                  <a:cubicBezTo>
                    <a:pt x="38" y="283"/>
                    <a:pt x="38" y="283"/>
                    <a:pt x="38" y="284"/>
                  </a:cubicBezTo>
                  <a:cubicBezTo>
                    <a:pt x="38" y="285"/>
                    <a:pt x="40" y="285"/>
                    <a:pt x="41" y="286"/>
                  </a:cubicBezTo>
                  <a:cubicBezTo>
                    <a:pt x="43" y="287"/>
                    <a:pt x="44" y="289"/>
                    <a:pt x="44" y="290"/>
                  </a:cubicBezTo>
                  <a:cubicBezTo>
                    <a:pt x="43" y="292"/>
                    <a:pt x="44" y="293"/>
                    <a:pt x="45" y="294"/>
                  </a:cubicBezTo>
                  <a:cubicBezTo>
                    <a:pt x="46" y="295"/>
                    <a:pt x="46" y="295"/>
                    <a:pt x="45" y="297"/>
                  </a:cubicBezTo>
                  <a:cubicBezTo>
                    <a:pt x="44" y="297"/>
                    <a:pt x="45" y="298"/>
                    <a:pt x="43" y="300"/>
                  </a:cubicBezTo>
                  <a:cubicBezTo>
                    <a:pt x="43" y="300"/>
                    <a:pt x="42" y="303"/>
                    <a:pt x="40" y="305"/>
                  </a:cubicBezTo>
                  <a:cubicBezTo>
                    <a:pt x="39" y="306"/>
                    <a:pt x="38" y="308"/>
                    <a:pt x="37" y="309"/>
                  </a:cubicBezTo>
                  <a:cubicBezTo>
                    <a:pt x="36" y="311"/>
                    <a:pt x="37" y="311"/>
                    <a:pt x="35" y="313"/>
                  </a:cubicBezTo>
                  <a:cubicBezTo>
                    <a:pt x="35" y="313"/>
                    <a:pt x="35" y="315"/>
                    <a:pt x="35" y="317"/>
                  </a:cubicBezTo>
                  <a:cubicBezTo>
                    <a:pt x="35" y="318"/>
                    <a:pt x="35" y="318"/>
                    <a:pt x="36" y="320"/>
                  </a:cubicBezTo>
                  <a:cubicBezTo>
                    <a:pt x="37" y="322"/>
                    <a:pt x="37" y="324"/>
                    <a:pt x="38" y="326"/>
                  </a:cubicBezTo>
                  <a:cubicBezTo>
                    <a:pt x="39" y="328"/>
                    <a:pt x="38" y="329"/>
                    <a:pt x="39" y="329"/>
                  </a:cubicBezTo>
                  <a:cubicBezTo>
                    <a:pt x="40" y="329"/>
                    <a:pt x="43" y="331"/>
                    <a:pt x="46" y="331"/>
                  </a:cubicBezTo>
                  <a:cubicBezTo>
                    <a:pt x="50" y="332"/>
                    <a:pt x="49" y="332"/>
                    <a:pt x="50" y="334"/>
                  </a:cubicBezTo>
                  <a:cubicBezTo>
                    <a:pt x="50" y="336"/>
                    <a:pt x="50" y="338"/>
                    <a:pt x="53" y="341"/>
                  </a:cubicBezTo>
                  <a:cubicBezTo>
                    <a:pt x="55" y="342"/>
                    <a:pt x="59" y="343"/>
                    <a:pt x="59" y="342"/>
                  </a:cubicBezTo>
                  <a:cubicBezTo>
                    <a:pt x="60" y="342"/>
                    <a:pt x="63" y="341"/>
                    <a:pt x="63" y="341"/>
                  </a:cubicBezTo>
                  <a:cubicBezTo>
                    <a:pt x="64" y="337"/>
                    <a:pt x="63" y="337"/>
                    <a:pt x="65" y="338"/>
                  </a:cubicBezTo>
                  <a:cubicBezTo>
                    <a:pt x="68" y="338"/>
                    <a:pt x="72" y="341"/>
                    <a:pt x="75" y="339"/>
                  </a:cubicBezTo>
                  <a:cubicBezTo>
                    <a:pt x="78" y="338"/>
                    <a:pt x="81" y="340"/>
                    <a:pt x="84" y="339"/>
                  </a:cubicBezTo>
                  <a:cubicBezTo>
                    <a:pt x="86" y="338"/>
                    <a:pt x="86" y="339"/>
                    <a:pt x="86" y="339"/>
                  </a:cubicBezTo>
                  <a:cubicBezTo>
                    <a:pt x="87" y="340"/>
                    <a:pt x="86" y="339"/>
                    <a:pt x="85" y="340"/>
                  </a:cubicBezTo>
                  <a:cubicBezTo>
                    <a:pt x="84" y="341"/>
                    <a:pt x="79" y="346"/>
                    <a:pt x="79" y="347"/>
                  </a:cubicBezTo>
                  <a:cubicBezTo>
                    <a:pt x="79" y="347"/>
                    <a:pt x="79" y="349"/>
                    <a:pt x="79" y="350"/>
                  </a:cubicBezTo>
                  <a:cubicBezTo>
                    <a:pt x="82" y="351"/>
                    <a:pt x="83" y="351"/>
                    <a:pt x="84" y="351"/>
                  </a:cubicBezTo>
                  <a:cubicBezTo>
                    <a:pt x="85" y="350"/>
                    <a:pt x="85" y="350"/>
                    <a:pt x="86" y="350"/>
                  </a:cubicBezTo>
                  <a:cubicBezTo>
                    <a:pt x="87" y="349"/>
                    <a:pt x="88" y="349"/>
                    <a:pt x="88" y="347"/>
                  </a:cubicBezTo>
                  <a:cubicBezTo>
                    <a:pt x="89" y="347"/>
                    <a:pt x="90" y="349"/>
                    <a:pt x="90" y="349"/>
                  </a:cubicBezTo>
                  <a:cubicBezTo>
                    <a:pt x="91" y="350"/>
                    <a:pt x="92" y="353"/>
                    <a:pt x="93" y="354"/>
                  </a:cubicBezTo>
                  <a:cubicBezTo>
                    <a:pt x="94" y="355"/>
                    <a:pt x="94" y="356"/>
                    <a:pt x="95" y="357"/>
                  </a:cubicBezTo>
                  <a:cubicBezTo>
                    <a:pt x="98" y="358"/>
                    <a:pt x="99" y="358"/>
                    <a:pt x="100" y="359"/>
                  </a:cubicBezTo>
                  <a:cubicBezTo>
                    <a:pt x="102" y="361"/>
                    <a:pt x="103" y="360"/>
                    <a:pt x="104" y="361"/>
                  </a:cubicBezTo>
                  <a:cubicBezTo>
                    <a:pt x="105" y="362"/>
                    <a:pt x="107" y="365"/>
                    <a:pt x="107" y="366"/>
                  </a:cubicBezTo>
                  <a:cubicBezTo>
                    <a:pt x="109" y="366"/>
                    <a:pt x="111" y="367"/>
                    <a:pt x="113" y="368"/>
                  </a:cubicBezTo>
                  <a:cubicBezTo>
                    <a:pt x="115" y="369"/>
                    <a:pt x="115" y="370"/>
                    <a:pt x="117" y="370"/>
                  </a:cubicBezTo>
                  <a:cubicBezTo>
                    <a:pt x="118" y="371"/>
                    <a:pt x="119" y="370"/>
                    <a:pt x="119" y="371"/>
                  </a:cubicBezTo>
                  <a:cubicBezTo>
                    <a:pt x="119" y="372"/>
                    <a:pt x="119" y="374"/>
                    <a:pt x="120" y="374"/>
                  </a:cubicBezTo>
                  <a:cubicBezTo>
                    <a:pt x="121" y="374"/>
                    <a:pt x="125" y="379"/>
                    <a:pt x="125" y="379"/>
                  </a:cubicBezTo>
                  <a:cubicBezTo>
                    <a:pt x="123" y="380"/>
                    <a:pt x="123" y="382"/>
                    <a:pt x="123" y="383"/>
                  </a:cubicBezTo>
                  <a:cubicBezTo>
                    <a:pt x="123" y="384"/>
                    <a:pt x="125" y="384"/>
                    <a:pt x="126" y="385"/>
                  </a:cubicBezTo>
                  <a:cubicBezTo>
                    <a:pt x="126" y="385"/>
                    <a:pt x="128" y="386"/>
                    <a:pt x="129" y="387"/>
                  </a:cubicBezTo>
                  <a:cubicBezTo>
                    <a:pt x="129" y="389"/>
                    <a:pt x="130" y="390"/>
                    <a:pt x="131" y="392"/>
                  </a:cubicBezTo>
                  <a:cubicBezTo>
                    <a:pt x="132" y="393"/>
                    <a:pt x="134" y="395"/>
                    <a:pt x="133" y="398"/>
                  </a:cubicBezTo>
                  <a:cubicBezTo>
                    <a:pt x="132" y="400"/>
                    <a:pt x="136" y="404"/>
                    <a:pt x="136" y="404"/>
                  </a:cubicBezTo>
                  <a:cubicBezTo>
                    <a:pt x="137" y="404"/>
                    <a:pt x="139" y="404"/>
                    <a:pt x="141" y="405"/>
                  </a:cubicBezTo>
                  <a:cubicBezTo>
                    <a:pt x="143" y="406"/>
                    <a:pt x="145" y="407"/>
                    <a:pt x="147" y="407"/>
                  </a:cubicBezTo>
                  <a:cubicBezTo>
                    <a:pt x="148" y="408"/>
                    <a:pt x="150" y="408"/>
                    <a:pt x="151" y="411"/>
                  </a:cubicBezTo>
                  <a:cubicBezTo>
                    <a:pt x="156" y="414"/>
                    <a:pt x="157" y="416"/>
                    <a:pt x="157" y="418"/>
                  </a:cubicBezTo>
                  <a:cubicBezTo>
                    <a:pt x="160" y="421"/>
                    <a:pt x="160" y="421"/>
                    <a:pt x="161" y="422"/>
                  </a:cubicBezTo>
                  <a:cubicBezTo>
                    <a:pt x="162" y="423"/>
                    <a:pt x="165" y="425"/>
                    <a:pt x="165" y="427"/>
                  </a:cubicBezTo>
                  <a:cubicBezTo>
                    <a:pt x="165" y="430"/>
                    <a:pt x="165" y="431"/>
                    <a:pt x="165" y="433"/>
                  </a:cubicBezTo>
                  <a:cubicBezTo>
                    <a:pt x="166" y="435"/>
                    <a:pt x="169" y="436"/>
                    <a:pt x="166" y="437"/>
                  </a:cubicBezTo>
                  <a:cubicBezTo>
                    <a:pt x="164" y="438"/>
                    <a:pt x="159" y="441"/>
                    <a:pt x="159" y="441"/>
                  </a:cubicBezTo>
                  <a:cubicBezTo>
                    <a:pt x="154" y="443"/>
                    <a:pt x="157" y="444"/>
                    <a:pt x="157" y="445"/>
                  </a:cubicBezTo>
                  <a:cubicBezTo>
                    <a:pt x="157" y="446"/>
                    <a:pt x="156" y="446"/>
                    <a:pt x="157" y="448"/>
                  </a:cubicBezTo>
                  <a:cubicBezTo>
                    <a:pt x="159" y="446"/>
                    <a:pt x="158" y="449"/>
                    <a:pt x="160" y="445"/>
                  </a:cubicBezTo>
                  <a:cubicBezTo>
                    <a:pt x="162" y="441"/>
                    <a:pt x="164" y="444"/>
                    <a:pt x="165" y="445"/>
                  </a:cubicBezTo>
                  <a:cubicBezTo>
                    <a:pt x="166" y="446"/>
                    <a:pt x="170" y="449"/>
                    <a:pt x="171" y="449"/>
                  </a:cubicBezTo>
                  <a:cubicBezTo>
                    <a:pt x="171" y="449"/>
                    <a:pt x="166" y="453"/>
                    <a:pt x="164" y="452"/>
                  </a:cubicBezTo>
                  <a:cubicBezTo>
                    <a:pt x="161" y="452"/>
                    <a:pt x="159" y="451"/>
                    <a:pt x="159" y="451"/>
                  </a:cubicBezTo>
                  <a:cubicBezTo>
                    <a:pt x="159" y="453"/>
                    <a:pt x="160" y="454"/>
                    <a:pt x="162" y="454"/>
                  </a:cubicBezTo>
                  <a:cubicBezTo>
                    <a:pt x="163" y="455"/>
                    <a:pt x="164" y="455"/>
                    <a:pt x="166" y="454"/>
                  </a:cubicBezTo>
                  <a:cubicBezTo>
                    <a:pt x="168" y="453"/>
                    <a:pt x="170" y="451"/>
                    <a:pt x="173" y="451"/>
                  </a:cubicBezTo>
                  <a:cubicBezTo>
                    <a:pt x="175" y="452"/>
                    <a:pt x="177" y="452"/>
                    <a:pt x="180" y="455"/>
                  </a:cubicBezTo>
                  <a:cubicBezTo>
                    <a:pt x="183" y="457"/>
                    <a:pt x="188" y="461"/>
                    <a:pt x="190" y="463"/>
                  </a:cubicBezTo>
                  <a:cubicBezTo>
                    <a:pt x="192" y="465"/>
                    <a:pt x="192" y="466"/>
                    <a:pt x="196" y="467"/>
                  </a:cubicBezTo>
                  <a:cubicBezTo>
                    <a:pt x="199" y="468"/>
                    <a:pt x="202" y="469"/>
                    <a:pt x="204" y="471"/>
                  </a:cubicBezTo>
                  <a:cubicBezTo>
                    <a:pt x="206" y="473"/>
                    <a:pt x="207" y="473"/>
                    <a:pt x="209" y="473"/>
                  </a:cubicBezTo>
                  <a:cubicBezTo>
                    <a:pt x="211" y="473"/>
                    <a:pt x="212" y="475"/>
                    <a:pt x="214" y="476"/>
                  </a:cubicBezTo>
                  <a:cubicBezTo>
                    <a:pt x="216" y="478"/>
                    <a:pt x="220" y="483"/>
                    <a:pt x="221" y="485"/>
                  </a:cubicBezTo>
                  <a:cubicBezTo>
                    <a:pt x="223" y="486"/>
                    <a:pt x="223" y="487"/>
                    <a:pt x="225" y="487"/>
                  </a:cubicBezTo>
                  <a:cubicBezTo>
                    <a:pt x="227" y="487"/>
                    <a:pt x="230" y="489"/>
                    <a:pt x="231" y="489"/>
                  </a:cubicBezTo>
                  <a:cubicBezTo>
                    <a:pt x="231" y="489"/>
                    <a:pt x="233" y="493"/>
                    <a:pt x="231" y="497"/>
                  </a:cubicBezTo>
                  <a:cubicBezTo>
                    <a:pt x="228" y="502"/>
                    <a:pt x="226" y="505"/>
                    <a:pt x="226" y="505"/>
                  </a:cubicBezTo>
                  <a:cubicBezTo>
                    <a:pt x="226" y="506"/>
                    <a:pt x="220" y="509"/>
                    <a:pt x="218" y="509"/>
                  </a:cubicBezTo>
                  <a:cubicBezTo>
                    <a:pt x="215" y="509"/>
                    <a:pt x="214" y="510"/>
                    <a:pt x="212" y="511"/>
                  </a:cubicBezTo>
                  <a:cubicBezTo>
                    <a:pt x="210" y="512"/>
                    <a:pt x="209" y="512"/>
                    <a:pt x="209" y="513"/>
                  </a:cubicBezTo>
                  <a:cubicBezTo>
                    <a:pt x="208" y="514"/>
                    <a:pt x="204" y="516"/>
                    <a:pt x="201" y="517"/>
                  </a:cubicBezTo>
                  <a:cubicBezTo>
                    <a:pt x="201" y="517"/>
                    <a:pt x="200" y="519"/>
                    <a:pt x="199" y="520"/>
                  </a:cubicBezTo>
                  <a:cubicBezTo>
                    <a:pt x="199" y="521"/>
                    <a:pt x="199" y="521"/>
                    <a:pt x="198" y="522"/>
                  </a:cubicBezTo>
                  <a:cubicBezTo>
                    <a:pt x="198" y="524"/>
                    <a:pt x="198" y="524"/>
                    <a:pt x="197" y="526"/>
                  </a:cubicBezTo>
                  <a:cubicBezTo>
                    <a:pt x="196" y="527"/>
                    <a:pt x="194" y="529"/>
                    <a:pt x="194" y="531"/>
                  </a:cubicBezTo>
                  <a:cubicBezTo>
                    <a:pt x="194" y="531"/>
                    <a:pt x="193" y="532"/>
                    <a:pt x="191" y="534"/>
                  </a:cubicBezTo>
                  <a:cubicBezTo>
                    <a:pt x="189" y="534"/>
                    <a:pt x="187" y="537"/>
                    <a:pt x="185" y="538"/>
                  </a:cubicBezTo>
                  <a:cubicBezTo>
                    <a:pt x="184" y="539"/>
                    <a:pt x="184" y="539"/>
                    <a:pt x="183" y="541"/>
                  </a:cubicBezTo>
                  <a:cubicBezTo>
                    <a:pt x="181" y="541"/>
                    <a:pt x="181" y="541"/>
                    <a:pt x="180" y="543"/>
                  </a:cubicBezTo>
                  <a:cubicBezTo>
                    <a:pt x="178" y="543"/>
                    <a:pt x="175" y="543"/>
                    <a:pt x="174" y="544"/>
                  </a:cubicBezTo>
                  <a:cubicBezTo>
                    <a:pt x="174" y="544"/>
                    <a:pt x="171" y="544"/>
                    <a:pt x="170" y="543"/>
                  </a:cubicBezTo>
                  <a:cubicBezTo>
                    <a:pt x="170" y="542"/>
                    <a:pt x="168" y="542"/>
                    <a:pt x="167" y="542"/>
                  </a:cubicBezTo>
                  <a:cubicBezTo>
                    <a:pt x="165" y="542"/>
                    <a:pt x="164" y="542"/>
                    <a:pt x="162" y="541"/>
                  </a:cubicBezTo>
                  <a:cubicBezTo>
                    <a:pt x="162" y="541"/>
                    <a:pt x="159" y="541"/>
                    <a:pt x="159" y="541"/>
                  </a:cubicBezTo>
                  <a:cubicBezTo>
                    <a:pt x="158" y="541"/>
                    <a:pt x="155" y="541"/>
                    <a:pt x="155" y="541"/>
                  </a:cubicBezTo>
                  <a:cubicBezTo>
                    <a:pt x="154" y="541"/>
                    <a:pt x="152" y="541"/>
                    <a:pt x="151" y="542"/>
                  </a:cubicBezTo>
                  <a:cubicBezTo>
                    <a:pt x="149" y="542"/>
                    <a:pt x="148" y="542"/>
                    <a:pt x="145" y="542"/>
                  </a:cubicBezTo>
                  <a:cubicBezTo>
                    <a:pt x="145" y="543"/>
                    <a:pt x="144" y="543"/>
                    <a:pt x="143" y="543"/>
                  </a:cubicBezTo>
                  <a:cubicBezTo>
                    <a:pt x="142" y="543"/>
                    <a:pt x="141" y="543"/>
                    <a:pt x="141" y="544"/>
                  </a:cubicBezTo>
                  <a:cubicBezTo>
                    <a:pt x="140" y="545"/>
                    <a:pt x="140" y="547"/>
                    <a:pt x="140" y="548"/>
                  </a:cubicBezTo>
                  <a:cubicBezTo>
                    <a:pt x="140" y="549"/>
                    <a:pt x="140" y="548"/>
                    <a:pt x="139" y="550"/>
                  </a:cubicBezTo>
                  <a:cubicBezTo>
                    <a:pt x="135" y="551"/>
                    <a:pt x="135" y="551"/>
                    <a:pt x="135" y="551"/>
                  </a:cubicBezTo>
                  <a:cubicBezTo>
                    <a:pt x="134" y="551"/>
                    <a:pt x="132" y="551"/>
                    <a:pt x="131" y="552"/>
                  </a:cubicBezTo>
                  <a:cubicBezTo>
                    <a:pt x="130" y="553"/>
                    <a:pt x="128" y="553"/>
                    <a:pt x="127" y="553"/>
                  </a:cubicBezTo>
                  <a:cubicBezTo>
                    <a:pt x="126" y="553"/>
                    <a:pt x="125" y="553"/>
                    <a:pt x="124" y="554"/>
                  </a:cubicBezTo>
                  <a:cubicBezTo>
                    <a:pt x="123" y="554"/>
                    <a:pt x="122" y="555"/>
                    <a:pt x="121" y="555"/>
                  </a:cubicBezTo>
                  <a:cubicBezTo>
                    <a:pt x="121" y="555"/>
                    <a:pt x="119" y="556"/>
                    <a:pt x="118" y="556"/>
                  </a:cubicBezTo>
                  <a:cubicBezTo>
                    <a:pt x="116" y="556"/>
                    <a:pt x="113" y="556"/>
                    <a:pt x="111" y="557"/>
                  </a:cubicBezTo>
                  <a:cubicBezTo>
                    <a:pt x="109" y="557"/>
                    <a:pt x="106" y="555"/>
                    <a:pt x="105" y="554"/>
                  </a:cubicBezTo>
                  <a:cubicBezTo>
                    <a:pt x="105" y="554"/>
                    <a:pt x="102" y="552"/>
                    <a:pt x="102" y="552"/>
                  </a:cubicBezTo>
                  <a:cubicBezTo>
                    <a:pt x="101" y="552"/>
                    <a:pt x="99" y="551"/>
                    <a:pt x="99" y="550"/>
                  </a:cubicBezTo>
                  <a:cubicBezTo>
                    <a:pt x="99" y="549"/>
                    <a:pt x="98" y="549"/>
                    <a:pt x="97" y="549"/>
                  </a:cubicBezTo>
                  <a:cubicBezTo>
                    <a:pt x="96" y="548"/>
                    <a:pt x="96" y="547"/>
                    <a:pt x="96" y="548"/>
                  </a:cubicBezTo>
                  <a:cubicBezTo>
                    <a:pt x="96" y="550"/>
                    <a:pt x="98" y="551"/>
                    <a:pt x="98" y="552"/>
                  </a:cubicBezTo>
                  <a:cubicBezTo>
                    <a:pt x="98" y="553"/>
                    <a:pt x="99" y="555"/>
                    <a:pt x="100" y="556"/>
                  </a:cubicBezTo>
                  <a:cubicBezTo>
                    <a:pt x="102" y="557"/>
                    <a:pt x="102" y="558"/>
                    <a:pt x="102" y="559"/>
                  </a:cubicBezTo>
                  <a:cubicBezTo>
                    <a:pt x="101" y="559"/>
                    <a:pt x="97" y="559"/>
                    <a:pt x="97" y="559"/>
                  </a:cubicBezTo>
                  <a:cubicBezTo>
                    <a:pt x="97" y="559"/>
                    <a:pt x="98" y="559"/>
                    <a:pt x="97" y="559"/>
                  </a:cubicBezTo>
                  <a:cubicBezTo>
                    <a:pt x="96" y="559"/>
                    <a:pt x="94" y="557"/>
                    <a:pt x="92" y="557"/>
                  </a:cubicBezTo>
                  <a:cubicBezTo>
                    <a:pt x="91" y="558"/>
                    <a:pt x="88" y="555"/>
                    <a:pt x="87" y="555"/>
                  </a:cubicBezTo>
                  <a:cubicBezTo>
                    <a:pt x="86" y="554"/>
                    <a:pt x="86" y="554"/>
                    <a:pt x="85" y="554"/>
                  </a:cubicBezTo>
                  <a:cubicBezTo>
                    <a:pt x="83" y="554"/>
                    <a:pt x="83" y="553"/>
                    <a:pt x="81" y="552"/>
                  </a:cubicBezTo>
                  <a:cubicBezTo>
                    <a:pt x="81" y="552"/>
                    <a:pt x="81" y="553"/>
                    <a:pt x="81" y="554"/>
                  </a:cubicBezTo>
                  <a:cubicBezTo>
                    <a:pt x="81" y="555"/>
                    <a:pt x="81" y="556"/>
                    <a:pt x="82" y="557"/>
                  </a:cubicBezTo>
                  <a:cubicBezTo>
                    <a:pt x="82" y="557"/>
                    <a:pt x="81" y="558"/>
                    <a:pt x="80" y="558"/>
                  </a:cubicBezTo>
                  <a:cubicBezTo>
                    <a:pt x="80" y="557"/>
                    <a:pt x="78" y="557"/>
                    <a:pt x="78" y="557"/>
                  </a:cubicBezTo>
                  <a:cubicBezTo>
                    <a:pt x="77" y="557"/>
                    <a:pt x="76" y="558"/>
                    <a:pt x="76" y="557"/>
                  </a:cubicBezTo>
                  <a:cubicBezTo>
                    <a:pt x="75" y="557"/>
                    <a:pt x="74" y="558"/>
                    <a:pt x="74" y="559"/>
                  </a:cubicBezTo>
                  <a:cubicBezTo>
                    <a:pt x="74" y="559"/>
                    <a:pt x="75" y="562"/>
                    <a:pt x="76" y="564"/>
                  </a:cubicBezTo>
                  <a:cubicBezTo>
                    <a:pt x="76" y="566"/>
                    <a:pt x="74" y="565"/>
                    <a:pt x="72" y="565"/>
                  </a:cubicBezTo>
                  <a:moveTo>
                    <a:pt x="390" y="573"/>
                  </a:moveTo>
                  <a:cubicBezTo>
                    <a:pt x="392" y="571"/>
                    <a:pt x="398" y="566"/>
                    <a:pt x="400" y="565"/>
                  </a:cubicBezTo>
                  <a:cubicBezTo>
                    <a:pt x="402" y="563"/>
                    <a:pt x="407" y="560"/>
                    <a:pt x="407" y="558"/>
                  </a:cubicBezTo>
                  <a:cubicBezTo>
                    <a:pt x="410" y="555"/>
                    <a:pt x="413" y="554"/>
                    <a:pt x="414" y="550"/>
                  </a:cubicBezTo>
                  <a:cubicBezTo>
                    <a:pt x="415" y="546"/>
                    <a:pt x="418" y="543"/>
                    <a:pt x="418" y="543"/>
                  </a:cubicBezTo>
                  <a:cubicBezTo>
                    <a:pt x="418" y="537"/>
                    <a:pt x="419" y="537"/>
                    <a:pt x="421" y="534"/>
                  </a:cubicBezTo>
                  <a:cubicBezTo>
                    <a:pt x="423" y="531"/>
                    <a:pt x="425" y="528"/>
                    <a:pt x="428" y="526"/>
                  </a:cubicBezTo>
                  <a:cubicBezTo>
                    <a:pt x="431" y="524"/>
                    <a:pt x="434" y="522"/>
                    <a:pt x="435" y="520"/>
                  </a:cubicBezTo>
                  <a:cubicBezTo>
                    <a:pt x="435" y="518"/>
                    <a:pt x="438" y="513"/>
                    <a:pt x="439" y="513"/>
                  </a:cubicBezTo>
                  <a:cubicBezTo>
                    <a:pt x="441" y="512"/>
                    <a:pt x="443" y="509"/>
                    <a:pt x="443" y="509"/>
                  </a:cubicBezTo>
                  <a:cubicBezTo>
                    <a:pt x="442" y="504"/>
                    <a:pt x="443" y="504"/>
                    <a:pt x="444" y="502"/>
                  </a:cubicBezTo>
                  <a:cubicBezTo>
                    <a:pt x="446" y="501"/>
                    <a:pt x="446" y="498"/>
                    <a:pt x="446" y="496"/>
                  </a:cubicBezTo>
                  <a:cubicBezTo>
                    <a:pt x="446" y="495"/>
                    <a:pt x="450" y="488"/>
                    <a:pt x="450" y="488"/>
                  </a:cubicBezTo>
                  <a:cubicBezTo>
                    <a:pt x="448" y="487"/>
                    <a:pt x="448" y="485"/>
                    <a:pt x="447" y="482"/>
                  </a:cubicBezTo>
                  <a:cubicBezTo>
                    <a:pt x="446" y="479"/>
                    <a:pt x="444" y="472"/>
                    <a:pt x="444" y="472"/>
                  </a:cubicBezTo>
                  <a:cubicBezTo>
                    <a:pt x="448" y="468"/>
                    <a:pt x="449" y="464"/>
                    <a:pt x="449" y="464"/>
                  </a:cubicBezTo>
                  <a:cubicBezTo>
                    <a:pt x="449" y="464"/>
                    <a:pt x="451" y="458"/>
                    <a:pt x="451" y="458"/>
                  </a:cubicBezTo>
                  <a:cubicBezTo>
                    <a:pt x="453" y="450"/>
                    <a:pt x="453" y="450"/>
                    <a:pt x="453" y="450"/>
                  </a:cubicBezTo>
                  <a:cubicBezTo>
                    <a:pt x="450" y="448"/>
                    <a:pt x="448" y="448"/>
                    <a:pt x="446" y="450"/>
                  </a:cubicBezTo>
                  <a:cubicBezTo>
                    <a:pt x="445" y="451"/>
                    <a:pt x="441" y="453"/>
                    <a:pt x="441" y="453"/>
                  </a:cubicBezTo>
                  <a:cubicBezTo>
                    <a:pt x="439" y="448"/>
                    <a:pt x="436" y="444"/>
                    <a:pt x="436" y="444"/>
                  </a:cubicBezTo>
                  <a:cubicBezTo>
                    <a:pt x="430" y="446"/>
                    <a:pt x="426" y="446"/>
                    <a:pt x="423" y="448"/>
                  </a:cubicBezTo>
                  <a:cubicBezTo>
                    <a:pt x="420" y="450"/>
                    <a:pt x="410" y="456"/>
                    <a:pt x="408" y="457"/>
                  </a:cubicBezTo>
                  <a:cubicBezTo>
                    <a:pt x="405" y="454"/>
                    <a:pt x="403" y="455"/>
                    <a:pt x="401" y="456"/>
                  </a:cubicBezTo>
                  <a:cubicBezTo>
                    <a:pt x="396" y="458"/>
                    <a:pt x="395" y="458"/>
                    <a:pt x="393" y="458"/>
                  </a:cubicBezTo>
                  <a:cubicBezTo>
                    <a:pt x="392" y="457"/>
                    <a:pt x="389" y="458"/>
                    <a:pt x="388" y="459"/>
                  </a:cubicBezTo>
                  <a:cubicBezTo>
                    <a:pt x="386" y="461"/>
                    <a:pt x="385" y="461"/>
                    <a:pt x="383" y="460"/>
                  </a:cubicBezTo>
                  <a:cubicBezTo>
                    <a:pt x="381" y="459"/>
                    <a:pt x="375" y="458"/>
                    <a:pt x="374" y="455"/>
                  </a:cubicBezTo>
                  <a:cubicBezTo>
                    <a:pt x="373" y="452"/>
                    <a:pt x="369" y="449"/>
                    <a:pt x="368" y="449"/>
                  </a:cubicBezTo>
                  <a:cubicBezTo>
                    <a:pt x="367" y="447"/>
                    <a:pt x="362" y="444"/>
                    <a:pt x="362" y="444"/>
                  </a:cubicBezTo>
                  <a:cubicBezTo>
                    <a:pt x="362" y="440"/>
                    <a:pt x="363" y="439"/>
                    <a:pt x="361" y="437"/>
                  </a:cubicBezTo>
                  <a:cubicBezTo>
                    <a:pt x="359" y="434"/>
                    <a:pt x="356" y="431"/>
                    <a:pt x="355" y="429"/>
                  </a:cubicBezTo>
                  <a:cubicBezTo>
                    <a:pt x="355" y="427"/>
                    <a:pt x="350" y="422"/>
                    <a:pt x="349" y="421"/>
                  </a:cubicBezTo>
                  <a:cubicBezTo>
                    <a:pt x="348" y="420"/>
                    <a:pt x="349" y="419"/>
                    <a:pt x="349" y="418"/>
                  </a:cubicBezTo>
                  <a:cubicBezTo>
                    <a:pt x="350" y="417"/>
                    <a:pt x="351" y="415"/>
                    <a:pt x="351" y="415"/>
                  </a:cubicBezTo>
                  <a:cubicBezTo>
                    <a:pt x="349" y="413"/>
                    <a:pt x="349" y="411"/>
                    <a:pt x="347" y="409"/>
                  </a:cubicBezTo>
                  <a:cubicBezTo>
                    <a:pt x="350" y="406"/>
                    <a:pt x="351" y="405"/>
                    <a:pt x="353" y="404"/>
                  </a:cubicBezTo>
                  <a:cubicBezTo>
                    <a:pt x="354" y="400"/>
                    <a:pt x="356" y="395"/>
                    <a:pt x="358" y="391"/>
                  </a:cubicBezTo>
                  <a:cubicBezTo>
                    <a:pt x="357" y="384"/>
                    <a:pt x="357" y="379"/>
                    <a:pt x="355" y="377"/>
                  </a:cubicBezTo>
                  <a:cubicBezTo>
                    <a:pt x="362" y="365"/>
                    <a:pt x="361" y="365"/>
                    <a:pt x="363" y="363"/>
                  </a:cubicBezTo>
                  <a:cubicBezTo>
                    <a:pt x="366" y="361"/>
                    <a:pt x="368" y="354"/>
                    <a:pt x="370" y="351"/>
                  </a:cubicBezTo>
                  <a:cubicBezTo>
                    <a:pt x="371" y="349"/>
                    <a:pt x="374" y="346"/>
                    <a:pt x="376" y="344"/>
                  </a:cubicBezTo>
                  <a:cubicBezTo>
                    <a:pt x="378" y="342"/>
                    <a:pt x="384" y="338"/>
                    <a:pt x="384" y="338"/>
                  </a:cubicBezTo>
                  <a:cubicBezTo>
                    <a:pt x="390" y="333"/>
                    <a:pt x="390" y="333"/>
                    <a:pt x="390" y="333"/>
                  </a:cubicBezTo>
                  <a:cubicBezTo>
                    <a:pt x="389" y="326"/>
                    <a:pt x="393" y="320"/>
                    <a:pt x="393" y="318"/>
                  </a:cubicBezTo>
                  <a:cubicBezTo>
                    <a:pt x="393" y="317"/>
                    <a:pt x="394" y="315"/>
                    <a:pt x="396" y="314"/>
                  </a:cubicBezTo>
                  <a:cubicBezTo>
                    <a:pt x="398" y="313"/>
                    <a:pt x="401" y="311"/>
                    <a:pt x="402" y="307"/>
                  </a:cubicBezTo>
                  <a:cubicBezTo>
                    <a:pt x="403" y="302"/>
                    <a:pt x="405" y="298"/>
                    <a:pt x="408" y="300"/>
                  </a:cubicBezTo>
                  <a:cubicBezTo>
                    <a:pt x="410" y="302"/>
                    <a:pt x="413" y="302"/>
                    <a:pt x="416" y="301"/>
                  </a:cubicBezTo>
                  <a:cubicBezTo>
                    <a:pt x="419" y="301"/>
                    <a:pt x="421" y="300"/>
                    <a:pt x="423" y="297"/>
                  </a:cubicBezTo>
                  <a:cubicBezTo>
                    <a:pt x="425" y="295"/>
                    <a:pt x="427" y="293"/>
                    <a:pt x="433" y="291"/>
                  </a:cubicBezTo>
                  <a:cubicBezTo>
                    <a:pt x="439" y="289"/>
                    <a:pt x="445" y="285"/>
                    <a:pt x="447" y="286"/>
                  </a:cubicBezTo>
                  <a:cubicBezTo>
                    <a:pt x="449" y="286"/>
                    <a:pt x="452" y="284"/>
                    <a:pt x="453" y="283"/>
                  </a:cubicBezTo>
                  <a:cubicBezTo>
                    <a:pt x="455" y="282"/>
                    <a:pt x="454" y="281"/>
                    <a:pt x="454" y="281"/>
                  </a:cubicBezTo>
                  <a:cubicBezTo>
                    <a:pt x="456" y="283"/>
                    <a:pt x="457" y="283"/>
                    <a:pt x="459" y="282"/>
                  </a:cubicBezTo>
                  <a:cubicBezTo>
                    <a:pt x="457" y="288"/>
                    <a:pt x="458" y="286"/>
                    <a:pt x="459" y="289"/>
                  </a:cubicBezTo>
                  <a:cubicBezTo>
                    <a:pt x="461" y="291"/>
                    <a:pt x="461" y="292"/>
                    <a:pt x="460" y="293"/>
                  </a:cubicBezTo>
                  <a:cubicBezTo>
                    <a:pt x="460" y="295"/>
                    <a:pt x="459" y="299"/>
                    <a:pt x="459" y="299"/>
                  </a:cubicBezTo>
                  <a:cubicBezTo>
                    <a:pt x="461" y="302"/>
                    <a:pt x="464" y="302"/>
                    <a:pt x="465" y="302"/>
                  </a:cubicBezTo>
                  <a:cubicBezTo>
                    <a:pt x="467" y="302"/>
                    <a:pt x="474" y="301"/>
                    <a:pt x="475" y="302"/>
                  </a:cubicBezTo>
                  <a:cubicBezTo>
                    <a:pt x="476" y="303"/>
                    <a:pt x="478" y="306"/>
                    <a:pt x="478" y="306"/>
                  </a:cubicBezTo>
                  <a:cubicBezTo>
                    <a:pt x="481" y="307"/>
                    <a:pt x="487" y="308"/>
                    <a:pt x="487" y="308"/>
                  </a:cubicBezTo>
                  <a:cubicBezTo>
                    <a:pt x="489" y="307"/>
                    <a:pt x="490" y="306"/>
                    <a:pt x="489" y="305"/>
                  </a:cubicBezTo>
                  <a:cubicBezTo>
                    <a:pt x="488" y="303"/>
                    <a:pt x="487" y="299"/>
                    <a:pt x="488" y="297"/>
                  </a:cubicBezTo>
                  <a:cubicBezTo>
                    <a:pt x="488" y="296"/>
                    <a:pt x="489" y="293"/>
                    <a:pt x="489" y="293"/>
                  </a:cubicBezTo>
                  <a:cubicBezTo>
                    <a:pt x="491" y="291"/>
                    <a:pt x="493" y="290"/>
                    <a:pt x="494" y="291"/>
                  </a:cubicBezTo>
                  <a:cubicBezTo>
                    <a:pt x="496" y="291"/>
                    <a:pt x="501" y="292"/>
                    <a:pt x="502" y="291"/>
                  </a:cubicBezTo>
                  <a:cubicBezTo>
                    <a:pt x="503" y="291"/>
                    <a:pt x="509" y="290"/>
                    <a:pt x="509" y="290"/>
                  </a:cubicBezTo>
                  <a:cubicBezTo>
                    <a:pt x="510" y="286"/>
                    <a:pt x="511" y="282"/>
                    <a:pt x="513" y="281"/>
                  </a:cubicBezTo>
                  <a:cubicBezTo>
                    <a:pt x="515" y="280"/>
                    <a:pt x="517" y="278"/>
                    <a:pt x="517" y="278"/>
                  </a:cubicBezTo>
                  <a:cubicBezTo>
                    <a:pt x="517" y="271"/>
                    <a:pt x="516" y="266"/>
                    <a:pt x="516" y="265"/>
                  </a:cubicBezTo>
                  <a:cubicBezTo>
                    <a:pt x="516" y="263"/>
                    <a:pt x="515" y="256"/>
                    <a:pt x="514" y="254"/>
                  </a:cubicBezTo>
                  <a:cubicBezTo>
                    <a:pt x="513" y="253"/>
                    <a:pt x="513" y="253"/>
                    <a:pt x="513" y="253"/>
                  </a:cubicBezTo>
                  <a:cubicBezTo>
                    <a:pt x="509" y="256"/>
                    <a:pt x="504" y="262"/>
                    <a:pt x="503" y="261"/>
                  </a:cubicBezTo>
                  <a:cubicBezTo>
                    <a:pt x="502" y="260"/>
                    <a:pt x="500" y="260"/>
                    <a:pt x="499" y="261"/>
                  </a:cubicBezTo>
                  <a:cubicBezTo>
                    <a:pt x="498" y="263"/>
                    <a:pt x="498" y="263"/>
                    <a:pt x="498" y="263"/>
                  </a:cubicBezTo>
                  <a:cubicBezTo>
                    <a:pt x="495" y="259"/>
                    <a:pt x="494" y="259"/>
                    <a:pt x="493" y="256"/>
                  </a:cubicBezTo>
                  <a:cubicBezTo>
                    <a:pt x="493" y="254"/>
                    <a:pt x="492" y="251"/>
                    <a:pt x="491" y="249"/>
                  </a:cubicBezTo>
                  <a:cubicBezTo>
                    <a:pt x="490" y="248"/>
                    <a:pt x="490" y="248"/>
                    <a:pt x="490" y="248"/>
                  </a:cubicBezTo>
                  <a:cubicBezTo>
                    <a:pt x="493" y="245"/>
                    <a:pt x="495" y="239"/>
                    <a:pt x="495" y="239"/>
                  </a:cubicBezTo>
                  <a:cubicBezTo>
                    <a:pt x="493" y="238"/>
                    <a:pt x="492" y="238"/>
                    <a:pt x="494" y="237"/>
                  </a:cubicBezTo>
                  <a:cubicBezTo>
                    <a:pt x="496" y="236"/>
                    <a:pt x="497" y="235"/>
                    <a:pt x="497" y="233"/>
                  </a:cubicBezTo>
                  <a:cubicBezTo>
                    <a:pt x="497" y="230"/>
                    <a:pt x="498" y="227"/>
                    <a:pt x="498" y="227"/>
                  </a:cubicBezTo>
                  <a:cubicBezTo>
                    <a:pt x="500" y="224"/>
                    <a:pt x="500" y="224"/>
                    <a:pt x="500" y="224"/>
                  </a:cubicBezTo>
                  <a:cubicBezTo>
                    <a:pt x="502" y="226"/>
                    <a:pt x="503" y="226"/>
                    <a:pt x="503" y="226"/>
                  </a:cubicBezTo>
                  <a:cubicBezTo>
                    <a:pt x="503" y="226"/>
                    <a:pt x="506" y="224"/>
                    <a:pt x="506" y="224"/>
                  </a:cubicBezTo>
                  <a:cubicBezTo>
                    <a:pt x="506" y="220"/>
                    <a:pt x="507" y="216"/>
                    <a:pt x="507" y="215"/>
                  </a:cubicBezTo>
                  <a:cubicBezTo>
                    <a:pt x="505" y="211"/>
                    <a:pt x="507" y="211"/>
                    <a:pt x="503" y="210"/>
                  </a:cubicBezTo>
                  <a:cubicBezTo>
                    <a:pt x="500" y="209"/>
                    <a:pt x="494" y="207"/>
                    <a:pt x="494" y="207"/>
                  </a:cubicBezTo>
                  <a:cubicBezTo>
                    <a:pt x="494" y="200"/>
                    <a:pt x="491" y="194"/>
                    <a:pt x="491" y="194"/>
                  </a:cubicBezTo>
                  <a:cubicBezTo>
                    <a:pt x="490" y="198"/>
                    <a:pt x="488" y="202"/>
                    <a:pt x="489" y="204"/>
                  </a:cubicBezTo>
                  <a:cubicBezTo>
                    <a:pt x="490" y="206"/>
                    <a:pt x="489" y="208"/>
                    <a:pt x="490" y="209"/>
                  </a:cubicBezTo>
                  <a:cubicBezTo>
                    <a:pt x="492" y="209"/>
                    <a:pt x="492" y="210"/>
                    <a:pt x="492" y="211"/>
                  </a:cubicBezTo>
                  <a:cubicBezTo>
                    <a:pt x="492" y="213"/>
                    <a:pt x="494" y="216"/>
                    <a:pt x="491" y="214"/>
                  </a:cubicBezTo>
                  <a:cubicBezTo>
                    <a:pt x="488" y="213"/>
                    <a:pt x="488" y="211"/>
                    <a:pt x="488" y="209"/>
                  </a:cubicBezTo>
                  <a:cubicBezTo>
                    <a:pt x="486" y="210"/>
                    <a:pt x="485" y="209"/>
                    <a:pt x="484" y="207"/>
                  </a:cubicBezTo>
                  <a:cubicBezTo>
                    <a:pt x="483" y="212"/>
                    <a:pt x="482" y="213"/>
                    <a:pt x="484" y="215"/>
                  </a:cubicBezTo>
                  <a:cubicBezTo>
                    <a:pt x="485" y="216"/>
                    <a:pt x="486" y="221"/>
                    <a:pt x="486" y="223"/>
                  </a:cubicBezTo>
                  <a:cubicBezTo>
                    <a:pt x="486" y="225"/>
                    <a:pt x="489" y="235"/>
                    <a:pt x="489" y="236"/>
                  </a:cubicBezTo>
                  <a:cubicBezTo>
                    <a:pt x="490" y="237"/>
                    <a:pt x="494" y="237"/>
                    <a:pt x="493" y="239"/>
                  </a:cubicBezTo>
                  <a:cubicBezTo>
                    <a:pt x="492" y="241"/>
                    <a:pt x="492" y="247"/>
                    <a:pt x="490" y="246"/>
                  </a:cubicBezTo>
                  <a:cubicBezTo>
                    <a:pt x="489" y="245"/>
                    <a:pt x="485" y="245"/>
                    <a:pt x="485" y="248"/>
                  </a:cubicBezTo>
                  <a:cubicBezTo>
                    <a:pt x="485" y="250"/>
                    <a:pt x="487" y="255"/>
                    <a:pt x="486" y="256"/>
                  </a:cubicBezTo>
                  <a:cubicBezTo>
                    <a:pt x="484" y="258"/>
                    <a:pt x="484" y="258"/>
                    <a:pt x="484" y="258"/>
                  </a:cubicBezTo>
                  <a:cubicBezTo>
                    <a:pt x="487" y="259"/>
                    <a:pt x="488" y="258"/>
                    <a:pt x="489" y="260"/>
                  </a:cubicBezTo>
                  <a:cubicBezTo>
                    <a:pt x="490" y="262"/>
                    <a:pt x="489" y="263"/>
                    <a:pt x="488" y="262"/>
                  </a:cubicBezTo>
                  <a:cubicBezTo>
                    <a:pt x="487" y="262"/>
                    <a:pt x="484" y="263"/>
                    <a:pt x="486" y="264"/>
                  </a:cubicBezTo>
                  <a:cubicBezTo>
                    <a:pt x="488" y="265"/>
                    <a:pt x="489" y="264"/>
                    <a:pt x="489" y="267"/>
                  </a:cubicBezTo>
                  <a:cubicBezTo>
                    <a:pt x="489" y="271"/>
                    <a:pt x="489" y="272"/>
                    <a:pt x="488" y="271"/>
                  </a:cubicBezTo>
                  <a:cubicBezTo>
                    <a:pt x="488" y="270"/>
                    <a:pt x="484" y="267"/>
                    <a:pt x="483" y="266"/>
                  </a:cubicBezTo>
                  <a:cubicBezTo>
                    <a:pt x="484" y="264"/>
                    <a:pt x="484" y="263"/>
                    <a:pt x="484" y="263"/>
                  </a:cubicBezTo>
                  <a:cubicBezTo>
                    <a:pt x="482" y="264"/>
                    <a:pt x="482" y="263"/>
                    <a:pt x="481" y="262"/>
                  </a:cubicBezTo>
                  <a:cubicBezTo>
                    <a:pt x="480" y="260"/>
                    <a:pt x="478" y="258"/>
                    <a:pt x="476" y="256"/>
                  </a:cubicBezTo>
                  <a:cubicBezTo>
                    <a:pt x="475" y="255"/>
                    <a:pt x="474" y="253"/>
                    <a:pt x="474" y="252"/>
                  </a:cubicBezTo>
                  <a:cubicBezTo>
                    <a:pt x="473" y="250"/>
                    <a:pt x="473" y="248"/>
                    <a:pt x="473" y="248"/>
                  </a:cubicBezTo>
                  <a:cubicBezTo>
                    <a:pt x="466" y="245"/>
                    <a:pt x="458" y="240"/>
                    <a:pt x="457" y="239"/>
                  </a:cubicBezTo>
                  <a:cubicBezTo>
                    <a:pt x="455" y="237"/>
                    <a:pt x="453" y="236"/>
                    <a:pt x="453" y="236"/>
                  </a:cubicBezTo>
                  <a:cubicBezTo>
                    <a:pt x="450" y="237"/>
                    <a:pt x="450" y="238"/>
                    <a:pt x="451" y="241"/>
                  </a:cubicBezTo>
                  <a:cubicBezTo>
                    <a:pt x="451" y="243"/>
                    <a:pt x="456" y="246"/>
                    <a:pt x="456" y="246"/>
                  </a:cubicBezTo>
                  <a:cubicBezTo>
                    <a:pt x="456" y="246"/>
                    <a:pt x="467" y="256"/>
                    <a:pt x="471" y="257"/>
                  </a:cubicBezTo>
                  <a:cubicBezTo>
                    <a:pt x="475" y="257"/>
                    <a:pt x="474" y="258"/>
                    <a:pt x="474" y="258"/>
                  </a:cubicBezTo>
                  <a:cubicBezTo>
                    <a:pt x="474" y="259"/>
                    <a:pt x="474" y="259"/>
                    <a:pt x="474" y="259"/>
                  </a:cubicBezTo>
                  <a:cubicBezTo>
                    <a:pt x="471" y="258"/>
                    <a:pt x="468" y="256"/>
                    <a:pt x="469" y="259"/>
                  </a:cubicBezTo>
                  <a:cubicBezTo>
                    <a:pt x="470" y="261"/>
                    <a:pt x="473" y="264"/>
                    <a:pt x="472" y="265"/>
                  </a:cubicBezTo>
                  <a:cubicBezTo>
                    <a:pt x="471" y="266"/>
                    <a:pt x="471" y="272"/>
                    <a:pt x="471" y="272"/>
                  </a:cubicBezTo>
                  <a:cubicBezTo>
                    <a:pt x="471" y="272"/>
                    <a:pt x="469" y="270"/>
                    <a:pt x="469" y="268"/>
                  </a:cubicBezTo>
                  <a:cubicBezTo>
                    <a:pt x="470" y="265"/>
                    <a:pt x="467" y="262"/>
                    <a:pt x="467" y="261"/>
                  </a:cubicBezTo>
                  <a:cubicBezTo>
                    <a:pt x="463" y="260"/>
                    <a:pt x="463" y="260"/>
                    <a:pt x="463" y="260"/>
                  </a:cubicBezTo>
                  <a:cubicBezTo>
                    <a:pt x="463" y="260"/>
                    <a:pt x="462" y="258"/>
                    <a:pt x="460" y="258"/>
                  </a:cubicBezTo>
                  <a:cubicBezTo>
                    <a:pt x="458" y="257"/>
                    <a:pt x="457" y="256"/>
                    <a:pt x="457" y="256"/>
                  </a:cubicBezTo>
                  <a:cubicBezTo>
                    <a:pt x="454" y="255"/>
                    <a:pt x="454" y="255"/>
                    <a:pt x="454" y="255"/>
                  </a:cubicBezTo>
                  <a:cubicBezTo>
                    <a:pt x="454" y="255"/>
                    <a:pt x="452" y="254"/>
                    <a:pt x="451" y="253"/>
                  </a:cubicBezTo>
                  <a:cubicBezTo>
                    <a:pt x="451" y="251"/>
                    <a:pt x="448" y="248"/>
                    <a:pt x="447" y="247"/>
                  </a:cubicBezTo>
                  <a:cubicBezTo>
                    <a:pt x="446" y="245"/>
                    <a:pt x="444" y="245"/>
                    <a:pt x="443" y="246"/>
                  </a:cubicBezTo>
                  <a:cubicBezTo>
                    <a:pt x="443" y="246"/>
                    <a:pt x="439" y="250"/>
                    <a:pt x="439" y="252"/>
                  </a:cubicBezTo>
                  <a:cubicBezTo>
                    <a:pt x="438" y="254"/>
                    <a:pt x="436" y="254"/>
                    <a:pt x="434" y="253"/>
                  </a:cubicBezTo>
                  <a:cubicBezTo>
                    <a:pt x="434" y="253"/>
                    <a:pt x="432" y="255"/>
                    <a:pt x="429" y="255"/>
                  </a:cubicBezTo>
                  <a:cubicBezTo>
                    <a:pt x="430" y="256"/>
                    <a:pt x="430" y="259"/>
                    <a:pt x="430" y="263"/>
                  </a:cubicBezTo>
                  <a:cubicBezTo>
                    <a:pt x="430" y="263"/>
                    <a:pt x="426" y="267"/>
                    <a:pt x="425" y="268"/>
                  </a:cubicBezTo>
                  <a:cubicBezTo>
                    <a:pt x="423" y="270"/>
                    <a:pt x="424" y="271"/>
                    <a:pt x="423" y="274"/>
                  </a:cubicBezTo>
                  <a:cubicBezTo>
                    <a:pt x="422" y="276"/>
                    <a:pt x="423" y="279"/>
                    <a:pt x="423" y="279"/>
                  </a:cubicBezTo>
                  <a:cubicBezTo>
                    <a:pt x="424" y="280"/>
                    <a:pt x="424" y="280"/>
                    <a:pt x="424" y="280"/>
                  </a:cubicBezTo>
                  <a:cubicBezTo>
                    <a:pt x="424" y="280"/>
                    <a:pt x="423" y="283"/>
                    <a:pt x="423" y="284"/>
                  </a:cubicBezTo>
                  <a:cubicBezTo>
                    <a:pt x="423" y="286"/>
                    <a:pt x="420" y="291"/>
                    <a:pt x="418" y="292"/>
                  </a:cubicBezTo>
                  <a:cubicBezTo>
                    <a:pt x="418" y="292"/>
                    <a:pt x="416" y="293"/>
                    <a:pt x="412" y="293"/>
                  </a:cubicBezTo>
                  <a:cubicBezTo>
                    <a:pt x="409" y="293"/>
                    <a:pt x="409" y="295"/>
                    <a:pt x="409" y="295"/>
                  </a:cubicBezTo>
                  <a:cubicBezTo>
                    <a:pt x="409" y="295"/>
                    <a:pt x="408" y="297"/>
                    <a:pt x="407" y="297"/>
                  </a:cubicBezTo>
                  <a:cubicBezTo>
                    <a:pt x="407" y="297"/>
                    <a:pt x="403" y="294"/>
                    <a:pt x="402" y="292"/>
                  </a:cubicBezTo>
                  <a:cubicBezTo>
                    <a:pt x="401" y="290"/>
                    <a:pt x="396" y="292"/>
                    <a:pt x="394" y="292"/>
                  </a:cubicBezTo>
                  <a:cubicBezTo>
                    <a:pt x="394" y="292"/>
                    <a:pt x="394" y="288"/>
                    <a:pt x="394" y="286"/>
                  </a:cubicBezTo>
                  <a:cubicBezTo>
                    <a:pt x="394" y="285"/>
                    <a:pt x="393" y="284"/>
                    <a:pt x="392" y="283"/>
                  </a:cubicBezTo>
                  <a:cubicBezTo>
                    <a:pt x="390" y="283"/>
                    <a:pt x="391" y="281"/>
                    <a:pt x="391" y="280"/>
                  </a:cubicBezTo>
                  <a:cubicBezTo>
                    <a:pt x="392" y="279"/>
                    <a:pt x="392" y="270"/>
                    <a:pt x="392" y="268"/>
                  </a:cubicBezTo>
                  <a:cubicBezTo>
                    <a:pt x="392" y="267"/>
                    <a:pt x="392" y="264"/>
                    <a:pt x="390" y="263"/>
                  </a:cubicBezTo>
                  <a:cubicBezTo>
                    <a:pt x="389" y="261"/>
                    <a:pt x="393" y="257"/>
                    <a:pt x="393" y="257"/>
                  </a:cubicBezTo>
                  <a:cubicBezTo>
                    <a:pt x="393" y="257"/>
                    <a:pt x="394" y="257"/>
                    <a:pt x="395" y="257"/>
                  </a:cubicBezTo>
                  <a:cubicBezTo>
                    <a:pt x="397" y="257"/>
                    <a:pt x="400" y="256"/>
                    <a:pt x="402" y="257"/>
                  </a:cubicBezTo>
                  <a:cubicBezTo>
                    <a:pt x="408" y="257"/>
                    <a:pt x="412" y="256"/>
                    <a:pt x="414" y="257"/>
                  </a:cubicBezTo>
                  <a:cubicBezTo>
                    <a:pt x="413" y="253"/>
                    <a:pt x="413" y="242"/>
                    <a:pt x="413" y="241"/>
                  </a:cubicBezTo>
                  <a:cubicBezTo>
                    <a:pt x="411" y="240"/>
                    <a:pt x="408" y="240"/>
                    <a:pt x="410" y="237"/>
                  </a:cubicBezTo>
                  <a:cubicBezTo>
                    <a:pt x="406" y="236"/>
                    <a:pt x="404" y="235"/>
                    <a:pt x="403" y="235"/>
                  </a:cubicBezTo>
                  <a:cubicBezTo>
                    <a:pt x="400" y="233"/>
                    <a:pt x="400" y="232"/>
                    <a:pt x="401" y="231"/>
                  </a:cubicBezTo>
                  <a:cubicBezTo>
                    <a:pt x="403" y="229"/>
                    <a:pt x="409" y="230"/>
                    <a:pt x="409" y="230"/>
                  </a:cubicBezTo>
                  <a:cubicBezTo>
                    <a:pt x="407" y="226"/>
                    <a:pt x="406" y="224"/>
                    <a:pt x="406" y="224"/>
                  </a:cubicBezTo>
                  <a:cubicBezTo>
                    <a:pt x="406" y="224"/>
                    <a:pt x="410" y="224"/>
                    <a:pt x="411" y="224"/>
                  </a:cubicBezTo>
                  <a:cubicBezTo>
                    <a:pt x="413" y="225"/>
                    <a:pt x="414" y="222"/>
                    <a:pt x="414" y="220"/>
                  </a:cubicBezTo>
                  <a:cubicBezTo>
                    <a:pt x="414" y="218"/>
                    <a:pt x="413" y="218"/>
                    <a:pt x="415" y="216"/>
                  </a:cubicBezTo>
                  <a:cubicBezTo>
                    <a:pt x="418" y="214"/>
                    <a:pt x="419" y="209"/>
                    <a:pt x="419" y="206"/>
                  </a:cubicBezTo>
                  <a:cubicBezTo>
                    <a:pt x="419" y="203"/>
                    <a:pt x="421" y="202"/>
                    <a:pt x="423" y="202"/>
                  </a:cubicBezTo>
                  <a:cubicBezTo>
                    <a:pt x="423" y="202"/>
                    <a:pt x="423" y="195"/>
                    <a:pt x="423" y="193"/>
                  </a:cubicBezTo>
                  <a:cubicBezTo>
                    <a:pt x="423" y="191"/>
                    <a:pt x="420" y="186"/>
                    <a:pt x="419" y="185"/>
                  </a:cubicBezTo>
                  <a:cubicBezTo>
                    <a:pt x="417" y="183"/>
                    <a:pt x="418" y="181"/>
                    <a:pt x="420" y="178"/>
                  </a:cubicBezTo>
                  <a:cubicBezTo>
                    <a:pt x="422" y="184"/>
                    <a:pt x="422" y="184"/>
                    <a:pt x="422" y="184"/>
                  </a:cubicBezTo>
                  <a:cubicBezTo>
                    <a:pt x="423" y="184"/>
                    <a:pt x="423" y="184"/>
                    <a:pt x="423" y="184"/>
                  </a:cubicBezTo>
                  <a:cubicBezTo>
                    <a:pt x="425" y="185"/>
                    <a:pt x="424" y="185"/>
                    <a:pt x="423" y="187"/>
                  </a:cubicBezTo>
                  <a:cubicBezTo>
                    <a:pt x="423" y="189"/>
                    <a:pt x="424" y="191"/>
                    <a:pt x="425" y="192"/>
                  </a:cubicBezTo>
                  <a:cubicBezTo>
                    <a:pt x="425" y="192"/>
                    <a:pt x="428" y="193"/>
                    <a:pt x="430" y="192"/>
                  </a:cubicBezTo>
                  <a:cubicBezTo>
                    <a:pt x="432" y="191"/>
                    <a:pt x="435" y="193"/>
                    <a:pt x="437" y="195"/>
                  </a:cubicBezTo>
                  <a:cubicBezTo>
                    <a:pt x="437" y="195"/>
                    <a:pt x="439" y="189"/>
                    <a:pt x="440" y="188"/>
                  </a:cubicBezTo>
                  <a:cubicBezTo>
                    <a:pt x="440" y="187"/>
                    <a:pt x="443" y="187"/>
                    <a:pt x="444" y="188"/>
                  </a:cubicBezTo>
                  <a:cubicBezTo>
                    <a:pt x="444" y="188"/>
                    <a:pt x="445" y="183"/>
                    <a:pt x="445" y="183"/>
                  </a:cubicBezTo>
                  <a:cubicBezTo>
                    <a:pt x="446" y="182"/>
                    <a:pt x="444" y="179"/>
                    <a:pt x="444" y="178"/>
                  </a:cubicBezTo>
                  <a:cubicBezTo>
                    <a:pt x="444" y="176"/>
                    <a:pt x="443" y="175"/>
                    <a:pt x="442" y="174"/>
                  </a:cubicBezTo>
                  <a:cubicBezTo>
                    <a:pt x="441" y="173"/>
                    <a:pt x="440" y="171"/>
                    <a:pt x="440" y="170"/>
                  </a:cubicBezTo>
                  <a:cubicBezTo>
                    <a:pt x="439" y="169"/>
                    <a:pt x="442" y="169"/>
                    <a:pt x="443" y="170"/>
                  </a:cubicBezTo>
                  <a:cubicBezTo>
                    <a:pt x="446" y="171"/>
                    <a:pt x="445" y="170"/>
                    <a:pt x="444" y="169"/>
                  </a:cubicBezTo>
                  <a:cubicBezTo>
                    <a:pt x="443" y="168"/>
                    <a:pt x="441" y="166"/>
                    <a:pt x="440" y="165"/>
                  </a:cubicBezTo>
                  <a:cubicBezTo>
                    <a:pt x="439" y="164"/>
                    <a:pt x="438" y="163"/>
                    <a:pt x="437" y="161"/>
                  </a:cubicBezTo>
                  <a:cubicBezTo>
                    <a:pt x="436" y="159"/>
                    <a:pt x="441" y="156"/>
                    <a:pt x="442" y="156"/>
                  </a:cubicBezTo>
                  <a:cubicBezTo>
                    <a:pt x="443" y="157"/>
                    <a:pt x="443" y="154"/>
                    <a:pt x="443" y="151"/>
                  </a:cubicBezTo>
                  <a:cubicBezTo>
                    <a:pt x="443" y="149"/>
                    <a:pt x="440" y="150"/>
                    <a:pt x="439" y="150"/>
                  </a:cubicBezTo>
                  <a:cubicBezTo>
                    <a:pt x="439" y="150"/>
                    <a:pt x="438" y="151"/>
                    <a:pt x="437" y="153"/>
                  </a:cubicBezTo>
                  <a:cubicBezTo>
                    <a:pt x="436" y="155"/>
                    <a:pt x="436" y="155"/>
                    <a:pt x="435" y="159"/>
                  </a:cubicBezTo>
                  <a:cubicBezTo>
                    <a:pt x="435" y="159"/>
                    <a:pt x="433" y="159"/>
                    <a:pt x="431" y="157"/>
                  </a:cubicBezTo>
                  <a:cubicBezTo>
                    <a:pt x="428" y="156"/>
                    <a:pt x="428" y="155"/>
                    <a:pt x="426" y="151"/>
                  </a:cubicBezTo>
                  <a:cubicBezTo>
                    <a:pt x="423" y="147"/>
                    <a:pt x="422" y="144"/>
                    <a:pt x="421" y="139"/>
                  </a:cubicBezTo>
                  <a:cubicBezTo>
                    <a:pt x="420" y="133"/>
                    <a:pt x="419" y="134"/>
                    <a:pt x="416" y="132"/>
                  </a:cubicBezTo>
                  <a:cubicBezTo>
                    <a:pt x="412" y="135"/>
                    <a:pt x="416" y="139"/>
                    <a:pt x="418" y="141"/>
                  </a:cubicBezTo>
                  <a:cubicBezTo>
                    <a:pt x="420" y="143"/>
                    <a:pt x="419" y="145"/>
                    <a:pt x="419" y="149"/>
                  </a:cubicBezTo>
                  <a:cubicBezTo>
                    <a:pt x="419" y="149"/>
                    <a:pt x="423" y="157"/>
                    <a:pt x="424" y="160"/>
                  </a:cubicBezTo>
                  <a:cubicBezTo>
                    <a:pt x="424" y="160"/>
                    <a:pt x="427" y="161"/>
                    <a:pt x="429" y="163"/>
                  </a:cubicBezTo>
                  <a:cubicBezTo>
                    <a:pt x="432" y="165"/>
                    <a:pt x="428" y="169"/>
                    <a:pt x="428" y="170"/>
                  </a:cubicBezTo>
                  <a:cubicBezTo>
                    <a:pt x="427" y="171"/>
                    <a:pt x="432" y="178"/>
                    <a:pt x="433" y="180"/>
                  </a:cubicBezTo>
                  <a:cubicBezTo>
                    <a:pt x="434" y="182"/>
                    <a:pt x="434" y="183"/>
                    <a:pt x="431" y="183"/>
                  </a:cubicBezTo>
                  <a:cubicBezTo>
                    <a:pt x="432" y="184"/>
                    <a:pt x="432" y="187"/>
                    <a:pt x="430" y="188"/>
                  </a:cubicBezTo>
                  <a:cubicBezTo>
                    <a:pt x="428" y="188"/>
                    <a:pt x="430" y="190"/>
                    <a:pt x="429" y="190"/>
                  </a:cubicBezTo>
                  <a:cubicBezTo>
                    <a:pt x="429" y="190"/>
                    <a:pt x="426" y="185"/>
                    <a:pt x="426" y="183"/>
                  </a:cubicBezTo>
                  <a:cubicBezTo>
                    <a:pt x="426" y="180"/>
                    <a:pt x="421" y="175"/>
                    <a:pt x="420" y="174"/>
                  </a:cubicBezTo>
                  <a:cubicBezTo>
                    <a:pt x="419" y="172"/>
                    <a:pt x="419" y="170"/>
                    <a:pt x="416" y="169"/>
                  </a:cubicBezTo>
                  <a:cubicBezTo>
                    <a:pt x="415" y="168"/>
                    <a:pt x="414" y="168"/>
                    <a:pt x="414" y="171"/>
                  </a:cubicBezTo>
                  <a:cubicBezTo>
                    <a:pt x="415" y="173"/>
                    <a:pt x="413" y="173"/>
                    <a:pt x="414" y="176"/>
                  </a:cubicBezTo>
                  <a:cubicBezTo>
                    <a:pt x="414" y="180"/>
                    <a:pt x="412" y="179"/>
                    <a:pt x="408" y="176"/>
                  </a:cubicBezTo>
                  <a:cubicBezTo>
                    <a:pt x="408" y="176"/>
                    <a:pt x="406" y="171"/>
                    <a:pt x="403" y="168"/>
                  </a:cubicBezTo>
                  <a:cubicBezTo>
                    <a:pt x="401" y="164"/>
                    <a:pt x="402" y="150"/>
                    <a:pt x="402" y="148"/>
                  </a:cubicBezTo>
                  <a:cubicBezTo>
                    <a:pt x="403" y="145"/>
                    <a:pt x="403" y="142"/>
                    <a:pt x="401" y="138"/>
                  </a:cubicBezTo>
                  <a:cubicBezTo>
                    <a:pt x="399" y="135"/>
                    <a:pt x="398" y="126"/>
                    <a:pt x="398" y="123"/>
                  </a:cubicBezTo>
                  <a:cubicBezTo>
                    <a:pt x="399" y="121"/>
                    <a:pt x="397" y="122"/>
                    <a:pt x="399" y="120"/>
                  </a:cubicBezTo>
                  <a:cubicBezTo>
                    <a:pt x="400" y="118"/>
                    <a:pt x="402" y="112"/>
                    <a:pt x="401" y="110"/>
                  </a:cubicBezTo>
                  <a:cubicBezTo>
                    <a:pt x="401" y="108"/>
                    <a:pt x="403" y="108"/>
                    <a:pt x="405" y="110"/>
                  </a:cubicBezTo>
                  <a:cubicBezTo>
                    <a:pt x="407" y="113"/>
                    <a:pt x="407" y="113"/>
                    <a:pt x="409" y="111"/>
                  </a:cubicBezTo>
                  <a:cubicBezTo>
                    <a:pt x="409" y="111"/>
                    <a:pt x="416" y="112"/>
                    <a:pt x="419" y="112"/>
                  </a:cubicBezTo>
                  <a:cubicBezTo>
                    <a:pt x="422" y="112"/>
                    <a:pt x="424" y="113"/>
                    <a:pt x="424" y="115"/>
                  </a:cubicBezTo>
                  <a:cubicBezTo>
                    <a:pt x="425" y="118"/>
                    <a:pt x="426" y="118"/>
                    <a:pt x="426" y="120"/>
                  </a:cubicBezTo>
                  <a:cubicBezTo>
                    <a:pt x="426" y="122"/>
                    <a:pt x="422" y="121"/>
                    <a:pt x="419" y="122"/>
                  </a:cubicBezTo>
                  <a:cubicBezTo>
                    <a:pt x="421" y="123"/>
                    <a:pt x="428" y="127"/>
                    <a:pt x="431" y="129"/>
                  </a:cubicBezTo>
                  <a:cubicBezTo>
                    <a:pt x="435" y="129"/>
                    <a:pt x="435" y="129"/>
                    <a:pt x="435" y="129"/>
                  </a:cubicBezTo>
                  <a:cubicBezTo>
                    <a:pt x="435" y="129"/>
                    <a:pt x="434" y="126"/>
                    <a:pt x="433" y="126"/>
                  </a:cubicBezTo>
                  <a:cubicBezTo>
                    <a:pt x="432" y="125"/>
                    <a:pt x="429" y="119"/>
                    <a:pt x="428" y="118"/>
                  </a:cubicBezTo>
                  <a:cubicBezTo>
                    <a:pt x="427" y="117"/>
                    <a:pt x="427" y="115"/>
                    <a:pt x="429" y="115"/>
                  </a:cubicBezTo>
                  <a:cubicBezTo>
                    <a:pt x="430" y="116"/>
                    <a:pt x="428" y="112"/>
                    <a:pt x="427" y="112"/>
                  </a:cubicBezTo>
                  <a:cubicBezTo>
                    <a:pt x="426" y="112"/>
                    <a:pt x="422" y="108"/>
                    <a:pt x="420" y="108"/>
                  </a:cubicBezTo>
                  <a:cubicBezTo>
                    <a:pt x="418" y="108"/>
                    <a:pt x="419" y="106"/>
                    <a:pt x="422" y="105"/>
                  </a:cubicBezTo>
                  <a:cubicBezTo>
                    <a:pt x="424" y="104"/>
                    <a:pt x="425" y="107"/>
                    <a:pt x="427" y="109"/>
                  </a:cubicBezTo>
                  <a:cubicBezTo>
                    <a:pt x="429" y="110"/>
                    <a:pt x="428" y="106"/>
                    <a:pt x="425" y="105"/>
                  </a:cubicBezTo>
                  <a:cubicBezTo>
                    <a:pt x="423" y="105"/>
                    <a:pt x="423" y="101"/>
                    <a:pt x="422" y="99"/>
                  </a:cubicBezTo>
                  <a:cubicBezTo>
                    <a:pt x="421" y="98"/>
                    <a:pt x="416" y="91"/>
                    <a:pt x="415" y="89"/>
                  </a:cubicBezTo>
                  <a:cubicBezTo>
                    <a:pt x="415" y="89"/>
                    <a:pt x="411" y="85"/>
                    <a:pt x="411" y="83"/>
                  </a:cubicBezTo>
                  <a:cubicBezTo>
                    <a:pt x="411" y="81"/>
                    <a:pt x="404" y="75"/>
                    <a:pt x="402" y="74"/>
                  </a:cubicBezTo>
                  <a:cubicBezTo>
                    <a:pt x="399" y="73"/>
                    <a:pt x="397" y="71"/>
                    <a:pt x="398" y="69"/>
                  </a:cubicBezTo>
                  <a:cubicBezTo>
                    <a:pt x="402" y="73"/>
                    <a:pt x="402" y="73"/>
                    <a:pt x="402" y="73"/>
                  </a:cubicBezTo>
                  <a:cubicBezTo>
                    <a:pt x="402" y="73"/>
                    <a:pt x="410" y="74"/>
                    <a:pt x="412" y="77"/>
                  </a:cubicBezTo>
                  <a:cubicBezTo>
                    <a:pt x="414" y="79"/>
                    <a:pt x="419" y="80"/>
                    <a:pt x="422" y="82"/>
                  </a:cubicBezTo>
                  <a:cubicBezTo>
                    <a:pt x="425" y="84"/>
                    <a:pt x="425" y="81"/>
                    <a:pt x="422" y="79"/>
                  </a:cubicBezTo>
                  <a:cubicBezTo>
                    <a:pt x="420" y="77"/>
                    <a:pt x="418" y="73"/>
                    <a:pt x="415" y="71"/>
                  </a:cubicBezTo>
                  <a:cubicBezTo>
                    <a:pt x="412" y="69"/>
                    <a:pt x="411" y="70"/>
                    <a:pt x="412" y="73"/>
                  </a:cubicBezTo>
                  <a:cubicBezTo>
                    <a:pt x="413" y="75"/>
                    <a:pt x="412" y="74"/>
                    <a:pt x="406" y="72"/>
                  </a:cubicBezTo>
                  <a:cubicBezTo>
                    <a:pt x="399" y="70"/>
                    <a:pt x="402" y="70"/>
                    <a:pt x="402" y="69"/>
                  </a:cubicBezTo>
                  <a:cubicBezTo>
                    <a:pt x="402" y="68"/>
                    <a:pt x="402" y="67"/>
                    <a:pt x="398" y="65"/>
                  </a:cubicBezTo>
                  <a:cubicBezTo>
                    <a:pt x="394" y="64"/>
                    <a:pt x="396" y="62"/>
                    <a:pt x="396" y="61"/>
                  </a:cubicBezTo>
                  <a:cubicBezTo>
                    <a:pt x="396" y="61"/>
                    <a:pt x="392" y="62"/>
                    <a:pt x="390" y="61"/>
                  </a:cubicBezTo>
                  <a:cubicBezTo>
                    <a:pt x="388" y="59"/>
                    <a:pt x="385" y="56"/>
                    <a:pt x="382" y="56"/>
                  </a:cubicBezTo>
                  <a:cubicBezTo>
                    <a:pt x="379" y="55"/>
                    <a:pt x="378" y="53"/>
                    <a:pt x="375" y="52"/>
                  </a:cubicBezTo>
                  <a:cubicBezTo>
                    <a:pt x="373" y="50"/>
                    <a:pt x="367" y="47"/>
                    <a:pt x="365" y="46"/>
                  </a:cubicBezTo>
                  <a:cubicBezTo>
                    <a:pt x="364" y="44"/>
                    <a:pt x="359" y="42"/>
                    <a:pt x="357" y="42"/>
                  </a:cubicBezTo>
                  <a:cubicBezTo>
                    <a:pt x="355" y="43"/>
                    <a:pt x="355" y="40"/>
                    <a:pt x="354" y="38"/>
                  </a:cubicBezTo>
                  <a:cubicBezTo>
                    <a:pt x="352" y="36"/>
                    <a:pt x="355" y="37"/>
                    <a:pt x="358" y="37"/>
                  </a:cubicBezTo>
                  <a:cubicBezTo>
                    <a:pt x="360" y="38"/>
                    <a:pt x="360" y="38"/>
                    <a:pt x="367" y="40"/>
                  </a:cubicBezTo>
                  <a:cubicBezTo>
                    <a:pt x="369" y="41"/>
                    <a:pt x="370" y="41"/>
                    <a:pt x="370" y="41"/>
                  </a:cubicBezTo>
                  <a:cubicBezTo>
                    <a:pt x="371" y="41"/>
                    <a:pt x="371" y="41"/>
                    <a:pt x="371" y="41"/>
                  </a:cubicBezTo>
                  <a:cubicBezTo>
                    <a:pt x="371" y="41"/>
                    <a:pt x="370" y="40"/>
                    <a:pt x="369" y="40"/>
                  </a:cubicBezTo>
                  <a:cubicBezTo>
                    <a:pt x="368" y="39"/>
                    <a:pt x="366" y="38"/>
                    <a:pt x="364" y="38"/>
                  </a:cubicBezTo>
                  <a:cubicBezTo>
                    <a:pt x="361" y="38"/>
                    <a:pt x="356" y="34"/>
                    <a:pt x="352" y="32"/>
                  </a:cubicBezTo>
                  <a:cubicBezTo>
                    <a:pt x="347" y="31"/>
                    <a:pt x="342" y="28"/>
                    <a:pt x="342" y="28"/>
                  </a:cubicBezTo>
                  <a:cubicBezTo>
                    <a:pt x="342" y="28"/>
                    <a:pt x="337" y="24"/>
                    <a:pt x="335" y="21"/>
                  </a:cubicBezTo>
                  <a:cubicBezTo>
                    <a:pt x="333" y="22"/>
                    <a:pt x="321" y="18"/>
                    <a:pt x="318" y="18"/>
                  </a:cubicBezTo>
                  <a:cubicBezTo>
                    <a:pt x="315" y="18"/>
                    <a:pt x="308" y="14"/>
                    <a:pt x="307" y="14"/>
                  </a:cubicBezTo>
                  <a:cubicBezTo>
                    <a:pt x="305" y="15"/>
                    <a:pt x="299" y="13"/>
                    <a:pt x="296" y="12"/>
                  </a:cubicBezTo>
                  <a:cubicBezTo>
                    <a:pt x="293" y="11"/>
                    <a:pt x="291" y="12"/>
                    <a:pt x="290" y="12"/>
                  </a:cubicBezTo>
                  <a:cubicBezTo>
                    <a:pt x="289" y="11"/>
                    <a:pt x="285" y="12"/>
                    <a:pt x="284" y="10"/>
                  </a:cubicBezTo>
                  <a:cubicBezTo>
                    <a:pt x="282" y="9"/>
                    <a:pt x="282" y="9"/>
                    <a:pt x="278" y="9"/>
                  </a:cubicBezTo>
                  <a:cubicBezTo>
                    <a:pt x="277" y="9"/>
                    <a:pt x="274" y="8"/>
                    <a:pt x="273" y="9"/>
                  </a:cubicBezTo>
                  <a:cubicBezTo>
                    <a:pt x="272" y="9"/>
                    <a:pt x="270" y="8"/>
                    <a:pt x="269" y="9"/>
                  </a:cubicBezTo>
                  <a:cubicBezTo>
                    <a:pt x="268" y="9"/>
                    <a:pt x="266" y="9"/>
                    <a:pt x="265" y="9"/>
                  </a:cubicBezTo>
                  <a:cubicBezTo>
                    <a:pt x="264" y="9"/>
                    <a:pt x="263" y="8"/>
                    <a:pt x="261" y="9"/>
                  </a:cubicBezTo>
                  <a:cubicBezTo>
                    <a:pt x="260" y="10"/>
                    <a:pt x="257" y="9"/>
                    <a:pt x="257" y="9"/>
                  </a:cubicBezTo>
                  <a:cubicBezTo>
                    <a:pt x="257" y="9"/>
                    <a:pt x="253" y="8"/>
                    <a:pt x="253" y="9"/>
                  </a:cubicBezTo>
                  <a:cubicBezTo>
                    <a:pt x="252" y="10"/>
                    <a:pt x="250" y="10"/>
                    <a:pt x="249" y="9"/>
                  </a:cubicBezTo>
                  <a:cubicBezTo>
                    <a:pt x="247" y="9"/>
                    <a:pt x="244" y="9"/>
                    <a:pt x="244" y="9"/>
                  </a:cubicBezTo>
                  <a:cubicBezTo>
                    <a:pt x="243" y="10"/>
                    <a:pt x="241" y="10"/>
                    <a:pt x="241" y="10"/>
                  </a:cubicBezTo>
                  <a:cubicBezTo>
                    <a:pt x="240" y="10"/>
                    <a:pt x="235" y="10"/>
                    <a:pt x="235" y="10"/>
                  </a:cubicBezTo>
                  <a:cubicBezTo>
                    <a:pt x="235" y="10"/>
                    <a:pt x="232" y="10"/>
                    <a:pt x="231" y="10"/>
                  </a:cubicBezTo>
                  <a:cubicBezTo>
                    <a:pt x="231" y="11"/>
                    <a:pt x="229" y="10"/>
                    <a:pt x="228" y="9"/>
                  </a:cubicBezTo>
                  <a:cubicBezTo>
                    <a:pt x="227" y="9"/>
                    <a:pt x="225" y="9"/>
                    <a:pt x="224" y="10"/>
                  </a:cubicBezTo>
                  <a:cubicBezTo>
                    <a:pt x="224" y="9"/>
                    <a:pt x="224" y="8"/>
                    <a:pt x="223" y="8"/>
                  </a:cubicBezTo>
                  <a:cubicBezTo>
                    <a:pt x="222" y="8"/>
                    <a:pt x="222" y="7"/>
                    <a:pt x="222" y="7"/>
                  </a:cubicBezTo>
                  <a:cubicBezTo>
                    <a:pt x="223" y="7"/>
                    <a:pt x="223" y="7"/>
                    <a:pt x="223" y="7"/>
                  </a:cubicBezTo>
                  <a:cubicBezTo>
                    <a:pt x="224" y="7"/>
                    <a:pt x="225" y="7"/>
                    <a:pt x="226" y="7"/>
                  </a:cubicBezTo>
                  <a:cubicBezTo>
                    <a:pt x="226" y="7"/>
                    <a:pt x="228" y="7"/>
                    <a:pt x="229" y="7"/>
                  </a:cubicBezTo>
                  <a:cubicBezTo>
                    <a:pt x="230" y="7"/>
                    <a:pt x="233" y="7"/>
                    <a:pt x="234" y="7"/>
                  </a:cubicBezTo>
                  <a:cubicBezTo>
                    <a:pt x="240" y="8"/>
                    <a:pt x="241" y="6"/>
                    <a:pt x="238" y="6"/>
                  </a:cubicBezTo>
                  <a:cubicBezTo>
                    <a:pt x="237" y="5"/>
                    <a:pt x="235" y="5"/>
                    <a:pt x="235" y="5"/>
                  </a:cubicBezTo>
                  <a:cubicBezTo>
                    <a:pt x="235" y="4"/>
                    <a:pt x="234" y="4"/>
                    <a:pt x="233" y="3"/>
                  </a:cubicBezTo>
                  <a:cubicBezTo>
                    <a:pt x="232" y="3"/>
                    <a:pt x="232" y="4"/>
                    <a:pt x="232" y="3"/>
                  </a:cubicBezTo>
                  <a:cubicBezTo>
                    <a:pt x="232" y="3"/>
                    <a:pt x="233" y="2"/>
                    <a:pt x="235" y="2"/>
                  </a:cubicBezTo>
                  <a:cubicBezTo>
                    <a:pt x="236" y="2"/>
                    <a:pt x="237" y="2"/>
                    <a:pt x="238" y="2"/>
                  </a:cubicBezTo>
                  <a:cubicBezTo>
                    <a:pt x="238" y="1"/>
                    <a:pt x="240" y="0"/>
                    <a:pt x="241" y="0"/>
                  </a:cubicBezTo>
                  <a:cubicBezTo>
                    <a:pt x="242" y="0"/>
                    <a:pt x="244" y="1"/>
                    <a:pt x="245" y="0"/>
                  </a:cubicBezTo>
                  <a:cubicBezTo>
                    <a:pt x="246" y="0"/>
                    <a:pt x="249" y="0"/>
                    <a:pt x="250" y="0"/>
                  </a:cubicBezTo>
                  <a:cubicBezTo>
                    <a:pt x="251" y="0"/>
                    <a:pt x="253" y="0"/>
                    <a:pt x="253" y="0"/>
                  </a:cubicBezTo>
                  <a:cubicBezTo>
                    <a:pt x="253" y="0"/>
                    <a:pt x="252" y="0"/>
                    <a:pt x="254" y="0"/>
                  </a:cubicBezTo>
                  <a:cubicBezTo>
                    <a:pt x="257" y="0"/>
                    <a:pt x="264" y="1"/>
                    <a:pt x="266" y="1"/>
                  </a:cubicBezTo>
                  <a:cubicBezTo>
                    <a:pt x="267" y="1"/>
                    <a:pt x="271" y="2"/>
                    <a:pt x="272" y="2"/>
                  </a:cubicBezTo>
                  <a:cubicBezTo>
                    <a:pt x="273" y="1"/>
                    <a:pt x="279" y="2"/>
                    <a:pt x="279" y="2"/>
                  </a:cubicBezTo>
                  <a:cubicBezTo>
                    <a:pt x="296" y="5"/>
                    <a:pt x="313" y="8"/>
                    <a:pt x="330" y="14"/>
                  </a:cubicBezTo>
                  <a:cubicBezTo>
                    <a:pt x="441" y="49"/>
                    <a:pt x="518" y="142"/>
                    <a:pt x="539" y="248"/>
                  </a:cubicBezTo>
                  <a:cubicBezTo>
                    <a:pt x="539" y="250"/>
                    <a:pt x="540" y="259"/>
                    <a:pt x="537" y="254"/>
                  </a:cubicBezTo>
                  <a:cubicBezTo>
                    <a:pt x="534" y="250"/>
                    <a:pt x="533" y="251"/>
                    <a:pt x="533" y="253"/>
                  </a:cubicBezTo>
                  <a:cubicBezTo>
                    <a:pt x="534" y="256"/>
                    <a:pt x="534" y="260"/>
                    <a:pt x="535" y="261"/>
                  </a:cubicBezTo>
                  <a:cubicBezTo>
                    <a:pt x="536" y="262"/>
                    <a:pt x="538" y="265"/>
                    <a:pt x="538" y="267"/>
                  </a:cubicBezTo>
                  <a:cubicBezTo>
                    <a:pt x="538" y="270"/>
                    <a:pt x="541" y="274"/>
                    <a:pt x="540" y="268"/>
                  </a:cubicBezTo>
                  <a:cubicBezTo>
                    <a:pt x="539" y="263"/>
                    <a:pt x="540" y="259"/>
                    <a:pt x="540" y="258"/>
                  </a:cubicBezTo>
                  <a:cubicBezTo>
                    <a:pt x="541" y="257"/>
                    <a:pt x="541" y="257"/>
                    <a:pt x="541" y="257"/>
                  </a:cubicBezTo>
                  <a:cubicBezTo>
                    <a:pt x="544" y="278"/>
                    <a:pt x="545" y="299"/>
                    <a:pt x="544" y="320"/>
                  </a:cubicBezTo>
                  <a:cubicBezTo>
                    <a:pt x="544" y="320"/>
                    <a:pt x="544" y="325"/>
                    <a:pt x="543" y="327"/>
                  </a:cubicBezTo>
                  <a:cubicBezTo>
                    <a:pt x="543" y="329"/>
                    <a:pt x="541" y="335"/>
                    <a:pt x="541" y="338"/>
                  </a:cubicBezTo>
                  <a:cubicBezTo>
                    <a:pt x="541" y="344"/>
                    <a:pt x="540" y="345"/>
                    <a:pt x="540" y="345"/>
                  </a:cubicBezTo>
                  <a:cubicBezTo>
                    <a:pt x="540" y="345"/>
                    <a:pt x="540" y="341"/>
                    <a:pt x="540" y="339"/>
                  </a:cubicBezTo>
                  <a:cubicBezTo>
                    <a:pt x="540" y="336"/>
                    <a:pt x="540" y="333"/>
                    <a:pt x="539" y="331"/>
                  </a:cubicBezTo>
                  <a:cubicBezTo>
                    <a:pt x="538" y="329"/>
                    <a:pt x="536" y="323"/>
                    <a:pt x="536" y="321"/>
                  </a:cubicBezTo>
                  <a:cubicBezTo>
                    <a:pt x="536" y="320"/>
                    <a:pt x="535" y="316"/>
                    <a:pt x="534" y="315"/>
                  </a:cubicBezTo>
                  <a:cubicBezTo>
                    <a:pt x="532" y="313"/>
                    <a:pt x="532" y="308"/>
                    <a:pt x="532" y="307"/>
                  </a:cubicBezTo>
                  <a:cubicBezTo>
                    <a:pt x="532" y="306"/>
                    <a:pt x="532" y="304"/>
                    <a:pt x="529" y="301"/>
                  </a:cubicBezTo>
                  <a:cubicBezTo>
                    <a:pt x="526" y="298"/>
                    <a:pt x="525" y="297"/>
                    <a:pt x="522" y="293"/>
                  </a:cubicBezTo>
                  <a:cubicBezTo>
                    <a:pt x="522" y="294"/>
                    <a:pt x="521" y="295"/>
                    <a:pt x="517" y="288"/>
                  </a:cubicBezTo>
                  <a:cubicBezTo>
                    <a:pt x="518" y="290"/>
                    <a:pt x="521" y="298"/>
                    <a:pt x="522" y="301"/>
                  </a:cubicBezTo>
                  <a:cubicBezTo>
                    <a:pt x="523" y="304"/>
                    <a:pt x="526" y="308"/>
                    <a:pt x="526" y="311"/>
                  </a:cubicBezTo>
                  <a:cubicBezTo>
                    <a:pt x="527" y="314"/>
                    <a:pt x="528" y="317"/>
                    <a:pt x="530" y="318"/>
                  </a:cubicBezTo>
                  <a:cubicBezTo>
                    <a:pt x="532" y="318"/>
                    <a:pt x="533" y="325"/>
                    <a:pt x="532" y="327"/>
                  </a:cubicBezTo>
                  <a:cubicBezTo>
                    <a:pt x="532" y="329"/>
                    <a:pt x="533" y="333"/>
                    <a:pt x="534" y="335"/>
                  </a:cubicBezTo>
                  <a:cubicBezTo>
                    <a:pt x="535" y="337"/>
                    <a:pt x="536" y="340"/>
                    <a:pt x="537" y="343"/>
                  </a:cubicBezTo>
                  <a:cubicBezTo>
                    <a:pt x="539" y="347"/>
                    <a:pt x="538" y="349"/>
                    <a:pt x="540" y="354"/>
                  </a:cubicBezTo>
                  <a:cubicBezTo>
                    <a:pt x="540" y="352"/>
                    <a:pt x="542" y="346"/>
                    <a:pt x="542" y="343"/>
                  </a:cubicBezTo>
                  <a:cubicBezTo>
                    <a:pt x="540" y="362"/>
                    <a:pt x="536" y="382"/>
                    <a:pt x="530" y="401"/>
                  </a:cubicBezTo>
                  <a:cubicBezTo>
                    <a:pt x="505" y="476"/>
                    <a:pt x="454" y="536"/>
                    <a:pt x="390" y="573"/>
                  </a:cubicBezTo>
                  <a:moveTo>
                    <a:pt x="353" y="47"/>
                  </a:moveTo>
                  <a:cubicBezTo>
                    <a:pt x="353" y="47"/>
                    <a:pt x="353" y="47"/>
                    <a:pt x="352" y="48"/>
                  </a:cubicBezTo>
                  <a:cubicBezTo>
                    <a:pt x="350" y="48"/>
                    <a:pt x="353" y="49"/>
                    <a:pt x="355" y="49"/>
                  </a:cubicBezTo>
                  <a:cubicBezTo>
                    <a:pt x="358" y="50"/>
                    <a:pt x="355" y="48"/>
                    <a:pt x="353" y="47"/>
                  </a:cubicBezTo>
                  <a:moveTo>
                    <a:pt x="357" y="46"/>
                  </a:moveTo>
                  <a:cubicBezTo>
                    <a:pt x="355" y="45"/>
                    <a:pt x="354" y="44"/>
                    <a:pt x="354" y="46"/>
                  </a:cubicBezTo>
                  <a:cubicBezTo>
                    <a:pt x="354" y="47"/>
                    <a:pt x="356" y="48"/>
                    <a:pt x="358" y="48"/>
                  </a:cubicBezTo>
                  <a:cubicBezTo>
                    <a:pt x="359" y="48"/>
                    <a:pt x="358" y="47"/>
                    <a:pt x="357" y="46"/>
                  </a:cubicBezTo>
                  <a:moveTo>
                    <a:pt x="355" y="45"/>
                  </a:moveTo>
                  <a:cubicBezTo>
                    <a:pt x="357" y="45"/>
                    <a:pt x="358" y="46"/>
                    <a:pt x="356" y="44"/>
                  </a:cubicBezTo>
                  <a:cubicBezTo>
                    <a:pt x="354" y="43"/>
                    <a:pt x="353" y="41"/>
                    <a:pt x="353" y="42"/>
                  </a:cubicBezTo>
                  <a:cubicBezTo>
                    <a:pt x="353" y="43"/>
                    <a:pt x="354" y="45"/>
                    <a:pt x="355" y="45"/>
                  </a:cubicBezTo>
                  <a:moveTo>
                    <a:pt x="408" y="89"/>
                  </a:moveTo>
                  <a:cubicBezTo>
                    <a:pt x="411" y="91"/>
                    <a:pt x="413" y="91"/>
                    <a:pt x="412" y="89"/>
                  </a:cubicBezTo>
                  <a:cubicBezTo>
                    <a:pt x="410" y="86"/>
                    <a:pt x="409" y="85"/>
                    <a:pt x="407" y="85"/>
                  </a:cubicBezTo>
                  <a:cubicBezTo>
                    <a:pt x="404" y="85"/>
                    <a:pt x="400" y="81"/>
                    <a:pt x="398" y="79"/>
                  </a:cubicBezTo>
                  <a:cubicBezTo>
                    <a:pt x="395" y="78"/>
                    <a:pt x="387" y="71"/>
                    <a:pt x="386" y="69"/>
                  </a:cubicBezTo>
                  <a:cubicBezTo>
                    <a:pt x="385" y="68"/>
                    <a:pt x="383" y="66"/>
                    <a:pt x="384" y="68"/>
                  </a:cubicBezTo>
                  <a:cubicBezTo>
                    <a:pt x="385" y="71"/>
                    <a:pt x="394" y="79"/>
                    <a:pt x="396" y="81"/>
                  </a:cubicBezTo>
                  <a:cubicBezTo>
                    <a:pt x="398" y="84"/>
                    <a:pt x="398" y="85"/>
                    <a:pt x="400" y="84"/>
                  </a:cubicBezTo>
                  <a:cubicBezTo>
                    <a:pt x="400" y="84"/>
                    <a:pt x="403" y="87"/>
                    <a:pt x="404" y="89"/>
                  </a:cubicBezTo>
                  <a:cubicBezTo>
                    <a:pt x="406" y="91"/>
                    <a:pt x="406" y="90"/>
                    <a:pt x="408" y="89"/>
                  </a:cubicBezTo>
                  <a:moveTo>
                    <a:pt x="390" y="181"/>
                  </a:moveTo>
                  <a:cubicBezTo>
                    <a:pt x="385" y="182"/>
                    <a:pt x="385" y="182"/>
                    <a:pt x="385" y="182"/>
                  </a:cubicBezTo>
                  <a:cubicBezTo>
                    <a:pt x="385" y="182"/>
                    <a:pt x="386" y="186"/>
                    <a:pt x="386" y="188"/>
                  </a:cubicBezTo>
                  <a:cubicBezTo>
                    <a:pt x="386" y="190"/>
                    <a:pt x="388" y="194"/>
                    <a:pt x="388" y="195"/>
                  </a:cubicBezTo>
                  <a:cubicBezTo>
                    <a:pt x="388" y="197"/>
                    <a:pt x="389" y="197"/>
                    <a:pt x="390" y="197"/>
                  </a:cubicBezTo>
                  <a:cubicBezTo>
                    <a:pt x="392" y="197"/>
                    <a:pt x="394" y="197"/>
                    <a:pt x="396" y="199"/>
                  </a:cubicBezTo>
                  <a:cubicBezTo>
                    <a:pt x="396" y="199"/>
                    <a:pt x="395" y="200"/>
                    <a:pt x="396" y="201"/>
                  </a:cubicBezTo>
                  <a:cubicBezTo>
                    <a:pt x="396" y="202"/>
                    <a:pt x="397" y="204"/>
                    <a:pt x="398" y="205"/>
                  </a:cubicBezTo>
                  <a:cubicBezTo>
                    <a:pt x="398" y="207"/>
                    <a:pt x="399" y="207"/>
                    <a:pt x="398" y="208"/>
                  </a:cubicBezTo>
                  <a:cubicBezTo>
                    <a:pt x="398" y="209"/>
                    <a:pt x="397" y="211"/>
                    <a:pt x="395" y="212"/>
                  </a:cubicBezTo>
                  <a:cubicBezTo>
                    <a:pt x="394" y="212"/>
                    <a:pt x="394" y="214"/>
                    <a:pt x="395" y="215"/>
                  </a:cubicBezTo>
                  <a:cubicBezTo>
                    <a:pt x="395" y="215"/>
                    <a:pt x="397" y="214"/>
                    <a:pt x="397" y="214"/>
                  </a:cubicBezTo>
                  <a:cubicBezTo>
                    <a:pt x="398" y="213"/>
                    <a:pt x="398" y="215"/>
                    <a:pt x="399" y="216"/>
                  </a:cubicBezTo>
                  <a:cubicBezTo>
                    <a:pt x="400" y="217"/>
                    <a:pt x="399" y="217"/>
                    <a:pt x="398" y="219"/>
                  </a:cubicBezTo>
                  <a:cubicBezTo>
                    <a:pt x="398" y="221"/>
                    <a:pt x="398" y="221"/>
                    <a:pt x="396" y="222"/>
                  </a:cubicBezTo>
                  <a:cubicBezTo>
                    <a:pt x="397" y="223"/>
                    <a:pt x="399" y="222"/>
                    <a:pt x="400" y="222"/>
                  </a:cubicBezTo>
                  <a:cubicBezTo>
                    <a:pt x="401" y="222"/>
                    <a:pt x="403" y="222"/>
                    <a:pt x="404" y="220"/>
                  </a:cubicBezTo>
                  <a:cubicBezTo>
                    <a:pt x="404" y="219"/>
                    <a:pt x="407" y="218"/>
                    <a:pt x="408" y="218"/>
                  </a:cubicBezTo>
                  <a:cubicBezTo>
                    <a:pt x="410" y="218"/>
                    <a:pt x="412" y="217"/>
                    <a:pt x="412" y="217"/>
                  </a:cubicBezTo>
                  <a:cubicBezTo>
                    <a:pt x="412" y="214"/>
                    <a:pt x="412" y="210"/>
                    <a:pt x="412" y="209"/>
                  </a:cubicBezTo>
                  <a:cubicBezTo>
                    <a:pt x="409" y="209"/>
                    <a:pt x="407" y="208"/>
                    <a:pt x="407" y="208"/>
                  </a:cubicBezTo>
                  <a:cubicBezTo>
                    <a:pt x="407" y="205"/>
                    <a:pt x="407" y="204"/>
                    <a:pt x="406" y="203"/>
                  </a:cubicBezTo>
                  <a:cubicBezTo>
                    <a:pt x="404" y="202"/>
                    <a:pt x="403" y="201"/>
                    <a:pt x="403" y="200"/>
                  </a:cubicBezTo>
                  <a:cubicBezTo>
                    <a:pt x="402" y="198"/>
                    <a:pt x="401" y="198"/>
                    <a:pt x="400" y="196"/>
                  </a:cubicBezTo>
                  <a:cubicBezTo>
                    <a:pt x="399" y="195"/>
                    <a:pt x="396" y="194"/>
                    <a:pt x="396" y="194"/>
                  </a:cubicBezTo>
                  <a:cubicBezTo>
                    <a:pt x="394" y="193"/>
                    <a:pt x="394" y="193"/>
                    <a:pt x="394" y="193"/>
                  </a:cubicBezTo>
                  <a:cubicBezTo>
                    <a:pt x="395" y="190"/>
                    <a:pt x="395" y="185"/>
                    <a:pt x="394" y="184"/>
                  </a:cubicBezTo>
                  <a:cubicBezTo>
                    <a:pt x="392" y="184"/>
                    <a:pt x="390" y="185"/>
                    <a:pt x="389" y="184"/>
                  </a:cubicBezTo>
                  <a:lnTo>
                    <a:pt x="390" y="181"/>
                  </a:lnTo>
                  <a:close/>
                  <a:moveTo>
                    <a:pt x="389" y="204"/>
                  </a:moveTo>
                  <a:cubicBezTo>
                    <a:pt x="389" y="204"/>
                    <a:pt x="388" y="202"/>
                    <a:pt x="390" y="201"/>
                  </a:cubicBezTo>
                  <a:cubicBezTo>
                    <a:pt x="390" y="201"/>
                    <a:pt x="388" y="197"/>
                    <a:pt x="387" y="197"/>
                  </a:cubicBezTo>
                  <a:cubicBezTo>
                    <a:pt x="386" y="197"/>
                    <a:pt x="384" y="197"/>
                    <a:pt x="384" y="199"/>
                  </a:cubicBezTo>
                  <a:cubicBezTo>
                    <a:pt x="384" y="199"/>
                    <a:pt x="384" y="199"/>
                    <a:pt x="383" y="198"/>
                  </a:cubicBezTo>
                  <a:cubicBezTo>
                    <a:pt x="382" y="196"/>
                    <a:pt x="383" y="201"/>
                    <a:pt x="383" y="203"/>
                  </a:cubicBezTo>
                  <a:cubicBezTo>
                    <a:pt x="383" y="203"/>
                    <a:pt x="382" y="203"/>
                    <a:pt x="380" y="203"/>
                  </a:cubicBezTo>
                  <a:cubicBezTo>
                    <a:pt x="378" y="204"/>
                    <a:pt x="379" y="205"/>
                    <a:pt x="380" y="207"/>
                  </a:cubicBezTo>
                  <a:cubicBezTo>
                    <a:pt x="380" y="208"/>
                    <a:pt x="380" y="208"/>
                    <a:pt x="383" y="208"/>
                  </a:cubicBezTo>
                  <a:cubicBezTo>
                    <a:pt x="383" y="208"/>
                    <a:pt x="381" y="212"/>
                    <a:pt x="380" y="213"/>
                  </a:cubicBezTo>
                  <a:cubicBezTo>
                    <a:pt x="379" y="214"/>
                    <a:pt x="379" y="214"/>
                    <a:pt x="381" y="216"/>
                  </a:cubicBezTo>
                  <a:cubicBezTo>
                    <a:pt x="381" y="216"/>
                    <a:pt x="384" y="216"/>
                    <a:pt x="385" y="215"/>
                  </a:cubicBezTo>
                  <a:cubicBezTo>
                    <a:pt x="386" y="214"/>
                    <a:pt x="388" y="213"/>
                    <a:pt x="390" y="213"/>
                  </a:cubicBezTo>
                  <a:cubicBezTo>
                    <a:pt x="391" y="213"/>
                    <a:pt x="390" y="210"/>
                    <a:pt x="390" y="209"/>
                  </a:cubicBezTo>
                  <a:cubicBezTo>
                    <a:pt x="389" y="208"/>
                    <a:pt x="389" y="205"/>
                    <a:pt x="389" y="204"/>
                  </a:cubicBezTo>
                  <a:moveTo>
                    <a:pt x="433" y="274"/>
                  </a:moveTo>
                  <a:cubicBezTo>
                    <a:pt x="433" y="272"/>
                    <a:pt x="432" y="273"/>
                    <a:pt x="431" y="274"/>
                  </a:cubicBezTo>
                  <a:cubicBezTo>
                    <a:pt x="430" y="275"/>
                    <a:pt x="432" y="275"/>
                    <a:pt x="432" y="276"/>
                  </a:cubicBezTo>
                  <a:cubicBezTo>
                    <a:pt x="433" y="276"/>
                    <a:pt x="433" y="274"/>
                    <a:pt x="433" y="274"/>
                  </a:cubicBezTo>
                  <a:moveTo>
                    <a:pt x="468" y="271"/>
                  </a:moveTo>
                  <a:cubicBezTo>
                    <a:pt x="468" y="271"/>
                    <a:pt x="466" y="272"/>
                    <a:pt x="465" y="273"/>
                  </a:cubicBezTo>
                  <a:cubicBezTo>
                    <a:pt x="464" y="274"/>
                    <a:pt x="463" y="274"/>
                    <a:pt x="463" y="275"/>
                  </a:cubicBezTo>
                  <a:cubicBezTo>
                    <a:pt x="462" y="275"/>
                    <a:pt x="462" y="277"/>
                    <a:pt x="464" y="277"/>
                  </a:cubicBezTo>
                  <a:cubicBezTo>
                    <a:pt x="465" y="276"/>
                    <a:pt x="467" y="278"/>
                    <a:pt x="469" y="278"/>
                  </a:cubicBezTo>
                  <a:cubicBezTo>
                    <a:pt x="470" y="278"/>
                    <a:pt x="471" y="276"/>
                    <a:pt x="470" y="275"/>
                  </a:cubicBezTo>
                  <a:cubicBezTo>
                    <a:pt x="470" y="274"/>
                    <a:pt x="468" y="272"/>
                    <a:pt x="468" y="271"/>
                  </a:cubicBezTo>
                  <a:moveTo>
                    <a:pt x="447" y="255"/>
                  </a:moveTo>
                  <a:cubicBezTo>
                    <a:pt x="447" y="254"/>
                    <a:pt x="446" y="251"/>
                    <a:pt x="446" y="253"/>
                  </a:cubicBezTo>
                  <a:cubicBezTo>
                    <a:pt x="446" y="254"/>
                    <a:pt x="444" y="255"/>
                    <a:pt x="445" y="256"/>
                  </a:cubicBezTo>
                  <a:cubicBezTo>
                    <a:pt x="446" y="257"/>
                    <a:pt x="447" y="260"/>
                    <a:pt x="447" y="260"/>
                  </a:cubicBezTo>
                  <a:cubicBezTo>
                    <a:pt x="447" y="260"/>
                    <a:pt x="447" y="262"/>
                    <a:pt x="447" y="263"/>
                  </a:cubicBezTo>
                  <a:cubicBezTo>
                    <a:pt x="446" y="264"/>
                    <a:pt x="446" y="264"/>
                    <a:pt x="447" y="265"/>
                  </a:cubicBezTo>
                  <a:cubicBezTo>
                    <a:pt x="448" y="266"/>
                    <a:pt x="449" y="269"/>
                    <a:pt x="449" y="270"/>
                  </a:cubicBezTo>
                  <a:cubicBezTo>
                    <a:pt x="449" y="271"/>
                    <a:pt x="449" y="276"/>
                    <a:pt x="450" y="274"/>
                  </a:cubicBezTo>
                  <a:cubicBezTo>
                    <a:pt x="452" y="272"/>
                    <a:pt x="453" y="272"/>
                    <a:pt x="452" y="271"/>
                  </a:cubicBezTo>
                  <a:cubicBezTo>
                    <a:pt x="451" y="269"/>
                    <a:pt x="450" y="268"/>
                    <a:pt x="450" y="266"/>
                  </a:cubicBezTo>
                  <a:cubicBezTo>
                    <a:pt x="450" y="265"/>
                    <a:pt x="449" y="264"/>
                    <a:pt x="449" y="263"/>
                  </a:cubicBezTo>
                  <a:cubicBezTo>
                    <a:pt x="448" y="262"/>
                    <a:pt x="447" y="260"/>
                    <a:pt x="448" y="258"/>
                  </a:cubicBezTo>
                  <a:cubicBezTo>
                    <a:pt x="448" y="257"/>
                    <a:pt x="447" y="255"/>
                    <a:pt x="447" y="255"/>
                  </a:cubicBezTo>
                  <a:moveTo>
                    <a:pt x="363" y="81"/>
                  </a:moveTo>
                  <a:cubicBezTo>
                    <a:pt x="363" y="81"/>
                    <a:pt x="363" y="82"/>
                    <a:pt x="363" y="81"/>
                  </a:cubicBezTo>
                  <a:cubicBezTo>
                    <a:pt x="363" y="79"/>
                    <a:pt x="362" y="80"/>
                    <a:pt x="359" y="80"/>
                  </a:cubicBezTo>
                  <a:cubicBezTo>
                    <a:pt x="357" y="81"/>
                    <a:pt x="356" y="83"/>
                    <a:pt x="358" y="83"/>
                  </a:cubicBezTo>
                  <a:cubicBezTo>
                    <a:pt x="361" y="83"/>
                    <a:pt x="364" y="84"/>
                    <a:pt x="365" y="84"/>
                  </a:cubicBezTo>
                  <a:lnTo>
                    <a:pt x="363" y="81"/>
                  </a:lnTo>
                  <a:close/>
                  <a:moveTo>
                    <a:pt x="371" y="89"/>
                  </a:moveTo>
                  <a:cubicBezTo>
                    <a:pt x="369" y="87"/>
                    <a:pt x="368" y="87"/>
                    <a:pt x="370" y="89"/>
                  </a:cubicBezTo>
                  <a:cubicBezTo>
                    <a:pt x="371" y="90"/>
                    <a:pt x="372" y="91"/>
                    <a:pt x="372" y="91"/>
                  </a:cubicBezTo>
                  <a:cubicBezTo>
                    <a:pt x="372" y="91"/>
                    <a:pt x="373" y="89"/>
                    <a:pt x="371" y="89"/>
                  </a:cubicBezTo>
                  <a:moveTo>
                    <a:pt x="366" y="91"/>
                  </a:moveTo>
                  <a:cubicBezTo>
                    <a:pt x="366" y="93"/>
                    <a:pt x="364" y="92"/>
                    <a:pt x="366" y="93"/>
                  </a:cubicBezTo>
                  <a:cubicBezTo>
                    <a:pt x="368" y="94"/>
                    <a:pt x="371" y="95"/>
                    <a:pt x="369" y="93"/>
                  </a:cubicBezTo>
                  <a:cubicBezTo>
                    <a:pt x="367" y="90"/>
                    <a:pt x="365" y="86"/>
                    <a:pt x="365" y="86"/>
                  </a:cubicBezTo>
                  <a:cubicBezTo>
                    <a:pt x="365" y="86"/>
                    <a:pt x="358" y="84"/>
                    <a:pt x="357" y="85"/>
                  </a:cubicBezTo>
                  <a:cubicBezTo>
                    <a:pt x="357" y="86"/>
                    <a:pt x="357" y="88"/>
                    <a:pt x="359" y="89"/>
                  </a:cubicBezTo>
                  <a:cubicBezTo>
                    <a:pt x="361" y="90"/>
                    <a:pt x="364" y="91"/>
                    <a:pt x="366" y="91"/>
                  </a:cubicBezTo>
                  <a:moveTo>
                    <a:pt x="341" y="151"/>
                  </a:moveTo>
                  <a:cubicBezTo>
                    <a:pt x="341" y="151"/>
                    <a:pt x="338" y="155"/>
                    <a:pt x="341" y="155"/>
                  </a:cubicBezTo>
                  <a:cubicBezTo>
                    <a:pt x="344" y="156"/>
                    <a:pt x="345" y="156"/>
                    <a:pt x="348" y="156"/>
                  </a:cubicBezTo>
                  <a:cubicBezTo>
                    <a:pt x="350" y="156"/>
                    <a:pt x="352" y="154"/>
                    <a:pt x="354" y="155"/>
                  </a:cubicBezTo>
                  <a:cubicBezTo>
                    <a:pt x="356" y="155"/>
                    <a:pt x="357" y="154"/>
                    <a:pt x="357" y="153"/>
                  </a:cubicBezTo>
                  <a:cubicBezTo>
                    <a:pt x="358" y="151"/>
                    <a:pt x="360" y="151"/>
                    <a:pt x="357" y="147"/>
                  </a:cubicBezTo>
                  <a:cubicBezTo>
                    <a:pt x="354" y="144"/>
                    <a:pt x="352" y="142"/>
                    <a:pt x="351" y="145"/>
                  </a:cubicBezTo>
                  <a:cubicBezTo>
                    <a:pt x="344" y="144"/>
                    <a:pt x="343" y="147"/>
                    <a:pt x="341" y="145"/>
                  </a:cubicBezTo>
                  <a:cubicBezTo>
                    <a:pt x="339" y="143"/>
                    <a:pt x="338" y="141"/>
                    <a:pt x="336" y="144"/>
                  </a:cubicBezTo>
                  <a:cubicBezTo>
                    <a:pt x="335" y="147"/>
                    <a:pt x="335" y="147"/>
                    <a:pt x="335" y="147"/>
                  </a:cubicBezTo>
                  <a:cubicBezTo>
                    <a:pt x="338" y="148"/>
                    <a:pt x="338" y="151"/>
                    <a:pt x="341" y="151"/>
                  </a:cubicBezTo>
                  <a:moveTo>
                    <a:pt x="267" y="66"/>
                  </a:moveTo>
                  <a:cubicBezTo>
                    <a:pt x="268" y="66"/>
                    <a:pt x="273" y="67"/>
                    <a:pt x="273" y="67"/>
                  </a:cubicBezTo>
                  <a:cubicBezTo>
                    <a:pt x="274" y="67"/>
                    <a:pt x="275" y="67"/>
                    <a:pt x="275" y="67"/>
                  </a:cubicBezTo>
                  <a:cubicBezTo>
                    <a:pt x="275" y="67"/>
                    <a:pt x="275" y="69"/>
                    <a:pt x="275" y="67"/>
                  </a:cubicBezTo>
                  <a:cubicBezTo>
                    <a:pt x="275" y="66"/>
                    <a:pt x="276" y="65"/>
                    <a:pt x="276" y="65"/>
                  </a:cubicBezTo>
                  <a:cubicBezTo>
                    <a:pt x="277" y="64"/>
                    <a:pt x="279" y="61"/>
                    <a:pt x="279" y="61"/>
                  </a:cubicBezTo>
                  <a:cubicBezTo>
                    <a:pt x="276" y="60"/>
                    <a:pt x="275" y="60"/>
                    <a:pt x="274" y="60"/>
                  </a:cubicBezTo>
                  <a:cubicBezTo>
                    <a:pt x="273" y="61"/>
                    <a:pt x="271" y="61"/>
                    <a:pt x="270" y="61"/>
                  </a:cubicBezTo>
                  <a:cubicBezTo>
                    <a:pt x="269" y="61"/>
                    <a:pt x="268" y="63"/>
                    <a:pt x="268" y="64"/>
                  </a:cubicBezTo>
                  <a:cubicBezTo>
                    <a:pt x="267" y="65"/>
                    <a:pt x="263" y="66"/>
                    <a:pt x="267" y="66"/>
                  </a:cubicBezTo>
                  <a:moveTo>
                    <a:pt x="247" y="52"/>
                  </a:moveTo>
                  <a:cubicBezTo>
                    <a:pt x="247" y="53"/>
                    <a:pt x="249" y="55"/>
                    <a:pt x="249" y="55"/>
                  </a:cubicBezTo>
                  <a:cubicBezTo>
                    <a:pt x="249" y="55"/>
                    <a:pt x="251" y="55"/>
                    <a:pt x="250" y="56"/>
                  </a:cubicBezTo>
                  <a:cubicBezTo>
                    <a:pt x="249" y="57"/>
                    <a:pt x="248" y="58"/>
                    <a:pt x="248" y="58"/>
                  </a:cubicBezTo>
                  <a:cubicBezTo>
                    <a:pt x="247" y="59"/>
                    <a:pt x="246" y="59"/>
                    <a:pt x="246" y="59"/>
                  </a:cubicBezTo>
                  <a:cubicBezTo>
                    <a:pt x="245" y="58"/>
                    <a:pt x="243" y="59"/>
                    <a:pt x="243" y="59"/>
                  </a:cubicBezTo>
                  <a:cubicBezTo>
                    <a:pt x="243" y="59"/>
                    <a:pt x="244" y="61"/>
                    <a:pt x="243" y="59"/>
                  </a:cubicBezTo>
                  <a:cubicBezTo>
                    <a:pt x="242" y="57"/>
                    <a:pt x="241" y="56"/>
                    <a:pt x="240" y="56"/>
                  </a:cubicBezTo>
                  <a:cubicBezTo>
                    <a:pt x="239" y="56"/>
                    <a:pt x="239" y="55"/>
                    <a:pt x="238" y="54"/>
                  </a:cubicBezTo>
                  <a:cubicBezTo>
                    <a:pt x="238" y="54"/>
                    <a:pt x="236" y="53"/>
                    <a:pt x="238" y="52"/>
                  </a:cubicBezTo>
                  <a:cubicBezTo>
                    <a:pt x="240" y="52"/>
                    <a:pt x="240" y="51"/>
                    <a:pt x="241" y="51"/>
                  </a:cubicBezTo>
                  <a:cubicBezTo>
                    <a:pt x="242" y="51"/>
                    <a:pt x="243" y="51"/>
                    <a:pt x="244" y="50"/>
                  </a:cubicBezTo>
                  <a:cubicBezTo>
                    <a:pt x="245" y="50"/>
                    <a:pt x="246" y="51"/>
                    <a:pt x="247" y="52"/>
                  </a:cubicBezTo>
                  <a:moveTo>
                    <a:pt x="250" y="50"/>
                  </a:moveTo>
                  <a:cubicBezTo>
                    <a:pt x="251" y="50"/>
                    <a:pt x="252" y="50"/>
                    <a:pt x="251" y="49"/>
                  </a:cubicBezTo>
                  <a:cubicBezTo>
                    <a:pt x="250" y="49"/>
                    <a:pt x="250" y="48"/>
                    <a:pt x="249" y="48"/>
                  </a:cubicBezTo>
                  <a:cubicBezTo>
                    <a:pt x="246" y="47"/>
                    <a:pt x="245" y="46"/>
                    <a:pt x="245" y="46"/>
                  </a:cubicBezTo>
                  <a:cubicBezTo>
                    <a:pt x="245" y="46"/>
                    <a:pt x="244" y="46"/>
                    <a:pt x="244" y="47"/>
                  </a:cubicBezTo>
                  <a:cubicBezTo>
                    <a:pt x="243" y="47"/>
                    <a:pt x="242" y="48"/>
                    <a:pt x="244" y="48"/>
                  </a:cubicBezTo>
                  <a:cubicBezTo>
                    <a:pt x="245" y="48"/>
                    <a:pt x="246" y="49"/>
                    <a:pt x="247" y="49"/>
                  </a:cubicBezTo>
                  <a:cubicBezTo>
                    <a:pt x="247" y="49"/>
                    <a:pt x="250" y="50"/>
                    <a:pt x="250" y="50"/>
                  </a:cubicBezTo>
                  <a:moveTo>
                    <a:pt x="252" y="64"/>
                  </a:moveTo>
                  <a:cubicBezTo>
                    <a:pt x="253" y="64"/>
                    <a:pt x="255" y="63"/>
                    <a:pt x="254" y="62"/>
                  </a:cubicBezTo>
                  <a:cubicBezTo>
                    <a:pt x="252" y="61"/>
                    <a:pt x="252" y="61"/>
                    <a:pt x="251" y="61"/>
                  </a:cubicBezTo>
                  <a:cubicBezTo>
                    <a:pt x="249" y="61"/>
                    <a:pt x="247" y="61"/>
                    <a:pt x="247" y="61"/>
                  </a:cubicBezTo>
                  <a:cubicBezTo>
                    <a:pt x="246" y="62"/>
                    <a:pt x="245" y="63"/>
                    <a:pt x="246" y="63"/>
                  </a:cubicBezTo>
                  <a:cubicBezTo>
                    <a:pt x="247" y="64"/>
                    <a:pt x="248" y="65"/>
                    <a:pt x="248" y="65"/>
                  </a:cubicBezTo>
                  <a:cubicBezTo>
                    <a:pt x="249" y="64"/>
                    <a:pt x="252" y="64"/>
                    <a:pt x="252" y="64"/>
                  </a:cubicBezTo>
                  <a:moveTo>
                    <a:pt x="261" y="59"/>
                  </a:moveTo>
                  <a:cubicBezTo>
                    <a:pt x="259" y="60"/>
                    <a:pt x="259" y="61"/>
                    <a:pt x="260" y="61"/>
                  </a:cubicBezTo>
                  <a:cubicBezTo>
                    <a:pt x="261" y="60"/>
                    <a:pt x="262" y="60"/>
                    <a:pt x="263" y="60"/>
                  </a:cubicBezTo>
                  <a:cubicBezTo>
                    <a:pt x="264" y="60"/>
                    <a:pt x="264" y="59"/>
                    <a:pt x="264" y="58"/>
                  </a:cubicBezTo>
                  <a:cubicBezTo>
                    <a:pt x="265" y="56"/>
                    <a:pt x="265" y="57"/>
                    <a:pt x="264" y="56"/>
                  </a:cubicBezTo>
                  <a:cubicBezTo>
                    <a:pt x="264" y="56"/>
                    <a:pt x="262" y="56"/>
                    <a:pt x="260" y="56"/>
                  </a:cubicBezTo>
                  <a:cubicBezTo>
                    <a:pt x="258" y="56"/>
                    <a:pt x="262" y="59"/>
                    <a:pt x="261" y="59"/>
                  </a:cubicBezTo>
                  <a:moveTo>
                    <a:pt x="257" y="54"/>
                  </a:moveTo>
                  <a:cubicBezTo>
                    <a:pt x="256" y="52"/>
                    <a:pt x="257" y="52"/>
                    <a:pt x="255" y="52"/>
                  </a:cubicBezTo>
                  <a:cubicBezTo>
                    <a:pt x="253" y="53"/>
                    <a:pt x="252" y="53"/>
                    <a:pt x="253" y="53"/>
                  </a:cubicBezTo>
                  <a:cubicBezTo>
                    <a:pt x="255" y="53"/>
                    <a:pt x="257" y="54"/>
                    <a:pt x="257" y="54"/>
                  </a:cubicBezTo>
                  <a:moveTo>
                    <a:pt x="248" y="68"/>
                  </a:moveTo>
                  <a:cubicBezTo>
                    <a:pt x="252" y="67"/>
                    <a:pt x="252" y="67"/>
                    <a:pt x="252" y="67"/>
                  </a:cubicBezTo>
                  <a:cubicBezTo>
                    <a:pt x="252" y="67"/>
                    <a:pt x="251" y="66"/>
                    <a:pt x="250" y="66"/>
                  </a:cubicBezTo>
                  <a:cubicBezTo>
                    <a:pt x="250" y="65"/>
                    <a:pt x="248" y="67"/>
                    <a:pt x="248" y="68"/>
                  </a:cubicBezTo>
                  <a:moveTo>
                    <a:pt x="218" y="47"/>
                  </a:moveTo>
                  <a:cubicBezTo>
                    <a:pt x="220" y="47"/>
                    <a:pt x="221" y="48"/>
                    <a:pt x="221" y="48"/>
                  </a:cubicBezTo>
                  <a:cubicBezTo>
                    <a:pt x="222" y="49"/>
                    <a:pt x="224" y="50"/>
                    <a:pt x="224" y="50"/>
                  </a:cubicBezTo>
                  <a:cubicBezTo>
                    <a:pt x="226" y="50"/>
                    <a:pt x="226" y="50"/>
                    <a:pt x="227" y="51"/>
                  </a:cubicBezTo>
                  <a:cubicBezTo>
                    <a:pt x="227" y="51"/>
                    <a:pt x="229" y="52"/>
                    <a:pt x="229" y="52"/>
                  </a:cubicBezTo>
                  <a:cubicBezTo>
                    <a:pt x="230" y="52"/>
                    <a:pt x="231" y="53"/>
                    <a:pt x="231" y="53"/>
                  </a:cubicBezTo>
                  <a:cubicBezTo>
                    <a:pt x="232" y="51"/>
                    <a:pt x="232" y="51"/>
                    <a:pt x="233" y="50"/>
                  </a:cubicBezTo>
                  <a:cubicBezTo>
                    <a:pt x="235" y="50"/>
                    <a:pt x="236" y="47"/>
                    <a:pt x="236" y="47"/>
                  </a:cubicBezTo>
                  <a:cubicBezTo>
                    <a:pt x="236" y="46"/>
                    <a:pt x="236" y="44"/>
                    <a:pt x="234" y="45"/>
                  </a:cubicBezTo>
                  <a:cubicBezTo>
                    <a:pt x="233" y="46"/>
                    <a:pt x="231" y="45"/>
                    <a:pt x="231" y="45"/>
                  </a:cubicBezTo>
                  <a:cubicBezTo>
                    <a:pt x="231" y="45"/>
                    <a:pt x="229" y="44"/>
                    <a:pt x="227" y="45"/>
                  </a:cubicBezTo>
                  <a:cubicBezTo>
                    <a:pt x="226" y="45"/>
                    <a:pt x="224" y="45"/>
                    <a:pt x="224" y="44"/>
                  </a:cubicBezTo>
                  <a:cubicBezTo>
                    <a:pt x="223" y="44"/>
                    <a:pt x="222" y="44"/>
                    <a:pt x="221" y="45"/>
                  </a:cubicBezTo>
                  <a:cubicBezTo>
                    <a:pt x="219" y="45"/>
                    <a:pt x="217" y="47"/>
                    <a:pt x="217" y="47"/>
                  </a:cubicBezTo>
                  <a:lnTo>
                    <a:pt x="218" y="47"/>
                  </a:lnTo>
                  <a:close/>
                  <a:moveTo>
                    <a:pt x="263" y="63"/>
                  </a:moveTo>
                  <a:cubicBezTo>
                    <a:pt x="264" y="62"/>
                    <a:pt x="265" y="61"/>
                    <a:pt x="266" y="61"/>
                  </a:cubicBezTo>
                  <a:cubicBezTo>
                    <a:pt x="262" y="61"/>
                    <a:pt x="261" y="62"/>
                    <a:pt x="261" y="62"/>
                  </a:cubicBezTo>
                  <a:lnTo>
                    <a:pt x="263" y="63"/>
                  </a:lnTo>
                  <a:close/>
                  <a:moveTo>
                    <a:pt x="233" y="72"/>
                  </a:moveTo>
                  <a:cubicBezTo>
                    <a:pt x="234" y="71"/>
                    <a:pt x="234" y="69"/>
                    <a:pt x="236" y="69"/>
                  </a:cubicBezTo>
                  <a:cubicBezTo>
                    <a:pt x="238" y="69"/>
                    <a:pt x="242" y="67"/>
                    <a:pt x="242" y="67"/>
                  </a:cubicBezTo>
                  <a:cubicBezTo>
                    <a:pt x="240" y="66"/>
                    <a:pt x="240" y="66"/>
                    <a:pt x="240" y="65"/>
                  </a:cubicBezTo>
                  <a:cubicBezTo>
                    <a:pt x="240" y="64"/>
                    <a:pt x="239" y="63"/>
                    <a:pt x="239" y="63"/>
                  </a:cubicBezTo>
                  <a:cubicBezTo>
                    <a:pt x="238" y="65"/>
                    <a:pt x="237" y="66"/>
                    <a:pt x="236" y="66"/>
                  </a:cubicBezTo>
                  <a:cubicBezTo>
                    <a:pt x="235" y="65"/>
                    <a:pt x="233" y="66"/>
                    <a:pt x="232" y="67"/>
                  </a:cubicBezTo>
                  <a:cubicBezTo>
                    <a:pt x="231" y="68"/>
                    <a:pt x="226" y="70"/>
                    <a:pt x="228" y="71"/>
                  </a:cubicBezTo>
                  <a:cubicBezTo>
                    <a:pt x="230" y="72"/>
                    <a:pt x="233" y="72"/>
                    <a:pt x="233" y="72"/>
                  </a:cubicBezTo>
                  <a:moveTo>
                    <a:pt x="262" y="78"/>
                  </a:moveTo>
                  <a:cubicBezTo>
                    <a:pt x="264" y="78"/>
                    <a:pt x="264" y="78"/>
                    <a:pt x="264" y="78"/>
                  </a:cubicBezTo>
                  <a:cubicBezTo>
                    <a:pt x="264" y="78"/>
                    <a:pt x="261" y="76"/>
                    <a:pt x="261" y="76"/>
                  </a:cubicBezTo>
                  <a:cubicBezTo>
                    <a:pt x="261" y="75"/>
                    <a:pt x="259" y="74"/>
                    <a:pt x="258" y="74"/>
                  </a:cubicBezTo>
                  <a:cubicBezTo>
                    <a:pt x="256" y="74"/>
                    <a:pt x="256" y="73"/>
                    <a:pt x="256" y="72"/>
                  </a:cubicBezTo>
                  <a:cubicBezTo>
                    <a:pt x="255" y="70"/>
                    <a:pt x="256" y="70"/>
                    <a:pt x="259" y="70"/>
                  </a:cubicBezTo>
                  <a:cubicBezTo>
                    <a:pt x="259" y="65"/>
                    <a:pt x="259" y="65"/>
                    <a:pt x="259" y="65"/>
                  </a:cubicBezTo>
                  <a:cubicBezTo>
                    <a:pt x="257" y="63"/>
                    <a:pt x="257" y="63"/>
                    <a:pt x="257" y="63"/>
                  </a:cubicBezTo>
                  <a:cubicBezTo>
                    <a:pt x="257" y="63"/>
                    <a:pt x="255" y="64"/>
                    <a:pt x="255" y="65"/>
                  </a:cubicBezTo>
                  <a:cubicBezTo>
                    <a:pt x="255" y="66"/>
                    <a:pt x="253" y="66"/>
                    <a:pt x="253" y="67"/>
                  </a:cubicBezTo>
                  <a:cubicBezTo>
                    <a:pt x="253" y="68"/>
                    <a:pt x="252" y="69"/>
                    <a:pt x="250" y="70"/>
                  </a:cubicBezTo>
                  <a:cubicBezTo>
                    <a:pt x="249" y="72"/>
                    <a:pt x="252" y="73"/>
                    <a:pt x="253" y="73"/>
                  </a:cubicBezTo>
                  <a:cubicBezTo>
                    <a:pt x="254" y="73"/>
                    <a:pt x="258" y="78"/>
                    <a:pt x="259" y="79"/>
                  </a:cubicBezTo>
                  <a:cubicBezTo>
                    <a:pt x="260" y="80"/>
                    <a:pt x="261" y="79"/>
                    <a:pt x="262" y="78"/>
                  </a:cubicBezTo>
                  <a:moveTo>
                    <a:pt x="282" y="61"/>
                  </a:moveTo>
                  <a:cubicBezTo>
                    <a:pt x="280" y="63"/>
                    <a:pt x="278" y="65"/>
                    <a:pt x="277" y="65"/>
                  </a:cubicBezTo>
                  <a:cubicBezTo>
                    <a:pt x="276" y="65"/>
                    <a:pt x="276" y="66"/>
                    <a:pt x="276" y="67"/>
                  </a:cubicBezTo>
                  <a:cubicBezTo>
                    <a:pt x="277" y="68"/>
                    <a:pt x="276" y="70"/>
                    <a:pt x="276" y="70"/>
                  </a:cubicBezTo>
                  <a:cubicBezTo>
                    <a:pt x="271" y="70"/>
                    <a:pt x="265" y="71"/>
                    <a:pt x="264" y="70"/>
                  </a:cubicBezTo>
                  <a:cubicBezTo>
                    <a:pt x="263" y="70"/>
                    <a:pt x="260" y="70"/>
                    <a:pt x="261" y="72"/>
                  </a:cubicBezTo>
                  <a:cubicBezTo>
                    <a:pt x="262" y="74"/>
                    <a:pt x="265" y="76"/>
                    <a:pt x="265" y="76"/>
                  </a:cubicBezTo>
                  <a:cubicBezTo>
                    <a:pt x="265" y="75"/>
                    <a:pt x="268" y="75"/>
                    <a:pt x="268" y="74"/>
                  </a:cubicBezTo>
                  <a:cubicBezTo>
                    <a:pt x="268" y="73"/>
                    <a:pt x="270" y="72"/>
                    <a:pt x="270" y="72"/>
                  </a:cubicBezTo>
                  <a:cubicBezTo>
                    <a:pt x="270" y="72"/>
                    <a:pt x="271" y="76"/>
                    <a:pt x="273" y="75"/>
                  </a:cubicBezTo>
                  <a:cubicBezTo>
                    <a:pt x="275" y="74"/>
                    <a:pt x="278" y="75"/>
                    <a:pt x="279" y="74"/>
                  </a:cubicBezTo>
                  <a:cubicBezTo>
                    <a:pt x="280" y="74"/>
                    <a:pt x="287" y="72"/>
                    <a:pt x="289" y="72"/>
                  </a:cubicBezTo>
                  <a:cubicBezTo>
                    <a:pt x="290" y="73"/>
                    <a:pt x="300" y="70"/>
                    <a:pt x="300" y="70"/>
                  </a:cubicBezTo>
                  <a:cubicBezTo>
                    <a:pt x="296" y="67"/>
                    <a:pt x="295" y="67"/>
                    <a:pt x="295" y="66"/>
                  </a:cubicBezTo>
                  <a:cubicBezTo>
                    <a:pt x="295" y="64"/>
                    <a:pt x="291" y="63"/>
                    <a:pt x="291" y="63"/>
                  </a:cubicBezTo>
                  <a:cubicBezTo>
                    <a:pt x="289" y="63"/>
                    <a:pt x="285" y="62"/>
                    <a:pt x="284" y="61"/>
                  </a:cubicBezTo>
                  <a:cubicBezTo>
                    <a:pt x="284" y="60"/>
                    <a:pt x="282" y="61"/>
                    <a:pt x="282" y="61"/>
                  </a:cubicBezTo>
                  <a:moveTo>
                    <a:pt x="304" y="73"/>
                  </a:moveTo>
                  <a:cubicBezTo>
                    <a:pt x="304" y="73"/>
                    <a:pt x="294" y="73"/>
                    <a:pt x="292" y="73"/>
                  </a:cubicBezTo>
                  <a:cubicBezTo>
                    <a:pt x="290" y="74"/>
                    <a:pt x="290" y="74"/>
                    <a:pt x="293" y="76"/>
                  </a:cubicBezTo>
                  <a:cubicBezTo>
                    <a:pt x="293" y="76"/>
                    <a:pt x="290" y="76"/>
                    <a:pt x="288" y="77"/>
                  </a:cubicBezTo>
                  <a:cubicBezTo>
                    <a:pt x="288" y="77"/>
                    <a:pt x="286" y="78"/>
                    <a:pt x="282" y="76"/>
                  </a:cubicBezTo>
                  <a:cubicBezTo>
                    <a:pt x="278" y="75"/>
                    <a:pt x="278" y="78"/>
                    <a:pt x="277" y="80"/>
                  </a:cubicBezTo>
                  <a:cubicBezTo>
                    <a:pt x="276" y="82"/>
                    <a:pt x="277" y="83"/>
                    <a:pt x="278" y="85"/>
                  </a:cubicBezTo>
                  <a:cubicBezTo>
                    <a:pt x="278" y="85"/>
                    <a:pt x="283" y="87"/>
                    <a:pt x="285" y="88"/>
                  </a:cubicBezTo>
                  <a:cubicBezTo>
                    <a:pt x="286" y="90"/>
                    <a:pt x="287" y="91"/>
                    <a:pt x="287" y="94"/>
                  </a:cubicBezTo>
                  <a:cubicBezTo>
                    <a:pt x="287" y="97"/>
                    <a:pt x="286" y="98"/>
                    <a:pt x="286" y="102"/>
                  </a:cubicBezTo>
                  <a:cubicBezTo>
                    <a:pt x="286" y="102"/>
                    <a:pt x="284" y="104"/>
                    <a:pt x="283" y="106"/>
                  </a:cubicBezTo>
                  <a:cubicBezTo>
                    <a:pt x="282" y="108"/>
                    <a:pt x="283" y="108"/>
                    <a:pt x="288" y="109"/>
                  </a:cubicBezTo>
                  <a:cubicBezTo>
                    <a:pt x="287" y="111"/>
                    <a:pt x="288" y="115"/>
                    <a:pt x="286" y="119"/>
                  </a:cubicBezTo>
                  <a:cubicBezTo>
                    <a:pt x="286" y="119"/>
                    <a:pt x="281" y="120"/>
                    <a:pt x="280" y="120"/>
                  </a:cubicBezTo>
                  <a:cubicBezTo>
                    <a:pt x="278" y="120"/>
                    <a:pt x="277" y="122"/>
                    <a:pt x="276" y="124"/>
                  </a:cubicBezTo>
                  <a:cubicBezTo>
                    <a:pt x="275" y="126"/>
                    <a:pt x="274" y="128"/>
                    <a:pt x="275" y="128"/>
                  </a:cubicBezTo>
                  <a:cubicBezTo>
                    <a:pt x="275" y="128"/>
                    <a:pt x="275" y="132"/>
                    <a:pt x="274" y="134"/>
                  </a:cubicBezTo>
                  <a:cubicBezTo>
                    <a:pt x="273" y="136"/>
                    <a:pt x="273" y="138"/>
                    <a:pt x="274" y="141"/>
                  </a:cubicBezTo>
                  <a:cubicBezTo>
                    <a:pt x="276" y="145"/>
                    <a:pt x="275" y="146"/>
                    <a:pt x="275" y="148"/>
                  </a:cubicBezTo>
                  <a:cubicBezTo>
                    <a:pt x="275" y="150"/>
                    <a:pt x="277" y="152"/>
                    <a:pt x="278" y="153"/>
                  </a:cubicBezTo>
                  <a:cubicBezTo>
                    <a:pt x="278" y="154"/>
                    <a:pt x="282" y="158"/>
                    <a:pt x="284" y="161"/>
                  </a:cubicBezTo>
                  <a:cubicBezTo>
                    <a:pt x="284" y="161"/>
                    <a:pt x="288" y="160"/>
                    <a:pt x="290" y="159"/>
                  </a:cubicBezTo>
                  <a:cubicBezTo>
                    <a:pt x="291" y="159"/>
                    <a:pt x="292" y="158"/>
                    <a:pt x="293" y="155"/>
                  </a:cubicBezTo>
                  <a:cubicBezTo>
                    <a:pt x="292" y="152"/>
                    <a:pt x="292" y="150"/>
                    <a:pt x="294" y="149"/>
                  </a:cubicBezTo>
                  <a:cubicBezTo>
                    <a:pt x="295" y="149"/>
                    <a:pt x="300" y="147"/>
                    <a:pt x="302" y="145"/>
                  </a:cubicBezTo>
                  <a:cubicBezTo>
                    <a:pt x="303" y="143"/>
                    <a:pt x="305" y="142"/>
                    <a:pt x="307" y="142"/>
                  </a:cubicBezTo>
                  <a:cubicBezTo>
                    <a:pt x="309" y="142"/>
                    <a:pt x="312" y="140"/>
                    <a:pt x="314" y="139"/>
                  </a:cubicBezTo>
                  <a:cubicBezTo>
                    <a:pt x="315" y="138"/>
                    <a:pt x="319" y="136"/>
                    <a:pt x="320" y="136"/>
                  </a:cubicBezTo>
                  <a:cubicBezTo>
                    <a:pt x="322" y="135"/>
                    <a:pt x="326" y="134"/>
                    <a:pt x="326" y="134"/>
                  </a:cubicBezTo>
                  <a:cubicBezTo>
                    <a:pt x="326" y="134"/>
                    <a:pt x="333" y="129"/>
                    <a:pt x="335" y="128"/>
                  </a:cubicBezTo>
                  <a:cubicBezTo>
                    <a:pt x="336" y="127"/>
                    <a:pt x="336" y="126"/>
                    <a:pt x="333" y="126"/>
                  </a:cubicBezTo>
                  <a:cubicBezTo>
                    <a:pt x="331" y="126"/>
                    <a:pt x="327" y="127"/>
                    <a:pt x="327" y="124"/>
                  </a:cubicBezTo>
                  <a:cubicBezTo>
                    <a:pt x="327" y="122"/>
                    <a:pt x="327" y="119"/>
                    <a:pt x="327" y="118"/>
                  </a:cubicBezTo>
                  <a:cubicBezTo>
                    <a:pt x="329" y="119"/>
                    <a:pt x="330" y="119"/>
                    <a:pt x="330" y="120"/>
                  </a:cubicBezTo>
                  <a:cubicBezTo>
                    <a:pt x="330" y="122"/>
                    <a:pt x="333" y="123"/>
                    <a:pt x="334" y="123"/>
                  </a:cubicBezTo>
                  <a:cubicBezTo>
                    <a:pt x="336" y="123"/>
                    <a:pt x="338" y="126"/>
                    <a:pt x="337" y="124"/>
                  </a:cubicBezTo>
                  <a:cubicBezTo>
                    <a:pt x="336" y="122"/>
                    <a:pt x="337" y="121"/>
                    <a:pt x="336" y="120"/>
                  </a:cubicBezTo>
                  <a:cubicBezTo>
                    <a:pt x="334" y="119"/>
                    <a:pt x="332" y="117"/>
                    <a:pt x="332" y="116"/>
                  </a:cubicBezTo>
                  <a:cubicBezTo>
                    <a:pt x="331" y="114"/>
                    <a:pt x="330" y="114"/>
                    <a:pt x="333" y="113"/>
                  </a:cubicBezTo>
                  <a:cubicBezTo>
                    <a:pt x="335" y="113"/>
                    <a:pt x="337" y="113"/>
                    <a:pt x="337" y="113"/>
                  </a:cubicBezTo>
                  <a:cubicBezTo>
                    <a:pt x="336" y="109"/>
                    <a:pt x="336" y="107"/>
                    <a:pt x="337" y="105"/>
                  </a:cubicBezTo>
                  <a:cubicBezTo>
                    <a:pt x="337" y="103"/>
                    <a:pt x="336" y="102"/>
                    <a:pt x="334" y="100"/>
                  </a:cubicBezTo>
                  <a:cubicBezTo>
                    <a:pt x="332" y="99"/>
                    <a:pt x="331" y="96"/>
                    <a:pt x="331" y="96"/>
                  </a:cubicBezTo>
                  <a:cubicBezTo>
                    <a:pt x="333" y="90"/>
                    <a:pt x="333" y="88"/>
                    <a:pt x="333" y="86"/>
                  </a:cubicBezTo>
                  <a:cubicBezTo>
                    <a:pt x="333" y="85"/>
                    <a:pt x="334" y="81"/>
                    <a:pt x="334" y="81"/>
                  </a:cubicBezTo>
                  <a:cubicBezTo>
                    <a:pt x="335" y="79"/>
                    <a:pt x="326" y="80"/>
                    <a:pt x="323" y="81"/>
                  </a:cubicBezTo>
                  <a:cubicBezTo>
                    <a:pt x="323" y="81"/>
                    <a:pt x="322" y="80"/>
                    <a:pt x="320" y="79"/>
                  </a:cubicBezTo>
                  <a:cubicBezTo>
                    <a:pt x="319" y="78"/>
                    <a:pt x="321" y="78"/>
                    <a:pt x="326" y="78"/>
                  </a:cubicBezTo>
                  <a:cubicBezTo>
                    <a:pt x="326" y="78"/>
                    <a:pt x="325" y="77"/>
                    <a:pt x="323" y="76"/>
                  </a:cubicBezTo>
                  <a:cubicBezTo>
                    <a:pt x="322" y="75"/>
                    <a:pt x="322" y="73"/>
                    <a:pt x="320" y="73"/>
                  </a:cubicBezTo>
                  <a:cubicBezTo>
                    <a:pt x="317" y="73"/>
                    <a:pt x="311" y="72"/>
                    <a:pt x="311" y="72"/>
                  </a:cubicBezTo>
                  <a:cubicBezTo>
                    <a:pt x="311" y="72"/>
                    <a:pt x="311" y="75"/>
                    <a:pt x="310" y="77"/>
                  </a:cubicBezTo>
                  <a:cubicBezTo>
                    <a:pt x="309" y="79"/>
                    <a:pt x="308" y="77"/>
                    <a:pt x="308" y="77"/>
                  </a:cubicBezTo>
                  <a:cubicBezTo>
                    <a:pt x="308" y="77"/>
                    <a:pt x="304" y="74"/>
                    <a:pt x="304" y="73"/>
                  </a:cubicBezTo>
                  <a:moveTo>
                    <a:pt x="222" y="74"/>
                  </a:moveTo>
                  <a:cubicBezTo>
                    <a:pt x="223" y="73"/>
                    <a:pt x="221" y="73"/>
                    <a:pt x="221" y="73"/>
                  </a:cubicBezTo>
                  <a:cubicBezTo>
                    <a:pt x="220" y="74"/>
                    <a:pt x="219" y="74"/>
                    <a:pt x="217" y="73"/>
                  </a:cubicBezTo>
                  <a:cubicBezTo>
                    <a:pt x="216" y="73"/>
                    <a:pt x="215" y="74"/>
                    <a:pt x="216" y="74"/>
                  </a:cubicBezTo>
                  <a:cubicBezTo>
                    <a:pt x="217" y="75"/>
                    <a:pt x="217" y="76"/>
                    <a:pt x="217" y="76"/>
                  </a:cubicBezTo>
                  <a:cubicBezTo>
                    <a:pt x="217" y="77"/>
                    <a:pt x="218" y="77"/>
                    <a:pt x="219" y="78"/>
                  </a:cubicBezTo>
                  <a:cubicBezTo>
                    <a:pt x="221" y="79"/>
                    <a:pt x="220" y="76"/>
                    <a:pt x="220" y="76"/>
                  </a:cubicBezTo>
                  <a:cubicBezTo>
                    <a:pt x="220" y="76"/>
                    <a:pt x="221" y="75"/>
                    <a:pt x="222" y="74"/>
                  </a:cubicBezTo>
                  <a:moveTo>
                    <a:pt x="214" y="65"/>
                  </a:moveTo>
                  <a:cubicBezTo>
                    <a:pt x="214" y="65"/>
                    <a:pt x="214" y="64"/>
                    <a:pt x="213" y="64"/>
                  </a:cubicBezTo>
                  <a:cubicBezTo>
                    <a:pt x="212" y="64"/>
                    <a:pt x="211" y="63"/>
                    <a:pt x="210" y="62"/>
                  </a:cubicBezTo>
                  <a:cubicBezTo>
                    <a:pt x="209" y="61"/>
                    <a:pt x="210" y="61"/>
                    <a:pt x="206" y="60"/>
                  </a:cubicBezTo>
                  <a:cubicBezTo>
                    <a:pt x="206" y="60"/>
                    <a:pt x="208" y="58"/>
                    <a:pt x="208" y="57"/>
                  </a:cubicBezTo>
                  <a:cubicBezTo>
                    <a:pt x="209" y="56"/>
                    <a:pt x="210" y="55"/>
                    <a:pt x="211" y="55"/>
                  </a:cubicBezTo>
                  <a:cubicBezTo>
                    <a:pt x="211" y="55"/>
                    <a:pt x="214" y="54"/>
                    <a:pt x="215" y="53"/>
                  </a:cubicBezTo>
                  <a:cubicBezTo>
                    <a:pt x="215" y="52"/>
                    <a:pt x="216" y="52"/>
                    <a:pt x="219" y="51"/>
                  </a:cubicBezTo>
                  <a:cubicBezTo>
                    <a:pt x="219" y="51"/>
                    <a:pt x="224" y="52"/>
                    <a:pt x="224" y="53"/>
                  </a:cubicBezTo>
                  <a:cubicBezTo>
                    <a:pt x="225" y="54"/>
                    <a:pt x="227" y="54"/>
                    <a:pt x="230" y="55"/>
                  </a:cubicBezTo>
                  <a:cubicBezTo>
                    <a:pt x="232" y="55"/>
                    <a:pt x="231" y="57"/>
                    <a:pt x="231" y="57"/>
                  </a:cubicBezTo>
                  <a:cubicBezTo>
                    <a:pt x="231" y="57"/>
                    <a:pt x="233" y="59"/>
                    <a:pt x="234" y="60"/>
                  </a:cubicBezTo>
                  <a:cubicBezTo>
                    <a:pt x="230" y="62"/>
                    <a:pt x="230" y="62"/>
                    <a:pt x="230" y="62"/>
                  </a:cubicBezTo>
                  <a:cubicBezTo>
                    <a:pt x="230" y="62"/>
                    <a:pt x="227" y="63"/>
                    <a:pt x="226" y="63"/>
                  </a:cubicBezTo>
                  <a:cubicBezTo>
                    <a:pt x="225" y="63"/>
                    <a:pt x="223" y="64"/>
                    <a:pt x="224" y="65"/>
                  </a:cubicBezTo>
                  <a:cubicBezTo>
                    <a:pt x="224" y="65"/>
                    <a:pt x="222" y="67"/>
                    <a:pt x="221" y="68"/>
                  </a:cubicBezTo>
                  <a:cubicBezTo>
                    <a:pt x="220" y="68"/>
                    <a:pt x="219" y="69"/>
                    <a:pt x="219" y="70"/>
                  </a:cubicBezTo>
                  <a:cubicBezTo>
                    <a:pt x="219" y="70"/>
                    <a:pt x="217" y="70"/>
                    <a:pt x="216" y="69"/>
                  </a:cubicBezTo>
                  <a:cubicBezTo>
                    <a:pt x="215" y="68"/>
                    <a:pt x="214" y="67"/>
                    <a:pt x="213" y="67"/>
                  </a:cubicBezTo>
                  <a:cubicBezTo>
                    <a:pt x="212" y="68"/>
                    <a:pt x="213" y="66"/>
                    <a:pt x="214" y="65"/>
                  </a:cubicBezTo>
                  <a:moveTo>
                    <a:pt x="254" y="85"/>
                  </a:moveTo>
                  <a:cubicBezTo>
                    <a:pt x="255" y="86"/>
                    <a:pt x="255" y="85"/>
                    <a:pt x="256" y="86"/>
                  </a:cubicBezTo>
                  <a:cubicBezTo>
                    <a:pt x="256" y="87"/>
                    <a:pt x="257" y="87"/>
                    <a:pt x="258" y="87"/>
                  </a:cubicBezTo>
                  <a:cubicBezTo>
                    <a:pt x="258" y="86"/>
                    <a:pt x="257" y="86"/>
                    <a:pt x="257" y="85"/>
                  </a:cubicBezTo>
                  <a:cubicBezTo>
                    <a:pt x="257" y="84"/>
                    <a:pt x="257" y="83"/>
                    <a:pt x="257" y="83"/>
                  </a:cubicBezTo>
                  <a:cubicBezTo>
                    <a:pt x="257" y="83"/>
                    <a:pt x="256" y="81"/>
                    <a:pt x="255" y="81"/>
                  </a:cubicBezTo>
                  <a:cubicBezTo>
                    <a:pt x="254" y="82"/>
                    <a:pt x="252" y="84"/>
                    <a:pt x="254" y="85"/>
                  </a:cubicBezTo>
                  <a:moveTo>
                    <a:pt x="239" y="103"/>
                  </a:moveTo>
                  <a:cubicBezTo>
                    <a:pt x="242" y="101"/>
                    <a:pt x="242" y="101"/>
                    <a:pt x="242" y="101"/>
                  </a:cubicBezTo>
                  <a:cubicBezTo>
                    <a:pt x="241" y="100"/>
                    <a:pt x="241" y="100"/>
                    <a:pt x="241" y="100"/>
                  </a:cubicBezTo>
                  <a:cubicBezTo>
                    <a:pt x="241" y="100"/>
                    <a:pt x="239" y="100"/>
                    <a:pt x="238" y="101"/>
                  </a:cubicBezTo>
                  <a:cubicBezTo>
                    <a:pt x="238" y="101"/>
                    <a:pt x="237" y="101"/>
                    <a:pt x="237" y="101"/>
                  </a:cubicBezTo>
                  <a:cubicBezTo>
                    <a:pt x="236" y="101"/>
                    <a:pt x="235" y="102"/>
                    <a:pt x="236" y="102"/>
                  </a:cubicBezTo>
                  <a:cubicBezTo>
                    <a:pt x="237" y="102"/>
                    <a:pt x="239" y="102"/>
                    <a:pt x="239" y="103"/>
                  </a:cubicBezTo>
                  <a:moveTo>
                    <a:pt x="235" y="83"/>
                  </a:moveTo>
                  <a:cubicBezTo>
                    <a:pt x="234" y="85"/>
                    <a:pt x="235" y="85"/>
                    <a:pt x="236" y="86"/>
                  </a:cubicBezTo>
                  <a:cubicBezTo>
                    <a:pt x="238" y="86"/>
                    <a:pt x="239" y="87"/>
                    <a:pt x="239" y="88"/>
                  </a:cubicBezTo>
                  <a:cubicBezTo>
                    <a:pt x="239" y="88"/>
                    <a:pt x="242" y="90"/>
                    <a:pt x="244" y="90"/>
                  </a:cubicBezTo>
                  <a:cubicBezTo>
                    <a:pt x="245" y="91"/>
                    <a:pt x="245" y="91"/>
                    <a:pt x="246" y="93"/>
                  </a:cubicBezTo>
                  <a:cubicBezTo>
                    <a:pt x="244" y="99"/>
                    <a:pt x="244" y="99"/>
                    <a:pt x="244" y="99"/>
                  </a:cubicBezTo>
                  <a:cubicBezTo>
                    <a:pt x="244" y="99"/>
                    <a:pt x="244" y="101"/>
                    <a:pt x="243" y="106"/>
                  </a:cubicBezTo>
                  <a:cubicBezTo>
                    <a:pt x="240" y="107"/>
                    <a:pt x="240" y="107"/>
                    <a:pt x="240" y="107"/>
                  </a:cubicBezTo>
                  <a:cubicBezTo>
                    <a:pt x="240" y="107"/>
                    <a:pt x="237" y="108"/>
                    <a:pt x="236" y="108"/>
                  </a:cubicBezTo>
                  <a:cubicBezTo>
                    <a:pt x="235" y="108"/>
                    <a:pt x="235" y="109"/>
                    <a:pt x="235" y="111"/>
                  </a:cubicBezTo>
                  <a:cubicBezTo>
                    <a:pt x="235" y="111"/>
                    <a:pt x="234" y="110"/>
                    <a:pt x="233" y="110"/>
                  </a:cubicBezTo>
                  <a:cubicBezTo>
                    <a:pt x="232" y="110"/>
                    <a:pt x="229" y="107"/>
                    <a:pt x="228" y="107"/>
                  </a:cubicBezTo>
                  <a:cubicBezTo>
                    <a:pt x="227" y="106"/>
                    <a:pt x="227" y="106"/>
                    <a:pt x="227" y="107"/>
                  </a:cubicBezTo>
                  <a:cubicBezTo>
                    <a:pt x="226" y="107"/>
                    <a:pt x="225" y="108"/>
                    <a:pt x="224" y="107"/>
                  </a:cubicBezTo>
                  <a:cubicBezTo>
                    <a:pt x="224" y="109"/>
                    <a:pt x="224" y="109"/>
                    <a:pt x="224" y="109"/>
                  </a:cubicBezTo>
                  <a:cubicBezTo>
                    <a:pt x="224" y="109"/>
                    <a:pt x="225" y="112"/>
                    <a:pt x="225" y="112"/>
                  </a:cubicBezTo>
                  <a:cubicBezTo>
                    <a:pt x="226" y="112"/>
                    <a:pt x="229" y="115"/>
                    <a:pt x="230" y="116"/>
                  </a:cubicBezTo>
                  <a:cubicBezTo>
                    <a:pt x="231" y="116"/>
                    <a:pt x="231" y="119"/>
                    <a:pt x="231" y="120"/>
                  </a:cubicBezTo>
                  <a:cubicBezTo>
                    <a:pt x="231" y="121"/>
                    <a:pt x="231" y="122"/>
                    <a:pt x="232" y="123"/>
                  </a:cubicBezTo>
                  <a:cubicBezTo>
                    <a:pt x="232" y="124"/>
                    <a:pt x="233" y="126"/>
                    <a:pt x="234" y="127"/>
                  </a:cubicBezTo>
                  <a:cubicBezTo>
                    <a:pt x="235" y="127"/>
                    <a:pt x="235" y="128"/>
                    <a:pt x="237" y="131"/>
                  </a:cubicBezTo>
                  <a:cubicBezTo>
                    <a:pt x="237" y="131"/>
                    <a:pt x="240" y="132"/>
                    <a:pt x="242" y="131"/>
                  </a:cubicBezTo>
                  <a:cubicBezTo>
                    <a:pt x="242" y="131"/>
                    <a:pt x="244" y="129"/>
                    <a:pt x="244" y="128"/>
                  </a:cubicBezTo>
                  <a:cubicBezTo>
                    <a:pt x="244" y="127"/>
                    <a:pt x="247" y="125"/>
                    <a:pt x="248" y="123"/>
                  </a:cubicBezTo>
                  <a:cubicBezTo>
                    <a:pt x="248" y="123"/>
                    <a:pt x="246" y="121"/>
                    <a:pt x="245" y="120"/>
                  </a:cubicBezTo>
                  <a:cubicBezTo>
                    <a:pt x="245" y="120"/>
                    <a:pt x="245" y="119"/>
                    <a:pt x="246" y="119"/>
                  </a:cubicBezTo>
                  <a:cubicBezTo>
                    <a:pt x="246" y="119"/>
                    <a:pt x="247" y="115"/>
                    <a:pt x="247" y="114"/>
                  </a:cubicBezTo>
                  <a:cubicBezTo>
                    <a:pt x="248" y="112"/>
                    <a:pt x="247" y="114"/>
                    <a:pt x="247" y="114"/>
                  </a:cubicBezTo>
                  <a:cubicBezTo>
                    <a:pt x="247" y="114"/>
                    <a:pt x="248" y="114"/>
                    <a:pt x="250" y="115"/>
                  </a:cubicBezTo>
                  <a:cubicBezTo>
                    <a:pt x="250" y="118"/>
                    <a:pt x="250" y="118"/>
                    <a:pt x="250" y="118"/>
                  </a:cubicBezTo>
                  <a:cubicBezTo>
                    <a:pt x="250" y="118"/>
                    <a:pt x="251" y="121"/>
                    <a:pt x="251" y="122"/>
                  </a:cubicBezTo>
                  <a:cubicBezTo>
                    <a:pt x="251" y="123"/>
                    <a:pt x="251" y="123"/>
                    <a:pt x="253" y="123"/>
                  </a:cubicBezTo>
                  <a:cubicBezTo>
                    <a:pt x="254" y="122"/>
                    <a:pt x="256" y="121"/>
                    <a:pt x="257" y="121"/>
                  </a:cubicBezTo>
                  <a:cubicBezTo>
                    <a:pt x="258" y="121"/>
                    <a:pt x="259" y="121"/>
                    <a:pt x="260" y="119"/>
                  </a:cubicBezTo>
                  <a:cubicBezTo>
                    <a:pt x="260" y="119"/>
                    <a:pt x="259" y="117"/>
                    <a:pt x="258" y="116"/>
                  </a:cubicBezTo>
                  <a:cubicBezTo>
                    <a:pt x="257" y="115"/>
                    <a:pt x="257" y="113"/>
                    <a:pt x="257" y="113"/>
                  </a:cubicBezTo>
                  <a:cubicBezTo>
                    <a:pt x="257" y="113"/>
                    <a:pt x="259" y="106"/>
                    <a:pt x="259" y="105"/>
                  </a:cubicBezTo>
                  <a:cubicBezTo>
                    <a:pt x="260" y="103"/>
                    <a:pt x="260" y="102"/>
                    <a:pt x="260" y="102"/>
                  </a:cubicBezTo>
                  <a:cubicBezTo>
                    <a:pt x="260" y="101"/>
                    <a:pt x="259" y="97"/>
                    <a:pt x="259" y="96"/>
                  </a:cubicBezTo>
                  <a:cubicBezTo>
                    <a:pt x="259" y="94"/>
                    <a:pt x="256" y="91"/>
                    <a:pt x="256" y="90"/>
                  </a:cubicBezTo>
                  <a:cubicBezTo>
                    <a:pt x="255" y="90"/>
                    <a:pt x="254" y="89"/>
                    <a:pt x="254" y="89"/>
                  </a:cubicBezTo>
                  <a:cubicBezTo>
                    <a:pt x="254" y="88"/>
                    <a:pt x="253" y="86"/>
                    <a:pt x="252" y="85"/>
                  </a:cubicBezTo>
                  <a:cubicBezTo>
                    <a:pt x="252" y="83"/>
                    <a:pt x="255" y="81"/>
                    <a:pt x="255" y="81"/>
                  </a:cubicBezTo>
                  <a:cubicBezTo>
                    <a:pt x="255" y="81"/>
                    <a:pt x="253" y="79"/>
                    <a:pt x="251" y="78"/>
                  </a:cubicBezTo>
                  <a:cubicBezTo>
                    <a:pt x="251" y="78"/>
                    <a:pt x="251" y="77"/>
                    <a:pt x="250" y="77"/>
                  </a:cubicBezTo>
                  <a:cubicBezTo>
                    <a:pt x="249" y="77"/>
                    <a:pt x="246" y="77"/>
                    <a:pt x="245" y="76"/>
                  </a:cubicBezTo>
                  <a:cubicBezTo>
                    <a:pt x="245" y="76"/>
                    <a:pt x="242" y="76"/>
                    <a:pt x="241" y="77"/>
                  </a:cubicBezTo>
                  <a:cubicBezTo>
                    <a:pt x="241" y="77"/>
                    <a:pt x="240" y="77"/>
                    <a:pt x="239" y="77"/>
                  </a:cubicBezTo>
                  <a:cubicBezTo>
                    <a:pt x="238" y="77"/>
                    <a:pt x="237" y="78"/>
                    <a:pt x="237" y="78"/>
                  </a:cubicBezTo>
                  <a:cubicBezTo>
                    <a:pt x="237" y="78"/>
                    <a:pt x="235" y="80"/>
                    <a:pt x="234" y="81"/>
                  </a:cubicBezTo>
                  <a:cubicBezTo>
                    <a:pt x="233" y="81"/>
                    <a:pt x="235" y="82"/>
                    <a:pt x="235" y="83"/>
                  </a:cubicBezTo>
                  <a:moveTo>
                    <a:pt x="213" y="104"/>
                  </a:moveTo>
                  <a:cubicBezTo>
                    <a:pt x="213" y="106"/>
                    <a:pt x="216" y="111"/>
                    <a:pt x="218" y="109"/>
                  </a:cubicBezTo>
                  <a:cubicBezTo>
                    <a:pt x="219" y="108"/>
                    <a:pt x="218" y="105"/>
                    <a:pt x="218" y="103"/>
                  </a:cubicBezTo>
                  <a:cubicBezTo>
                    <a:pt x="217" y="102"/>
                    <a:pt x="217" y="100"/>
                    <a:pt x="217" y="99"/>
                  </a:cubicBezTo>
                  <a:cubicBezTo>
                    <a:pt x="217" y="96"/>
                    <a:pt x="217" y="96"/>
                    <a:pt x="217" y="96"/>
                  </a:cubicBezTo>
                  <a:cubicBezTo>
                    <a:pt x="215" y="95"/>
                    <a:pt x="215" y="95"/>
                    <a:pt x="214" y="96"/>
                  </a:cubicBezTo>
                  <a:cubicBezTo>
                    <a:pt x="214" y="98"/>
                    <a:pt x="212" y="98"/>
                    <a:pt x="211" y="98"/>
                  </a:cubicBezTo>
                  <a:cubicBezTo>
                    <a:pt x="211" y="98"/>
                    <a:pt x="206" y="100"/>
                    <a:pt x="206" y="100"/>
                  </a:cubicBezTo>
                  <a:cubicBezTo>
                    <a:pt x="207" y="101"/>
                    <a:pt x="207" y="100"/>
                    <a:pt x="208" y="100"/>
                  </a:cubicBezTo>
                  <a:cubicBezTo>
                    <a:pt x="209" y="101"/>
                    <a:pt x="210" y="101"/>
                    <a:pt x="210" y="101"/>
                  </a:cubicBezTo>
                  <a:cubicBezTo>
                    <a:pt x="209" y="102"/>
                    <a:pt x="208" y="102"/>
                    <a:pt x="208" y="103"/>
                  </a:cubicBezTo>
                  <a:cubicBezTo>
                    <a:pt x="208" y="104"/>
                    <a:pt x="208" y="105"/>
                    <a:pt x="208" y="105"/>
                  </a:cubicBezTo>
                  <a:cubicBezTo>
                    <a:pt x="210" y="104"/>
                    <a:pt x="213" y="103"/>
                    <a:pt x="213" y="104"/>
                  </a:cubicBezTo>
                  <a:moveTo>
                    <a:pt x="238" y="187"/>
                  </a:moveTo>
                  <a:cubicBezTo>
                    <a:pt x="238" y="187"/>
                    <a:pt x="232" y="188"/>
                    <a:pt x="230" y="188"/>
                  </a:cubicBezTo>
                  <a:cubicBezTo>
                    <a:pt x="228" y="189"/>
                    <a:pt x="227" y="190"/>
                    <a:pt x="227" y="192"/>
                  </a:cubicBezTo>
                  <a:cubicBezTo>
                    <a:pt x="226" y="194"/>
                    <a:pt x="224" y="195"/>
                    <a:pt x="224" y="195"/>
                  </a:cubicBezTo>
                  <a:cubicBezTo>
                    <a:pt x="224" y="195"/>
                    <a:pt x="223" y="196"/>
                    <a:pt x="221" y="195"/>
                  </a:cubicBezTo>
                  <a:cubicBezTo>
                    <a:pt x="220" y="195"/>
                    <a:pt x="218" y="197"/>
                    <a:pt x="217" y="200"/>
                  </a:cubicBezTo>
                  <a:cubicBezTo>
                    <a:pt x="220" y="200"/>
                    <a:pt x="223" y="202"/>
                    <a:pt x="223" y="203"/>
                  </a:cubicBezTo>
                  <a:cubicBezTo>
                    <a:pt x="224" y="205"/>
                    <a:pt x="234" y="212"/>
                    <a:pt x="234" y="212"/>
                  </a:cubicBezTo>
                  <a:cubicBezTo>
                    <a:pt x="235" y="209"/>
                    <a:pt x="237" y="209"/>
                    <a:pt x="239" y="208"/>
                  </a:cubicBezTo>
                  <a:cubicBezTo>
                    <a:pt x="240" y="207"/>
                    <a:pt x="239" y="205"/>
                    <a:pt x="239" y="203"/>
                  </a:cubicBezTo>
                  <a:cubicBezTo>
                    <a:pt x="239" y="202"/>
                    <a:pt x="239" y="200"/>
                    <a:pt x="239" y="200"/>
                  </a:cubicBezTo>
                  <a:cubicBezTo>
                    <a:pt x="236" y="196"/>
                    <a:pt x="236" y="196"/>
                    <a:pt x="236" y="196"/>
                  </a:cubicBezTo>
                  <a:cubicBezTo>
                    <a:pt x="235" y="195"/>
                    <a:pt x="234" y="194"/>
                    <a:pt x="230" y="194"/>
                  </a:cubicBezTo>
                  <a:cubicBezTo>
                    <a:pt x="230" y="194"/>
                    <a:pt x="232" y="193"/>
                    <a:pt x="233" y="191"/>
                  </a:cubicBezTo>
                  <a:cubicBezTo>
                    <a:pt x="234" y="190"/>
                    <a:pt x="235" y="188"/>
                    <a:pt x="238" y="187"/>
                  </a:cubicBezTo>
                  <a:moveTo>
                    <a:pt x="200" y="195"/>
                  </a:moveTo>
                  <a:cubicBezTo>
                    <a:pt x="199" y="197"/>
                    <a:pt x="200" y="198"/>
                    <a:pt x="200" y="199"/>
                  </a:cubicBezTo>
                  <a:cubicBezTo>
                    <a:pt x="201" y="200"/>
                    <a:pt x="203" y="201"/>
                    <a:pt x="205" y="201"/>
                  </a:cubicBezTo>
                  <a:cubicBezTo>
                    <a:pt x="207" y="200"/>
                    <a:pt x="207" y="199"/>
                    <a:pt x="207" y="199"/>
                  </a:cubicBezTo>
                  <a:cubicBezTo>
                    <a:pt x="205" y="201"/>
                    <a:pt x="203" y="200"/>
                    <a:pt x="203" y="198"/>
                  </a:cubicBezTo>
                  <a:cubicBezTo>
                    <a:pt x="203" y="197"/>
                    <a:pt x="202" y="193"/>
                    <a:pt x="202" y="193"/>
                  </a:cubicBezTo>
                  <a:lnTo>
                    <a:pt x="200" y="195"/>
                  </a:lnTo>
                  <a:close/>
                  <a:moveTo>
                    <a:pt x="206" y="206"/>
                  </a:moveTo>
                  <a:cubicBezTo>
                    <a:pt x="208" y="206"/>
                    <a:pt x="211" y="207"/>
                    <a:pt x="211" y="206"/>
                  </a:cubicBezTo>
                  <a:cubicBezTo>
                    <a:pt x="212" y="206"/>
                    <a:pt x="211" y="202"/>
                    <a:pt x="211" y="200"/>
                  </a:cubicBezTo>
                  <a:cubicBezTo>
                    <a:pt x="207" y="203"/>
                    <a:pt x="205" y="203"/>
                    <a:pt x="206" y="206"/>
                  </a:cubicBezTo>
                  <a:moveTo>
                    <a:pt x="118" y="323"/>
                  </a:moveTo>
                  <a:cubicBezTo>
                    <a:pt x="117" y="322"/>
                    <a:pt x="116" y="322"/>
                    <a:pt x="116" y="322"/>
                  </a:cubicBezTo>
                  <a:cubicBezTo>
                    <a:pt x="115" y="322"/>
                    <a:pt x="115" y="322"/>
                    <a:pt x="115" y="322"/>
                  </a:cubicBezTo>
                  <a:cubicBezTo>
                    <a:pt x="115" y="323"/>
                    <a:pt x="114" y="324"/>
                    <a:pt x="116" y="324"/>
                  </a:cubicBezTo>
                  <a:cubicBezTo>
                    <a:pt x="117" y="324"/>
                    <a:pt x="117" y="325"/>
                    <a:pt x="118" y="326"/>
                  </a:cubicBezTo>
                  <a:cubicBezTo>
                    <a:pt x="119" y="326"/>
                    <a:pt x="121" y="325"/>
                    <a:pt x="121" y="325"/>
                  </a:cubicBezTo>
                  <a:lnTo>
                    <a:pt x="118" y="323"/>
                  </a:lnTo>
                  <a:close/>
                  <a:moveTo>
                    <a:pt x="92" y="307"/>
                  </a:moveTo>
                  <a:cubicBezTo>
                    <a:pt x="92" y="307"/>
                    <a:pt x="90" y="306"/>
                    <a:pt x="90" y="306"/>
                  </a:cubicBezTo>
                  <a:cubicBezTo>
                    <a:pt x="89" y="305"/>
                    <a:pt x="89" y="306"/>
                    <a:pt x="89" y="305"/>
                  </a:cubicBezTo>
                  <a:cubicBezTo>
                    <a:pt x="89" y="304"/>
                    <a:pt x="87" y="304"/>
                    <a:pt x="87" y="304"/>
                  </a:cubicBezTo>
                  <a:cubicBezTo>
                    <a:pt x="87" y="304"/>
                    <a:pt x="87" y="306"/>
                    <a:pt x="87" y="307"/>
                  </a:cubicBezTo>
                  <a:cubicBezTo>
                    <a:pt x="88" y="308"/>
                    <a:pt x="88" y="308"/>
                    <a:pt x="89" y="308"/>
                  </a:cubicBezTo>
                  <a:cubicBezTo>
                    <a:pt x="90" y="308"/>
                    <a:pt x="91" y="309"/>
                    <a:pt x="91" y="310"/>
                  </a:cubicBezTo>
                  <a:cubicBezTo>
                    <a:pt x="92" y="310"/>
                    <a:pt x="93" y="310"/>
                    <a:pt x="95" y="312"/>
                  </a:cubicBezTo>
                  <a:cubicBezTo>
                    <a:pt x="95" y="312"/>
                    <a:pt x="95" y="313"/>
                    <a:pt x="96" y="315"/>
                  </a:cubicBezTo>
                  <a:cubicBezTo>
                    <a:pt x="96" y="316"/>
                    <a:pt x="97" y="316"/>
                    <a:pt x="99" y="315"/>
                  </a:cubicBezTo>
                  <a:cubicBezTo>
                    <a:pt x="100" y="315"/>
                    <a:pt x="101" y="315"/>
                    <a:pt x="104" y="317"/>
                  </a:cubicBezTo>
                  <a:cubicBezTo>
                    <a:pt x="105" y="316"/>
                    <a:pt x="108" y="318"/>
                    <a:pt x="109" y="318"/>
                  </a:cubicBezTo>
                  <a:cubicBezTo>
                    <a:pt x="110" y="319"/>
                    <a:pt x="110" y="318"/>
                    <a:pt x="111" y="317"/>
                  </a:cubicBezTo>
                  <a:cubicBezTo>
                    <a:pt x="111" y="316"/>
                    <a:pt x="109" y="314"/>
                    <a:pt x="108" y="314"/>
                  </a:cubicBezTo>
                  <a:cubicBezTo>
                    <a:pt x="107" y="313"/>
                    <a:pt x="108" y="312"/>
                    <a:pt x="107" y="310"/>
                  </a:cubicBezTo>
                  <a:cubicBezTo>
                    <a:pt x="107" y="309"/>
                    <a:pt x="107" y="308"/>
                    <a:pt x="105" y="308"/>
                  </a:cubicBezTo>
                  <a:cubicBezTo>
                    <a:pt x="104" y="307"/>
                    <a:pt x="102" y="306"/>
                    <a:pt x="102" y="305"/>
                  </a:cubicBezTo>
                  <a:cubicBezTo>
                    <a:pt x="101" y="304"/>
                    <a:pt x="100" y="304"/>
                    <a:pt x="98" y="303"/>
                  </a:cubicBezTo>
                  <a:cubicBezTo>
                    <a:pt x="97" y="303"/>
                    <a:pt x="97" y="302"/>
                    <a:pt x="96" y="301"/>
                  </a:cubicBezTo>
                  <a:cubicBezTo>
                    <a:pt x="94" y="300"/>
                    <a:pt x="94" y="300"/>
                    <a:pt x="93" y="300"/>
                  </a:cubicBezTo>
                  <a:cubicBezTo>
                    <a:pt x="93" y="300"/>
                    <a:pt x="93" y="302"/>
                    <a:pt x="93" y="303"/>
                  </a:cubicBezTo>
                  <a:cubicBezTo>
                    <a:pt x="94" y="304"/>
                    <a:pt x="93" y="305"/>
                    <a:pt x="94" y="306"/>
                  </a:cubicBezTo>
                  <a:cubicBezTo>
                    <a:pt x="94" y="308"/>
                    <a:pt x="93" y="308"/>
                    <a:pt x="92" y="307"/>
                  </a:cubicBezTo>
                  <a:moveTo>
                    <a:pt x="71" y="295"/>
                  </a:moveTo>
                  <a:cubicBezTo>
                    <a:pt x="72" y="296"/>
                    <a:pt x="73" y="296"/>
                    <a:pt x="73" y="296"/>
                  </a:cubicBezTo>
                  <a:cubicBezTo>
                    <a:pt x="73" y="297"/>
                    <a:pt x="73" y="299"/>
                    <a:pt x="74" y="299"/>
                  </a:cubicBezTo>
                  <a:cubicBezTo>
                    <a:pt x="74" y="300"/>
                    <a:pt x="76" y="301"/>
                    <a:pt x="77" y="301"/>
                  </a:cubicBezTo>
                  <a:cubicBezTo>
                    <a:pt x="78" y="301"/>
                    <a:pt x="77" y="301"/>
                    <a:pt x="77" y="300"/>
                  </a:cubicBezTo>
                  <a:cubicBezTo>
                    <a:pt x="77" y="298"/>
                    <a:pt x="76" y="297"/>
                    <a:pt x="76" y="297"/>
                  </a:cubicBezTo>
                  <a:cubicBezTo>
                    <a:pt x="76" y="296"/>
                    <a:pt x="73" y="295"/>
                    <a:pt x="73" y="295"/>
                  </a:cubicBezTo>
                  <a:cubicBezTo>
                    <a:pt x="73" y="295"/>
                    <a:pt x="70" y="293"/>
                    <a:pt x="71" y="295"/>
                  </a:cubicBezTo>
                  <a:moveTo>
                    <a:pt x="58" y="261"/>
                  </a:moveTo>
                  <a:cubicBezTo>
                    <a:pt x="58" y="261"/>
                    <a:pt x="60" y="262"/>
                    <a:pt x="61" y="262"/>
                  </a:cubicBezTo>
                  <a:cubicBezTo>
                    <a:pt x="62" y="262"/>
                    <a:pt x="64" y="262"/>
                    <a:pt x="65" y="264"/>
                  </a:cubicBezTo>
                  <a:cubicBezTo>
                    <a:pt x="66" y="266"/>
                    <a:pt x="68" y="267"/>
                    <a:pt x="69" y="268"/>
                  </a:cubicBezTo>
                  <a:cubicBezTo>
                    <a:pt x="71" y="270"/>
                    <a:pt x="73" y="270"/>
                    <a:pt x="72" y="272"/>
                  </a:cubicBezTo>
                  <a:cubicBezTo>
                    <a:pt x="72" y="274"/>
                    <a:pt x="76" y="277"/>
                    <a:pt x="78" y="278"/>
                  </a:cubicBezTo>
                  <a:cubicBezTo>
                    <a:pt x="79" y="280"/>
                    <a:pt x="78" y="280"/>
                    <a:pt x="78" y="282"/>
                  </a:cubicBezTo>
                  <a:cubicBezTo>
                    <a:pt x="78" y="284"/>
                    <a:pt x="81" y="287"/>
                    <a:pt x="82" y="288"/>
                  </a:cubicBezTo>
                  <a:cubicBezTo>
                    <a:pt x="82" y="288"/>
                    <a:pt x="80" y="288"/>
                    <a:pt x="77" y="289"/>
                  </a:cubicBezTo>
                  <a:cubicBezTo>
                    <a:pt x="74" y="290"/>
                    <a:pt x="79" y="291"/>
                    <a:pt x="82" y="291"/>
                  </a:cubicBezTo>
                  <a:cubicBezTo>
                    <a:pt x="85" y="291"/>
                    <a:pt x="88" y="294"/>
                    <a:pt x="91" y="296"/>
                  </a:cubicBezTo>
                  <a:cubicBezTo>
                    <a:pt x="91" y="296"/>
                    <a:pt x="91" y="294"/>
                    <a:pt x="88" y="290"/>
                  </a:cubicBezTo>
                  <a:cubicBezTo>
                    <a:pt x="88" y="289"/>
                    <a:pt x="86" y="286"/>
                    <a:pt x="86" y="286"/>
                  </a:cubicBezTo>
                  <a:cubicBezTo>
                    <a:pt x="86" y="286"/>
                    <a:pt x="83" y="279"/>
                    <a:pt x="81" y="277"/>
                  </a:cubicBezTo>
                  <a:cubicBezTo>
                    <a:pt x="80" y="276"/>
                    <a:pt x="75" y="267"/>
                    <a:pt x="74" y="265"/>
                  </a:cubicBezTo>
                  <a:cubicBezTo>
                    <a:pt x="72" y="263"/>
                    <a:pt x="70" y="261"/>
                    <a:pt x="68" y="261"/>
                  </a:cubicBezTo>
                  <a:cubicBezTo>
                    <a:pt x="66" y="261"/>
                    <a:pt x="65" y="260"/>
                    <a:pt x="64" y="259"/>
                  </a:cubicBezTo>
                  <a:cubicBezTo>
                    <a:pt x="63" y="259"/>
                    <a:pt x="60" y="260"/>
                    <a:pt x="58" y="261"/>
                  </a:cubicBezTo>
                </a:path>
              </a:pathLst>
            </a:custGeom>
            <a:solidFill>
              <a:srgbClr val="E9E9E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356" tIns="45677" rIns="91356" bIns="45677" numCol="1" anchor="t" anchorCtr="0" compatLnSpc="1">
              <a:prstTxWarp prst="textNoShape">
                <a:avLst/>
              </a:prstTxWarp>
            </a:bodyPr>
            <a:lstStyle/>
            <a:p>
              <a:pPr defTabSz="609037"/>
              <a:endParaRPr lang="en-US" sz="1799">
                <a:solidFill>
                  <a:srgbClr val="676767"/>
                </a:solidFill>
                <a:latin typeface="+mj-lt"/>
                <a:ea typeface="ＭＳ Ｐゴシック" charset="0"/>
                <a:cs typeface="ＭＳ Ｐゴシック" charset="0"/>
              </a:endParaRPr>
            </a:p>
          </p:txBody>
        </p:sp>
      </p:grpSp>
      <p:sp>
        <p:nvSpPr>
          <p:cNvPr id="2" name="Title 1">
            <a:extLst>
              <a:ext uri="{FF2B5EF4-FFF2-40B4-BE49-F238E27FC236}">
                <a16:creationId xmlns:a16="http://schemas.microsoft.com/office/drawing/2014/main" id="{75FE63D7-47ED-E44E-82EE-40F5F0E0AF90}"/>
              </a:ext>
            </a:extLst>
          </p:cNvPr>
          <p:cNvSpPr>
            <a:spLocks noGrp="1"/>
          </p:cNvSpPr>
          <p:nvPr>
            <p:ph type="title"/>
          </p:nvPr>
        </p:nvSpPr>
        <p:spPr>
          <a:xfrm>
            <a:off x="131804" y="79654"/>
            <a:ext cx="11127317" cy="975783"/>
          </a:xfrm>
        </p:spPr>
        <p:txBody>
          <a:bodyPr>
            <a:normAutofit/>
          </a:bodyPr>
          <a:lstStyle/>
          <a:p>
            <a:r>
              <a:rPr lang="en-US" sz="3500" dirty="0">
                <a:solidFill>
                  <a:srgbClr val="003A5C"/>
                </a:solidFill>
                <a:latin typeface="+mn-lt"/>
              </a:rPr>
              <a:t>FirstLight DNS Protect and AMP - layer security</a:t>
            </a:r>
          </a:p>
        </p:txBody>
      </p:sp>
      <p:sp>
        <p:nvSpPr>
          <p:cNvPr id="82" name="Freeform 81">
            <a:extLst>
              <a:ext uri="{FF2B5EF4-FFF2-40B4-BE49-F238E27FC236}">
                <a16:creationId xmlns:a16="http://schemas.microsoft.com/office/drawing/2014/main" id="{F4C4C613-BE71-9F45-B59E-CC3CE2F34DA9}"/>
              </a:ext>
            </a:extLst>
          </p:cNvPr>
          <p:cNvSpPr/>
          <p:nvPr/>
        </p:nvSpPr>
        <p:spPr>
          <a:xfrm flipH="1">
            <a:off x="4886702" y="2183531"/>
            <a:ext cx="3279103" cy="3029183"/>
          </a:xfrm>
          <a:custGeom>
            <a:avLst/>
            <a:gdLst>
              <a:gd name="connsiteX0" fmla="*/ 0 w 441989"/>
              <a:gd name="connsiteY0" fmla="*/ 0 h 497903"/>
              <a:gd name="connsiteX1" fmla="*/ 139870 w 441989"/>
              <a:gd name="connsiteY1" fmla="*/ 156644 h 497903"/>
              <a:gd name="connsiteX2" fmla="*/ 257361 w 441989"/>
              <a:gd name="connsiteY2" fmla="*/ 279721 h 497903"/>
              <a:gd name="connsiteX3" fmla="*/ 441989 w 441989"/>
              <a:gd name="connsiteY3" fmla="*/ 497903 h 497903"/>
              <a:gd name="connsiteX0" fmla="*/ 0 w 441989"/>
              <a:gd name="connsiteY0" fmla="*/ 0 h 497903"/>
              <a:gd name="connsiteX1" fmla="*/ 139870 w 441989"/>
              <a:gd name="connsiteY1" fmla="*/ 156644 h 497903"/>
              <a:gd name="connsiteX2" fmla="*/ 441989 w 441989"/>
              <a:gd name="connsiteY2" fmla="*/ 497903 h 497903"/>
              <a:gd name="connsiteX0" fmla="*/ 347072 w 347072"/>
              <a:gd name="connsiteY0" fmla="*/ 0 h 2511893"/>
              <a:gd name="connsiteX1" fmla="*/ 195 w 347072"/>
              <a:gd name="connsiteY1" fmla="*/ 2170634 h 2511893"/>
              <a:gd name="connsiteX2" fmla="*/ 302314 w 347072"/>
              <a:gd name="connsiteY2" fmla="*/ 2511893 h 2511893"/>
              <a:gd name="connsiteX0" fmla="*/ 895221 w 895221"/>
              <a:gd name="connsiteY0" fmla="*/ 0 h 2511893"/>
              <a:gd name="connsiteX1" fmla="*/ 54 w 895221"/>
              <a:gd name="connsiteY1" fmla="*/ 1303499 h 2511893"/>
              <a:gd name="connsiteX2" fmla="*/ 850463 w 895221"/>
              <a:gd name="connsiteY2" fmla="*/ 2511893 h 2511893"/>
              <a:gd name="connsiteX0" fmla="*/ 895303 w 895303"/>
              <a:gd name="connsiteY0" fmla="*/ 0 h 2511893"/>
              <a:gd name="connsiteX1" fmla="*/ 136 w 895303"/>
              <a:gd name="connsiteY1" fmla="*/ 1303499 h 2511893"/>
              <a:gd name="connsiteX2" fmla="*/ 850545 w 895303"/>
              <a:gd name="connsiteY2" fmla="*/ 2511893 h 2511893"/>
              <a:gd name="connsiteX0" fmla="*/ 895303 w 895303"/>
              <a:gd name="connsiteY0" fmla="*/ 0 h 2511893"/>
              <a:gd name="connsiteX1" fmla="*/ 136 w 895303"/>
              <a:gd name="connsiteY1" fmla="*/ 1303499 h 2511893"/>
              <a:gd name="connsiteX2" fmla="*/ 850545 w 895303"/>
              <a:gd name="connsiteY2" fmla="*/ 2511893 h 2511893"/>
              <a:gd name="connsiteX0" fmla="*/ 889712 w 889712"/>
              <a:gd name="connsiteY0" fmla="*/ 0 h 2511893"/>
              <a:gd name="connsiteX1" fmla="*/ 140 w 889712"/>
              <a:gd name="connsiteY1" fmla="*/ 1208394 h 2511893"/>
              <a:gd name="connsiteX2" fmla="*/ 844954 w 889712"/>
              <a:gd name="connsiteY2" fmla="*/ 2511893 h 2511893"/>
              <a:gd name="connsiteX0" fmla="*/ 889622 w 889622"/>
              <a:gd name="connsiteY0" fmla="*/ 0 h 2511893"/>
              <a:gd name="connsiteX1" fmla="*/ 50 w 889622"/>
              <a:gd name="connsiteY1" fmla="*/ 1208394 h 2511893"/>
              <a:gd name="connsiteX2" fmla="*/ 844864 w 889622"/>
              <a:gd name="connsiteY2" fmla="*/ 2511893 h 2511893"/>
              <a:gd name="connsiteX0" fmla="*/ 889622 w 889622"/>
              <a:gd name="connsiteY0" fmla="*/ 0 h 2511893"/>
              <a:gd name="connsiteX1" fmla="*/ 50 w 889622"/>
              <a:gd name="connsiteY1" fmla="*/ 1208394 h 2511893"/>
              <a:gd name="connsiteX2" fmla="*/ 844864 w 889622"/>
              <a:gd name="connsiteY2" fmla="*/ 2511893 h 2511893"/>
              <a:gd name="connsiteX0" fmla="*/ 889622 w 889622"/>
              <a:gd name="connsiteY0" fmla="*/ 0 h 2511893"/>
              <a:gd name="connsiteX1" fmla="*/ 50 w 889622"/>
              <a:gd name="connsiteY1" fmla="*/ 1208394 h 2511893"/>
              <a:gd name="connsiteX2" fmla="*/ 844864 w 889622"/>
              <a:gd name="connsiteY2" fmla="*/ 2511893 h 2511893"/>
              <a:gd name="connsiteX0" fmla="*/ 889622 w 889622"/>
              <a:gd name="connsiteY0" fmla="*/ 0 h 2511893"/>
              <a:gd name="connsiteX1" fmla="*/ 50 w 889622"/>
              <a:gd name="connsiteY1" fmla="*/ 1208394 h 2511893"/>
              <a:gd name="connsiteX2" fmla="*/ 844864 w 889622"/>
              <a:gd name="connsiteY2" fmla="*/ 2511893 h 2511893"/>
              <a:gd name="connsiteX0" fmla="*/ 889572 w 889572"/>
              <a:gd name="connsiteY0" fmla="*/ 0 h 2511893"/>
              <a:gd name="connsiteX1" fmla="*/ 0 w 889572"/>
              <a:gd name="connsiteY1" fmla="*/ 1208394 h 2511893"/>
              <a:gd name="connsiteX2" fmla="*/ 889572 w 889572"/>
              <a:gd name="connsiteY2" fmla="*/ 2511893 h 2511893"/>
              <a:gd name="connsiteX0" fmla="*/ 889572 w 889572"/>
              <a:gd name="connsiteY0" fmla="*/ 0 h 2511893"/>
              <a:gd name="connsiteX1" fmla="*/ 0 w 889572"/>
              <a:gd name="connsiteY1" fmla="*/ 1208394 h 2511893"/>
              <a:gd name="connsiteX2" fmla="*/ 889572 w 889572"/>
              <a:gd name="connsiteY2" fmla="*/ 2511893 h 2511893"/>
              <a:gd name="connsiteX0" fmla="*/ 0 w 889572"/>
              <a:gd name="connsiteY0" fmla="*/ 0 h 1303499"/>
              <a:gd name="connsiteX1" fmla="*/ 889572 w 889572"/>
              <a:gd name="connsiteY1" fmla="*/ 1303499 h 1303499"/>
              <a:gd name="connsiteX0" fmla="*/ 0 w 889572"/>
              <a:gd name="connsiteY0" fmla="*/ 0 h 1303499"/>
              <a:gd name="connsiteX1" fmla="*/ 889572 w 889572"/>
              <a:gd name="connsiteY1" fmla="*/ 1303499 h 1303499"/>
              <a:gd name="connsiteX0" fmla="*/ 0 w 889574"/>
              <a:gd name="connsiteY0" fmla="*/ 0 h 1303499"/>
              <a:gd name="connsiteX1" fmla="*/ 889572 w 889574"/>
              <a:gd name="connsiteY1" fmla="*/ 1303499 h 1303499"/>
              <a:gd name="connsiteX0" fmla="*/ 0 w 889574"/>
              <a:gd name="connsiteY0" fmla="*/ 0 h 1303499"/>
              <a:gd name="connsiteX1" fmla="*/ 889572 w 889574"/>
              <a:gd name="connsiteY1" fmla="*/ 1303499 h 1303499"/>
              <a:gd name="connsiteX0" fmla="*/ 0 w 889574"/>
              <a:gd name="connsiteY0" fmla="*/ 0 h 1303499"/>
              <a:gd name="connsiteX1" fmla="*/ 889572 w 889574"/>
              <a:gd name="connsiteY1" fmla="*/ 1303499 h 1303499"/>
              <a:gd name="connsiteX0" fmla="*/ 0 w 889574"/>
              <a:gd name="connsiteY0" fmla="*/ 0 h 1303499"/>
              <a:gd name="connsiteX1" fmla="*/ 889572 w 889574"/>
              <a:gd name="connsiteY1" fmla="*/ 1303499 h 1303499"/>
              <a:gd name="connsiteX0" fmla="*/ 0 w 889584"/>
              <a:gd name="connsiteY0" fmla="*/ 0 h 1303499"/>
              <a:gd name="connsiteX1" fmla="*/ 889572 w 889584"/>
              <a:gd name="connsiteY1" fmla="*/ 1303499 h 1303499"/>
              <a:gd name="connsiteX0" fmla="*/ 3 w 889586"/>
              <a:gd name="connsiteY0" fmla="*/ 0 h 1303499"/>
              <a:gd name="connsiteX1" fmla="*/ 889575 w 889586"/>
              <a:gd name="connsiteY1" fmla="*/ 1303499 h 1303499"/>
              <a:gd name="connsiteX0" fmla="*/ 3 w 889575"/>
              <a:gd name="connsiteY0" fmla="*/ 0 h 1303499"/>
              <a:gd name="connsiteX1" fmla="*/ 889575 w 889575"/>
              <a:gd name="connsiteY1" fmla="*/ 1303499 h 1303499"/>
              <a:gd name="connsiteX0" fmla="*/ 3 w 889575"/>
              <a:gd name="connsiteY0" fmla="*/ 0 h 1303499"/>
              <a:gd name="connsiteX1" fmla="*/ 889575 w 889575"/>
              <a:gd name="connsiteY1" fmla="*/ 1303499 h 1303499"/>
              <a:gd name="connsiteX0" fmla="*/ 732 w 890304"/>
              <a:gd name="connsiteY0" fmla="*/ 0 h 1303499"/>
              <a:gd name="connsiteX1" fmla="*/ 890304 w 890304"/>
              <a:gd name="connsiteY1" fmla="*/ 1303499 h 1303499"/>
              <a:gd name="connsiteX0" fmla="*/ 428 w 890000"/>
              <a:gd name="connsiteY0" fmla="*/ 0 h 1303499"/>
              <a:gd name="connsiteX1" fmla="*/ 890000 w 890000"/>
              <a:gd name="connsiteY1" fmla="*/ 1303499 h 1303499"/>
              <a:gd name="connsiteX0" fmla="*/ 684 w 890256"/>
              <a:gd name="connsiteY0" fmla="*/ 0 h 1303499"/>
              <a:gd name="connsiteX1" fmla="*/ 890256 w 890256"/>
              <a:gd name="connsiteY1" fmla="*/ 1303499 h 1303499"/>
              <a:gd name="connsiteX0" fmla="*/ 684 w 891461"/>
              <a:gd name="connsiteY0" fmla="*/ 0 h 1239489"/>
              <a:gd name="connsiteX1" fmla="*/ 891461 w 891461"/>
              <a:gd name="connsiteY1" fmla="*/ 1239489 h 1239489"/>
              <a:gd name="connsiteX0" fmla="*/ 684 w 891461"/>
              <a:gd name="connsiteY0" fmla="*/ 0 h 1239489"/>
              <a:gd name="connsiteX1" fmla="*/ 891461 w 891461"/>
              <a:gd name="connsiteY1" fmla="*/ 1239489 h 1239489"/>
              <a:gd name="connsiteX0" fmla="*/ 436 w 891213"/>
              <a:gd name="connsiteY0" fmla="*/ 0 h 1239489"/>
              <a:gd name="connsiteX1" fmla="*/ 891213 w 891213"/>
              <a:gd name="connsiteY1" fmla="*/ 1239489 h 1239489"/>
              <a:gd name="connsiteX0" fmla="*/ 1188 w 891965"/>
              <a:gd name="connsiteY0" fmla="*/ 0 h 1239489"/>
              <a:gd name="connsiteX1" fmla="*/ 891965 w 891965"/>
              <a:gd name="connsiteY1" fmla="*/ 1239489 h 1239489"/>
              <a:gd name="connsiteX0" fmla="*/ 1998 w 892775"/>
              <a:gd name="connsiteY0" fmla="*/ 0 h 1239489"/>
              <a:gd name="connsiteX1" fmla="*/ 892775 w 892775"/>
              <a:gd name="connsiteY1" fmla="*/ 1239489 h 1239489"/>
              <a:gd name="connsiteX0" fmla="*/ 1336 w 892113"/>
              <a:gd name="connsiteY0" fmla="*/ 0 h 1239489"/>
              <a:gd name="connsiteX1" fmla="*/ 892113 w 892113"/>
              <a:gd name="connsiteY1" fmla="*/ 1239489 h 1239489"/>
              <a:gd name="connsiteX0" fmla="*/ 1331 w 892108"/>
              <a:gd name="connsiteY0" fmla="*/ 0 h 1239489"/>
              <a:gd name="connsiteX1" fmla="*/ 892108 w 892108"/>
              <a:gd name="connsiteY1" fmla="*/ 1239489 h 1239489"/>
              <a:gd name="connsiteX0" fmla="*/ 1331 w 890903"/>
              <a:gd name="connsiteY0" fmla="*/ 0 h 1271495"/>
              <a:gd name="connsiteX1" fmla="*/ 890903 w 890903"/>
              <a:gd name="connsiteY1" fmla="*/ 1271495 h 1271495"/>
              <a:gd name="connsiteX0" fmla="*/ 1331 w 892108"/>
              <a:gd name="connsiteY0" fmla="*/ 0 h 1261893"/>
              <a:gd name="connsiteX1" fmla="*/ 892108 w 892108"/>
              <a:gd name="connsiteY1" fmla="*/ 1261893 h 1261893"/>
              <a:gd name="connsiteX0" fmla="*/ 434 w 891211"/>
              <a:gd name="connsiteY0" fmla="*/ 0 h 1261893"/>
              <a:gd name="connsiteX1" fmla="*/ 891211 w 891211"/>
              <a:gd name="connsiteY1" fmla="*/ 1261893 h 1261893"/>
              <a:gd name="connsiteX0" fmla="*/ 434 w 891211"/>
              <a:gd name="connsiteY0" fmla="*/ 0 h 1261893"/>
              <a:gd name="connsiteX1" fmla="*/ 891211 w 891211"/>
              <a:gd name="connsiteY1" fmla="*/ 1261893 h 1261893"/>
              <a:gd name="connsiteX0" fmla="*/ 433 w 891215"/>
              <a:gd name="connsiteY0" fmla="*/ 0 h 1261893"/>
              <a:gd name="connsiteX1" fmla="*/ 891210 w 891215"/>
              <a:gd name="connsiteY1" fmla="*/ 1261893 h 1261893"/>
              <a:gd name="connsiteX0" fmla="*/ 1181 w 891963"/>
              <a:gd name="connsiteY0" fmla="*/ 0 h 1261893"/>
              <a:gd name="connsiteX1" fmla="*/ 891958 w 891963"/>
              <a:gd name="connsiteY1" fmla="*/ 1261893 h 1261893"/>
              <a:gd name="connsiteX0" fmla="*/ 1163 w 892198"/>
              <a:gd name="connsiteY0" fmla="*/ 0 h 1261893"/>
              <a:gd name="connsiteX1" fmla="*/ 891940 w 892198"/>
              <a:gd name="connsiteY1" fmla="*/ 1261893 h 1261893"/>
              <a:gd name="connsiteX0" fmla="*/ 518 w 891556"/>
              <a:gd name="connsiteY0" fmla="*/ 0 h 1261893"/>
              <a:gd name="connsiteX1" fmla="*/ 891295 w 891556"/>
              <a:gd name="connsiteY1" fmla="*/ 1261893 h 1261893"/>
              <a:gd name="connsiteX0" fmla="*/ 208 w 891249"/>
              <a:gd name="connsiteY0" fmla="*/ 0 h 1261893"/>
              <a:gd name="connsiteX1" fmla="*/ 890985 w 891249"/>
              <a:gd name="connsiteY1" fmla="*/ 1261893 h 1261893"/>
              <a:gd name="connsiteX0" fmla="*/ 209 w 891080"/>
              <a:gd name="connsiteY0" fmla="*/ 0 h 1261893"/>
              <a:gd name="connsiteX1" fmla="*/ 890986 w 891080"/>
              <a:gd name="connsiteY1" fmla="*/ 1261893 h 1261893"/>
              <a:gd name="connsiteX0" fmla="*/ 126 w 890998"/>
              <a:gd name="connsiteY0" fmla="*/ 0 h 1261893"/>
              <a:gd name="connsiteX1" fmla="*/ 890903 w 890998"/>
              <a:gd name="connsiteY1" fmla="*/ 1261893 h 1261893"/>
              <a:gd name="connsiteX0" fmla="*/ 0 w 890876"/>
              <a:gd name="connsiteY0" fmla="*/ 0 h 1261893"/>
              <a:gd name="connsiteX1" fmla="*/ 890777 w 890876"/>
              <a:gd name="connsiteY1" fmla="*/ 1261893 h 1261893"/>
              <a:gd name="connsiteX0" fmla="*/ 0 w 890877"/>
              <a:gd name="connsiteY0" fmla="*/ 0 h 1261893"/>
              <a:gd name="connsiteX1" fmla="*/ 890777 w 890877"/>
              <a:gd name="connsiteY1" fmla="*/ 1261893 h 1261893"/>
            </a:gdLst>
            <a:ahLst/>
            <a:cxnLst>
              <a:cxn ang="0">
                <a:pos x="connsiteX0" y="connsiteY0"/>
              </a:cxn>
              <a:cxn ang="0">
                <a:pos x="connsiteX1" y="connsiteY1"/>
              </a:cxn>
            </a:cxnLst>
            <a:rect l="l" t="t" r="r" b="b"/>
            <a:pathLst>
              <a:path w="890877" h="1261893">
                <a:moveTo>
                  <a:pt x="0" y="0"/>
                </a:moveTo>
                <a:cubicBezTo>
                  <a:pt x="33884" y="1056851"/>
                  <a:pt x="901587" y="686112"/>
                  <a:pt x="890777" y="1261893"/>
                </a:cubicBezTo>
              </a:path>
            </a:pathLst>
          </a:custGeom>
          <a:ln w="12700" cap="rnd" cmpd="sng">
            <a:solidFill>
              <a:schemeClr val="tx1"/>
            </a:solidFill>
            <a:prstDash val="dash"/>
            <a:headEnd type="none" w="med" len="med"/>
            <a:tailEnd type="none" w="med" len="med"/>
          </a:ln>
        </p:spPr>
        <p:txBody>
          <a:bodyPr rtlCol="0" anchor="ctr"/>
          <a:lstStyle/>
          <a:p>
            <a:pPr algn="ctr" defTabSz="609350"/>
            <a:endParaRPr lang="en-US">
              <a:solidFill>
                <a:srgbClr val="5E81D3"/>
              </a:solidFill>
              <a:ea typeface="新細明體"/>
            </a:endParaRPr>
          </a:p>
        </p:txBody>
      </p:sp>
      <p:sp>
        <p:nvSpPr>
          <p:cNvPr id="83" name="Freeform 82">
            <a:extLst>
              <a:ext uri="{FF2B5EF4-FFF2-40B4-BE49-F238E27FC236}">
                <a16:creationId xmlns:a16="http://schemas.microsoft.com/office/drawing/2014/main" id="{DF05D981-643F-7649-A021-67F90036F554}"/>
              </a:ext>
            </a:extLst>
          </p:cNvPr>
          <p:cNvSpPr/>
          <p:nvPr/>
        </p:nvSpPr>
        <p:spPr>
          <a:xfrm flipH="1">
            <a:off x="3254928" y="2186769"/>
            <a:ext cx="4690825" cy="2389057"/>
          </a:xfrm>
          <a:custGeom>
            <a:avLst/>
            <a:gdLst>
              <a:gd name="connsiteX0" fmla="*/ 0 w 441989"/>
              <a:gd name="connsiteY0" fmla="*/ 0 h 497903"/>
              <a:gd name="connsiteX1" fmla="*/ 139870 w 441989"/>
              <a:gd name="connsiteY1" fmla="*/ 156644 h 497903"/>
              <a:gd name="connsiteX2" fmla="*/ 257361 w 441989"/>
              <a:gd name="connsiteY2" fmla="*/ 279721 h 497903"/>
              <a:gd name="connsiteX3" fmla="*/ 441989 w 441989"/>
              <a:gd name="connsiteY3" fmla="*/ 497903 h 497903"/>
              <a:gd name="connsiteX0" fmla="*/ 0 w 441989"/>
              <a:gd name="connsiteY0" fmla="*/ 0 h 497903"/>
              <a:gd name="connsiteX1" fmla="*/ 139870 w 441989"/>
              <a:gd name="connsiteY1" fmla="*/ 156644 h 497903"/>
              <a:gd name="connsiteX2" fmla="*/ 441989 w 441989"/>
              <a:gd name="connsiteY2" fmla="*/ 497903 h 497903"/>
              <a:gd name="connsiteX0" fmla="*/ 347072 w 347072"/>
              <a:gd name="connsiteY0" fmla="*/ 0 h 2511893"/>
              <a:gd name="connsiteX1" fmla="*/ 195 w 347072"/>
              <a:gd name="connsiteY1" fmla="*/ 2170634 h 2511893"/>
              <a:gd name="connsiteX2" fmla="*/ 302314 w 347072"/>
              <a:gd name="connsiteY2" fmla="*/ 2511893 h 2511893"/>
              <a:gd name="connsiteX0" fmla="*/ 895221 w 895221"/>
              <a:gd name="connsiteY0" fmla="*/ 0 h 2511893"/>
              <a:gd name="connsiteX1" fmla="*/ 54 w 895221"/>
              <a:gd name="connsiteY1" fmla="*/ 1303499 h 2511893"/>
              <a:gd name="connsiteX2" fmla="*/ 850463 w 895221"/>
              <a:gd name="connsiteY2" fmla="*/ 2511893 h 2511893"/>
              <a:gd name="connsiteX0" fmla="*/ 895303 w 895303"/>
              <a:gd name="connsiteY0" fmla="*/ 0 h 2511893"/>
              <a:gd name="connsiteX1" fmla="*/ 136 w 895303"/>
              <a:gd name="connsiteY1" fmla="*/ 1303499 h 2511893"/>
              <a:gd name="connsiteX2" fmla="*/ 850545 w 895303"/>
              <a:gd name="connsiteY2" fmla="*/ 2511893 h 2511893"/>
              <a:gd name="connsiteX0" fmla="*/ 895303 w 895303"/>
              <a:gd name="connsiteY0" fmla="*/ 0 h 2511893"/>
              <a:gd name="connsiteX1" fmla="*/ 136 w 895303"/>
              <a:gd name="connsiteY1" fmla="*/ 1303499 h 2511893"/>
              <a:gd name="connsiteX2" fmla="*/ 850545 w 895303"/>
              <a:gd name="connsiteY2" fmla="*/ 2511893 h 2511893"/>
              <a:gd name="connsiteX0" fmla="*/ 889712 w 889712"/>
              <a:gd name="connsiteY0" fmla="*/ 0 h 2511893"/>
              <a:gd name="connsiteX1" fmla="*/ 140 w 889712"/>
              <a:gd name="connsiteY1" fmla="*/ 1208394 h 2511893"/>
              <a:gd name="connsiteX2" fmla="*/ 844954 w 889712"/>
              <a:gd name="connsiteY2" fmla="*/ 2511893 h 2511893"/>
              <a:gd name="connsiteX0" fmla="*/ 889622 w 889622"/>
              <a:gd name="connsiteY0" fmla="*/ 0 h 2511893"/>
              <a:gd name="connsiteX1" fmla="*/ 50 w 889622"/>
              <a:gd name="connsiteY1" fmla="*/ 1208394 h 2511893"/>
              <a:gd name="connsiteX2" fmla="*/ 844864 w 889622"/>
              <a:gd name="connsiteY2" fmla="*/ 2511893 h 2511893"/>
              <a:gd name="connsiteX0" fmla="*/ 889622 w 889622"/>
              <a:gd name="connsiteY0" fmla="*/ 0 h 2511893"/>
              <a:gd name="connsiteX1" fmla="*/ 50 w 889622"/>
              <a:gd name="connsiteY1" fmla="*/ 1208394 h 2511893"/>
              <a:gd name="connsiteX2" fmla="*/ 844864 w 889622"/>
              <a:gd name="connsiteY2" fmla="*/ 2511893 h 2511893"/>
              <a:gd name="connsiteX0" fmla="*/ 889622 w 889622"/>
              <a:gd name="connsiteY0" fmla="*/ 0 h 2511893"/>
              <a:gd name="connsiteX1" fmla="*/ 50 w 889622"/>
              <a:gd name="connsiteY1" fmla="*/ 1208394 h 2511893"/>
              <a:gd name="connsiteX2" fmla="*/ 844864 w 889622"/>
              <a:gd name="connsiteY2" fmla="*/ 2511893 h 2511893"/>
              <a:gd name="connsiteX0" fmla="*/ 889622 w 889622"/>
              <a:gd name="connsiteY0" fmla="*/ 0 h 2511893"/>
              <a:gd name="connsiteX1" fmla="*/ 50 w 889622"/>
              <a:gd name="connsiteY1" fmla="*/ 1208394 h 2511893"/>
              <a:gd name="connsiteX2" fmla="*/ 844864 w 889622"/>
              <a:gd name="connsiteY2" fmla="*/ 2511893 h 2511893"/>
              <a:gd name="connsiteX0" fmla="*/ 889572 w 889572"/>
              <a:gd name="connsiteY0" fmla="*/ 0 h 2511893"/>
              <a:gd name="connsiteX1" fmla="*/ 0 w 889572"/>
              <a:gd name="connsiteY1" fmla="*/ 1208394 h 2511893"/>
              <a:gd name="connsiteX2" fmla="*/ 889572 w 889572"/>
              <a:gd name="connsiteY2" fmla="*/ 2511893 h 2511893"/>
              <a:gd name="connsiteX0" fmla="*/ 889572 w 889572"/>
              <a:gd name="connsiteY0" fmla="*/ 0 h 2511893"/>
              <a:gd name="connsiteX1" fmla="*/ 0 w 889572"/>
              <a:gd name="connsiteY1" fmla="*/ 1208394 h 2511893"/>
              <a:gd name="connsiteX2" fmla="*/ 889572 w 889572"/>
              <a:gd name="connsiteY2" fmla="*/ 2511893 h 2511893"/>
              <a:gd name="connsiteX0" fmla="*/ 0 w 889572"/>
              <a:gd name="connsiteY0" fmla="*/ 0 h 1303499"/>
              <a:gd name="connsiteX1" fmla="*/ 889572 w 889572"/>
              <a:gd name="connsiteY1" fmla="*/ 1303499 h 1303499"/>
              <a:gd name="connsiteX0" fmla="*/ 0 w 889572"/>
              <a:gd name="connsiteY0" fmla="*/ 0 h 1303499"/>
              <a:gd name="connsiteX1" fmla="*/ 889572 w 889572"/>
              <a:gd name="connsiteY1" fmla="*/ 1303499 h 1303499"/>
              <a:gd name="connsiteX0" fmla="*/ 0 w 889574"/>
              <a:gd name="connsiteY0" fmla="*/ 0 h 1303499"/>
              <a:gd name="connsiteX1" fmla="*/ 889572 w 889574"/>
              <a:gd name="connsiteY1" fmla="*/ 1303499 h 1303499"/>
              <a:gd name="connsiteX0" fmla="*/ 0 w 889574"/>
              <a:gd name="connsiteY0" fmla="*/ 0 h 1303499"/>
              <a:gd name="connsiteX1" fmla="*/ 889572 w 889574"/>
              <a:gd name="connsiteY1" fmla="*/ 1303499 h 1303499"/>
              <a:gd name="connsiteX0" fmla="*/ 0 w 889574"/>
              <a:gd name="connsiteY0" fmla="*/ 0 h 1303499"/>
              <a:gd name="connsiteX1" fmla="*/ 889572 w 889574"/>
              <a:gd name="connsiteY1" fmla="*/ 1303499 h 1303499"/>
              <a:gd name="connsiteX0" fmla="*/ 0 w 889574"/>
              <a:gd name="connsiteY0" fmla="*/ 0 h 1303499"/>
              <a:gd name="connsiteX1" fmla="*/ 889572 w 889574"/>
              <a:gd name="connsiteY1" fmla="*/ 1303499 h 1303499"/>
              <a:gd name="connsiteX0" fmla="*/ 4 w 889578"/>
              <a:gd name="connsiteY0" fmla="*/ 0 h 1303499"/>
              <a:gd name="connsiteX1" fmla="*/ 889576 w 889578"/>
              <a:gd name="connsiteY1" fmla="*/ 1303499 h 1303499"/>
              <a:gd name="connsiteX0" fmla="*/ 4 w 889576"/>
              <a:gd name="connsiteY0" fmla="*/ 0 h 1303499"/>
              <a:gd name="connsiteX1" fmla="*/ 889576 w 889576"/>
              <a:gd name="connsiteY1" fmla="*/ 1303499 h 1303499"/>
              <a:gd name="connsiteX0" fmla="*/ 0 w 889572"/>
              <a:gd name="connsiteY0" fmla="*/ 0 h 1303499"/>
              <a:gd name="connsiteX1" fmla="*/ 889572 w 889572"/>
              <a:gd name="connsiteY1" fmla="*/ 1303499 h 1303499"/>
              <a:gd name="connsiteX0" fmla="*/ 1 w 889573"/>
              <a:gd name="connsiteY0" fmla="*/ 0 h 1303499"/>
              <a:gd name="connsiteX1" fmla="*/ 889573 w 889573"/>
              <a:gd name="connsiteY1" fmla="*/ 1303499 h 1303499"/>
              <a:gd name="connsiteX0" fmla="*/ 4 w 889576"/>
              <a:gd name="connsiteY0" fmla="*/ 0 h 1303499"/>
              <a:gd name="connsiteX1" fmla="*/ 889576 w 889576"/>
              <a:gd name="connsiteY1" fmla="*/ 1303499 h 1303499"/>
              <a:gd name="connsiteX0" fmla="*/ 4 w 889578"/>
              <a:gd name="connsiteY0" fmla="*/ 0 h 1303499"/>
              <a:gd name="connsiteX1" fmla="*/ 889576 w 889578"/>
              <a:gd name="connsiteY1" fmla="*/ 1303499 h 1303499"/>
              <a:gd name="connsiteX0" fmla="*/ 4 w 890310"/>
              <a:gd name="connsiteY0" fmla="*/ 0 h 1303499"/>
              <a:gd name="connsiteX1" fmla="*/ 889576 w 890310"/>
              <a:gd name="connsiteY1" fmla="*/ 1303499 h 1303499"/>
              <a:gd name="connsiteX0" fmla="*/ 536 w 890824"/>
              <a:gd name="connsiteY0" fmla="*/ 0 h 1303499"/>
              <a:gd name="connsiteX1" fmla="*/ 890108 w 890824"/>
              <a:gd name="connsiteY1" fmla="*/ 1303499 h 1303499"/>
              <a:gd name="connsiteX0" fmla="*/ 141 w 890439"/>
              <a:gd name="connsiteY0" fmla="*/ 0 h 1303499"/>
              <a:gd name="connsiteX1" fmla="*/ 889713 w 890439"/>
              <a:gd name="connsiteY1" fmla="*/ 1303499 h 1303499"/>
              <a:gd name="connsiteX0" fmla="*/ 143 w 889749"/>
              <a:gd name="connsiteY0" fmla="*/ 0 h 1303499"/>
              <a:gd name="connsiteX1" fmla="*/ 889715 w 889749"/>
              <a:gd name="connsiteY1" fmla="*/ 1303499 h 1303499"/>
              <a:gd name="connsiteX0" fmla="*/ 25 w 889631"/>
              <a:gd name="connsiteY0" fmla="*/ 0 h 1303499"/>
              <a:gd name="connsiteX1" fmla="*/ 889597 w 889631"/>
              <a:gd name="connsiteY1" fmla="*/ 1303499 h 1303499"/>
              <a:gd name="connsiteX0" fmla="*/ 25 w 889631"/>
              <a:gd name="connsiteY0" fmla="*/ 0 h 1303499"/>
              <a:gd name="connsiteX1" fmla="*/ 889597 w 889631"/>
              <a:gd name="connsiteY1" fmla="*/ 1303499 h 1303499"/>
              <a:gd name="connsiteX0" fmla="*/ 0 w 889608"/>
              <a:gd name="connsiteY0" fmla="*/ 0 h 1303499"/>
              <a:gd name="connsiteX1" fmla="*/ 889572 w 889608"/>
              <a:gd name="connsiteY1" fmla="*/ 1303499 h 1303499"/>
            </a:gdLst>
            <a:ahLst/>
            <a:cxnLst>
              <a:cxn ang="0">
                <a:pos x="connsiteX0" y="connsiteY0"/>
              </a:cxn>
              <a:cxn ang="0">
                <a:pos x="connsiteX1" y="connsiteY1"/>
              </a:cxn>
            </a:cxnLst>
            <a:rect l="l" t="t" r="r" b="b"/>
            <a:pathLst>
              <a:path w="889608" h="1303499">
                <a:moveTo>
                  <a:pt x="0" y="0"/>
                </a:moveTo>
                <a:cubicBezTo>
                  <a:pt x="29327" y="1233168"/>
                  <a:pt x="896072" y="422341"/>
                  <a:pt x="889572" y="1303499"/>
                </a:cubicBezTo>
              </a:path>
            </a:pathLst>
          </a:custGeom>
          <a:ln w="12700" cap="rnd" cmpd="sng">
            <a:solidFill>
              <a:schemeClr val="tx1"/>
            </a:solidFill>
            <a:prstDash val="dash"/>
            <a:headEnd type="none" w="med" len="med"/>
            <a:tailEnd type="none" w="med" len="med"/>
          </a:ln>
        </p:spPr>
        <p:txBody>
          <a:bodyPr rtlCol="0" anchor="ctr"/>
          <a:lstStyle/>
          <a:p>
            <a:pPr algn="ctr" defTabSz="609350"/>
            <a:endParaRPr lang="en-US">
              <a:solidFill>
                <a:srgbClr val="5E81D3"/>
              </a:solidFill>
              <a:ea typeface="新細明體"/>
            </a:endParaRPr>
          </a:p>
        </p:txBody>
      </p:sp>
      <p:sp>
        <p:nvSpPr>
          <p:cNvPr id="84" name="Freeform 83">
            <a:extLst>
              <a:ext uri="{FF2B5EF4-FFF2-40B4-BE49-F238E27FC236}">
                <a16:creationId xmlns:a16="http://schemas.microsoft.com/office/drawing/2014/main" id="{6CB2F4FA-E1F3-CC4B-9E90-A8A10B58B443}"/>
              </a:ext>
            </a:extLst>
          </p:cNvPr>
          <p:cNvSpPr/>
          <p:nvPr/>
        </p:nvSpPr>
        <p:spPr>
          <a:xfrm flipH="1">
            <a:off x="1241866" y="2185846"/>
            <a:ext cx="6438732" cy="1415113"/>
          </a:xfrm>
          <a:custGeom>
            <a:avLst/>
            <a:gdLst>
              <a:gd name="connsiteX0" fmla="*/ 0 w 441989"/>
              <a:gd name="connsiteY0" fmla="*/ 0 h 497903"/>
              <a:gd name="connsiteX1" fmla="*/ 139870 w 441989"/>
              <a:gd name="connsiteY1" fmla="*/ 156644 h 497903"/>
              <a:gd name="connsiteX2" fmla="*/ 257361 w 441989"/>
              <a:gd name="connsiteY2" fmla="*/ 279721 h 497903"/>
              <a:gd name="connsiteX3" fmla="*/ 441989 w 441989"/>
              <a:gd name="connsiteY3" fmla="*/ 497903 h 497903"/>
              <a:gd name="connsiteX0" fmla="*/ 0 w 441989"/>
              <a:gd name="connsiteY0" fmla="*/ 0 h 497903"/>
              <a:gd name="connsiteX1" fmla="*/ 139870 w 441989"/>
              <a:gd name="connsiteY1" fmla="*/ 156644 h 497903"/>
              <a:gd name="connsiteX2" fmla="*/ 441989 w 441989"/>
              <a:gd name="connsiteY2" fmla="*/ 497903 h 497903"/>
              <a:gd name="connsiteX0" fmla="*/ 347072 w 347072"/>
              <a:gd name="connsiteY0" fmla="*/ 0 h 2511893"/>
              <a:gd name="connsiteX1" fmla="*/ 195 w 347072"/>
              <a:gd name="connsiteY1" fmla="*/ 2170634 h 2511893"/>
              <a:gd name="connsiteX2" fmla="*/ 302314 w 347072"/>
              <a:gd name="connsiteY2" fmla="*/ 2511893 h 2511893"/>
              <a:gd name="connsiteX0" fmla="*/ 895221 w 895221"/>
              <a:gd name="connsiteY0" fmla="*/ 0 h 2511893"/>
              <a:gd name="connsiteX1" fmla="*/ 54 w 895221"/>
              <a:gd name="connsiteY1" fmla="*/ 1303499 h 2511893"/>
              <a:gd name="connsiteX2" fmla="*/ 850463 w 895221"/>
              <a:gd name="connsiteY2" fmla="*/ 2511893 h 2511893"/>
              <a:gd name="connsiteX0" fmla="*/ 895303 w 895303"/>
              <a:gd name="connsiteY0" fmla="*/ 0 h 2511893"/>
              <a:gd name="connsiteX1" fmla="*/ 136 w 895303"/>
              <a:gd name="connsiteY1" fmla="*/ 1303499 h 2511893"/>
              <a:gd name="connsiteX2" fmla="*/ 850545 w 895303"/>
              <a:gd name="connsiteY2" fmla="*/ 2511893 h 2511893"/>
              <a:gd name="connsiteX0" fmla="*/ 895303 w 895303"/>
              <a:gd name="connsiteY0" fmla="*/ 0 h 2511893"/>
              <a:gd name="connsiteX1" fmla="*/ 136 w 895303"/>
              <a:gd name="connsiteY1" fmla="*/ 1303499 h 2511893"/>
              <a:gd name="connsiteX2" fmla="*/ 850545 w 895303"/>
              <a:gd name="connsiteY2" fmla="*/ 2511893 h 2511893"/>
              <a:gd name="connsiteX0" fmla="*/ 889712 w 889712"/>
              <a:gd name="connsiteY0" fmla="*/ 0 h 2511893"/>
              <a:gd name="connsiteX1" fmla="*/ 140 w 889712"/>
              <a:gd name="connsiteY1" fmla="*/ 1208394 h 2511893"/>
              <a:gd name="connsiteX2" fmla="*/ 844954 w 889712"/>
              <a:gd name="connsiteY2" fmla="*/ 2511893 h 2511893"/>
              <a:gd name="connsiteX0" fmla="*/ 889622 w 889622"/>
              <a:gd name="connsiteY0" fmla="*/ 0 h 2511893"/>
              <a:gd name="connsiteX1" fmla="*/ 50 w 889622"/>
              <a:gd name="connsiteY1" fmla="*/ 1208394 h 2511893"/>
              <a:gd name="connsiteX2" fmla="*/ 844864 w 889622"/>
              <a:gd name="connsiteY2" fmla="*/ 2511893 h 2511893"/>
              <a:gd name="connsiteX0" fmla="*/ 889622 w 889622"/>
              <a:gd name="connsiteY0" fmla="*/ 0 h 2511893"/>
              <a:gd name="connsiteX1" fmla="*/ 50 w 889622"/>
              <a:gd name="connsiteY1" fmla="*/ 1208394 h 2511893"/>
              <a:gd name="connsiteX2" fmla="*/ 844864 w 889622"/>
              <a:gd name="connsiteY2" fmla="*/ 2511893 h 2511893"/>
              <a:gd name="connsiteX0" fmla="*/ 889622 w 889622"/>
              <a:gd name="connsiteY0" fmla="*/ 0 h 2511893"/>
              <a:gd name="connsiteX1" fmla="*/ 50 w 889622"/>
              <a:gd name="connsiteY1" fmla="*/ 1208394 h 2511893"/>
              <a:gd name="connsiteX2" fmla="*/ 844864 w 889622"/>
              <a:gd name="connsiteY2" fmla="*/ 2511893 h 2511893"/>
              <a:gd name="connsiteX0" fmla="*/ 889622 w 889622"/>
              <a:gd name="connsiteY0" fmla="*/ 0 h 2511893"/>
              <a:gd name="connsiteX1" fmla="*/ 50 w 889622"/>
              <a:gd name="connsiteY1" fmla="*/ 1208394 h 2511893"/>
              <a:gd name="connsiteX2" fmla="*/ 844864 w 889622"/>
              <a:gd name="connsiteY2" fmla="*/ 2511893 h 2511893"/>
              <a:gd name="connsiteX0" fmla="*/ 889572 w 889572"/>
              <a:gd name="connsiteY0" fmla="*/ 0 h 2511893"/>
              <a:gd name="connsiteX1" fmla="*/ 0 w 889572"/>
              <a:gd name="connsiteY1" fmla="*/ 1208394 h 2511893"/>
              <a:gd name="connsiteX2" fmla="*/ 889572 w 889572"/>
              <a:gd name="connsiteY2" fmla="*/ 2511893 h 2511893"/>
              <a:gd name="connsiteX0" fmla="*/ 889572 w 889572"/>
              <a:gd name="connsiteY0" fmla="*/ 0 h 2511893"/>
              <a:gd name="connsiteX1" fmla="*/ 0 w 889572"/>
              <a:gd name="connsiteY1" fmla="*/ 1208394 h 2511893"/>
              <a:gd name="connsiteX2" fmla="*/ 889572 w 889572"/>
              <a:gd name="connsiteY2" fmla="*/ 2511893 h 2511893"/>
              <a:gd name="connsiteX0" fmla="*/ 0 w 889572"/>
              <a:gd name="connsiteY0" fmla="*/ 0 h 1303499"/>
              <a:gd name="connsiteX1" fmla="*/ 889572 w 889572"/>
              <a:gd name="connsiteY1" fmla="*/ 1303499 h 1303499"/>
              <a:gd name="connsiteX0" fmla="*/ 0 w 889572"/>
              <a:gd name="connsiteY0" fmla="*/ 0 h 1303499"/>
              <a:gd name="connsiteX1" fmla="*/ 889572 w 889572"/>
              <a:gd name="connsiteY1" fmla="*/ 1303499 h 1303499"/>
              <a:gd name="connsiteX0" fmla="*/ 0 w 889574"/>
              <a:gd name="connsiteY0" fmla="*/ 0 h 1303499"/>
              <a:gd name="connsiteX1" fmla="*/ 889572 w 889574"/>
              <a:gd name="connsiteY1" fmla="*/ 1303499 h 1303499"/>
              <a:gd name="connsiteX0" fmla="*/ 0 w 889574"/>
              <a:gd name="connsiteY0" fmla="*/ 0 h 1303499"/>
              <a:gd name="connsiteX1" fmla="*/ 889572 w 889574"/>
              <a:gd name="connsiteY1" fmla="*/ 1303499 h 1303499"/>
              <a:gd name="connsiteX0" fmla="*/ 0 w 889574"/>
              <a:gd name="connsiteY0" fmla="*/ 0 h 1303499"/>
              <a:gd name="connsiteX1" fmla="*/ 889572 w 889574"/>
              <a:gd name="connsiteY1" fmla="*/ 1303499 h 1303499"/>
              <a:gd name="connsiteX0" fmla="*/ 0 w 889670"/>
              <a:gd name="connsiteY0" fmla="*/ 0 h 1303499"/>
              <a:gd name="connsiteX1" fmla="*/ 889572 w 889670"/>
              <a:gd name="connsiteY1" fmla="*/ 1303499 h 1303499"/>
              <a:gd name="connsiteX0" fmla="*/ 0 w 889670"/>
              <a:gd name="connsiteY0" fmla="*/ 0 h 1303499"/>
              <a:gd name="connsiteX1" fmla="*/ 889572 w 889670"/>
              <a:gd name="connsiteY1" fmla="*/ 1303499 h 1303499"/>
              <a:gd name="connsiteX0" fmla="*/ 0 w 889670"/>
              <a:gd name="connsiteY0" fmla="*/ 0 h 1303499"/>
              <a:gd name="connsiteX1" fmla="*/ 889572 w 889670"/>
              <a:gd name="connsiteY1" fmla="*/ 1303499 h 1303499"/>
              <a:gd name="connsiteX0" fmla="*/ 0 w 889574"/>
              <a:gd name="connsiteY0" fmla="*/ 0 h 1303499"/>
              <a:gd name="connsiteX1" fmla="*/ 889572 w 889574"/>
              <a:gd name="connsiteY1" fmla="*/ 1303499 h 1303499"/>
              <a:gd name="connsiteX0" fmla="*/ 0 w 889572"/>
              <a:gd name="connsiteY0" fmla="*/ 0 h 1303499"/>
              <a:gd name="connsiteX1" fmla="*/ 889572 w 889572"/>
              <a:gd name="connsiteY1" fmla="*/ 1303499 h 1303499"/>
              <a:gd name="connsiteX0" fmla="*/ 0 w 889572"/>
              <a:gd name="connsiteY0" fmla="*/ 0 h 1303499"/>
              <a:gd name="connsiteX1" fmla="*/ 889572 w 889572"/>
              <a:gd name="connsiteY1" fmla="*/ 1303499 h 1303499"/>
              <a:gd name="connsiteX0" fmla="*/ 0 w 889572"/>
              <a:gd name="connsiteY0" fmla="*/ 0 h 1303499"/>
              <a:gd name="connsiteX1" fmla="*/ 889572 w 889572"/>
              <a:gd name="connsiteY1" fmla="*/ 1303499 h 1303499"/>
              <a:gd name="connsiteX0" fmla="*/ 0 w 889572"/>
              <a:gd name="connsiteY0" fmla="*/ 0 h 1303499"/>
              <a:gd name="connsiteX1" fmla="*/ 889572 w 889572"/>
              <a:gd name="connsiteY1" fmla="*/ 1303499 h 1303499"/>
              <a:gd name="connsiteX0" fmla="*/ 0 w 889572"/>
              <a:gd name="connsiteY0" fmla="*/ 0 h 1303499"/>
              <a:gd name="connsiteX1" fmla="*/ 889572 w 889572"/>
              <a:gd name="connsiteY1" fmla="*/ 1303499 h 1303499"/>
              <a:gd name="connsiteX0" fmla="*/ 0 w 889573"/>
              <a:gd name="connsiteY0" fmla="*/ 0 h 1303499"/>
              <a:gd name="connsiteX1" fmla="*/ 889572 w 889573"/>
              <a:gd name="connsiteY1" fmla="*/ 1303499 h 1303499"/>
              <a:gd name="connsiteX0" fmla="*/ 234 w 889807"/>
              <a:gd name="connsiteY0" fmla="*/ 0 h 1303499"/>
              <a:gd name="connsiteX1" fmla="*/ 889806 w 889807"/>
              <a:gd name="connsiteY1" fmla="*/ 1303499 h 1303499"/>
              <a:gd name="connsiteX0" fmla="*/ 72 w 889645"/>
              <a:gd name="connsiteY0" fmla="*/ 0 h 1303499"/>
              <a:gd name="connsiteX1" fmla="*/ 889644 w 889645"/>
              <a:gd name="connsiteY1" fmla="*/ 1303499 h 1303499"/>
              <a:gd name="connsiteX0" fmla="*/ 69 w 890790"/>
              <a:gd name="connsiteY0" fmla="*/ 0 h 1303499"/>
              <a:gd name="connsiteX1" fmla="*/ 889641 w 890790"/>
              <a:gd name="connsiteY1" fmla="*/ 1303499 h 1303499"/>
              <a:gd name="connsiteX0" fmla="*/ 69 w 889960"/>
              <a:gd name="connsiteY0" fmla="*/ 0 h 1303499"/>
              <a:gd name="connsiteX1" fmla="*/ 889641 w 889960"/>
              <a:gd name="connsiteY1" fmla="*/ 1303499 h 1303499"/>
              <a:gd name="connsiteX0" fmla="*/ 69 w 890122"/>
              <a:gd name="connsiteY0" fmla="*/ 0 h 1303499"/>
              <a:gd name="connsiteX1" fmla="*/ 889641 w 890122"/>
              <a:gd name="connsiteY1" fmla="*/ 1303499 h 1303499"/>
              <a:gd name="connsiteX0" fmla="*/ 69 w 890314"/>
              <a:gd name="connsiteY0" fmla="*/ 0 h 1303499"/>
              <a:gd name="connsiteX1" fmla="*/ 889641 w 890314"/>
              <a:gd name="connsiteY1" fmla="*/ 1303499 h 1303499"/>
              <a:gd name="connsiteX0" fmla="*/ 71 w 889643"/>
              <a:gd name="connsiteY0" fmla="*/ 0 h 1303499"/>
              <a:gd name="connsiteX1" fmla="*/ 889643 w 889643"/>
              <a:gd name="connsiteY1" fmla="*/ 1303499 h 1303499"/>
              <a:gd name="connsiteX0" fmla="*/ 0 w 889572"/>
              <a:gd name="connsiteY0" fmla="*/ 0 h 1303499"/>
              <a:gd name="connsiteX1" fmla="*/ 889572 w 889572"/>
              <a:gd name="connsiteY1" fmla="*/ 1303499 h 1303499"/>
            </a:gdLst>
            <a:ahLst/>
            <a:cxnLst>
              <a:cxn ang="0">
                <a:pos x="connsiteX0" y="connsiteY0"/>
              </a:cxn>
              <a:cxn ang="0">
                <a:pos x="connsiteX1" y="connsiteY1"/>
              </a:cxn>
            </a:cxnLst>
            <a:rect l="l" t="t" r="r" b="b"/>
            <a:pathLst>
              <a:path w="889572" h="1303499">
                <a:moveTo>
                  <a:pt x="0" y="0"/>
                </a:moveTo>
                <a:cubicBezTo>
                  <a:pt x="6891" y="1693614"/>
                  <a:pt x="889376" y="-370738"/>
                  <a:pt x="889572" y="1303499"/>
                </a:cubicBezTo>
              </a:path>
            </a:pathLst>
          </a:custGeom>
          <a:ln w="12700" cap="rnd" cmpd="sng">
            <a:solidFill>
              <a:schemeClr val="tx1"/>
            </a:solidFill>
            <a:prstDash val="dash"/>
            <a:headEnd type="none" w="med" len="med"/>
            <a:tailEnd type="none" w="med" len="med"/>
          </a:ln>
        </p:spPr>
        <p:txBody>
          <a:bodyPr rtlCol="0" anchor="ctr"/>
          <a:lstStyle/>
          <a:p>
            <a:pPr algn="ctr" defTabSz="609350"/>
            <a:endParaRPr lang="en-US">
              <a:solidFill>
                <a:srgbClr val="5E81D3"/>
              </a:solidFill>
              <a:ea typeface="新細明體"/>
            </a:endParaRPr>
          </a:p>
        </p:txBody>
      </p:sp>
      <p:grpSp>
        <p:nvGrpSpPr>
          <p:cNvPr id="86" name="Group 85">
            <a:extLst>
              <a:ext uri="{FF2B5EF4-FFF2-40B4-BE49-F238E27FC236}">
                <a16:creationId xmlns:a16="http://schemas.microsoft.com/office/drawing/2014/main" id="{F5E83C59-A031-EB46-9CBA-B7412B2F725B}"/>
              </a:ext>
            </a:extLst>
          </p:cNvPr>
          <p:cNvGrpSpPr/>
          <p:nvPr/>
        </p:nvGrpSpPr>
        <p:grpSpPr>
          <a:xfrm>
            <a:off x="353995" y="3680286"/>
            <a:ext cx="1637632" cy="2430792"/>
            <a:chOff x="674483" y="3065734"/>
            <a:chExt cx="1228224" cy="1823094"/>
          </a:xfrm>
        </p:grpSpPr>
        <p:sp>
          <p:nvSpPr>
            <p:cNvPr id="87" name="Rounded Rectangle 86">
              <a:extLst>
                <a:ext uri="{FF2B5EF4-FFF2-40B4-BE49-F238E27FC236}">
                  <a16:creationId xmlns:a16="http://schemas.microsoft.com/office/drawing/2014/main" id="{CB7C8E4E-8DCC-0F43-9809-022E4C5C2997}"/>
                </a:ext>
              </a:extLst>
            </p:cNvPr>
            <p:cNvSpPr/>
            <p:nvPr/>
          </p:nvSpPr>
          <p:spPr>
            <a:xfrm>
              <a:off x="674483" y="3065734"/>
              <a:ext cx="1228224" cy="1728972"/>
            </a:xfrm>
            <a:prstGeom prst="roundRect">
              <a:avLst>
                <a:gd name="adj" fmla="val 5375"/>
              </a:avLst>
            </a:prstGeom>
            <a:solidFill>
              <a:schemeClr val="bg2"/>
            </a:solidFill>
            <a:ln w="12700" cap="rnd">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solidFill>
                  <a:schemeClr val="tx1"/>
                </a:solidFill>
                <a:latin typeface="CiscoSansTT" panose="020B0503020201020303" pitchFamily="34" charset="0"/>
                <a:cs typeface="CiscoSansTT" panose="020B0503020201020303" pitchFamily="34" charset="0"/>
              </a:endParaRPr>
            </a:p>
          </p:txBody>
        </p:sp>
        <p:sp>
          <p:nvSpPr>
            <p:cNvPr id="88" name="Rectangle 87">
              <a:extLst>
                <a:ext uri="{FF2B5EF4-FFF2-40B4-BE49-F238E27FC236}">
                  <a16:creationId xmlns:a16="http://schemas.microsoft.com/office/drawing/2014/main" id="{09F44F35-7DBD-F145-AF09-82E2094F3AC5}"/>
                </a:ext>
              </a:extLst>
            </p:cNvPr>
            <p:cNvSpPr/>
            <p:nvPr/>
          </p:nvSpPr>
          <p:spPr>
            <a:xfrm>
              <a:off x="1160089" y="4663093"/>
              <a:ext cx="258244" cy="225735"/>
            </a:xfrm>
            <a:prstGeom prst="rect">
              <a:avLst/>
            </a:prstGeom>
            <a:solidFill>
              <a:schemeClr val="bg2"/>
            </a:solidFill>
          </p:spPr>
          <p:txBody>
            <a:bodyPr wrap="none" lIns="60960" rIns="60960">
              <a:spAutoFit/>
            </a:bodyPr>
            <a:lstStyle/>
            <a:p>
              <a:pPr algn="ctr" defTabSz="914346">
                <a:lnSpc>
                  <a:spcPts val="1733"/>
                </a:lnSpc>
                <a:defRPr/>
              </a:pPr>
              <a:r>
                <a:rPr lang="en-US" sz="1333" kern="0">
                  <a:latin typeface="CiscoSansTT" panose="020B0503020201020303" pitchFamily="34" charset="0"/>
                  <a:cs typeface="CiscoSansTT" panose="020B0503020201020303" pitchFamily="34" charset="0"/>
                </a:rPr>
                <a:t>HQ</a:t>
              </a:r>
            </a:p>
          </p:txBody>
        </p:sp>
        <p:grpSp>
          <p:nvGrpSpPr>
            <p:cNvPr id="89" name="Group 88">
              <a:extLst>
                <a:ext uri="{FF2B5EF4-FFF2-40B4-BE49-F238E27FC236}">
                  <a16:creationId xmlns:a16="http://schemas.microsoft.com/office/drawing/2014/main" id="{7C17019F-46F2-D84B-BF93-A3E602251688}"/>
                </a:ext>
              </a:extLst>
            </p:cNvPr>
            <p:cNvGrpSpPr/>
            <p:nvPr/>
          </p:nvGrpSpPr>
          <p:grpSpPr>
            <a:xfrm>
              <a:off x="835521" y="3231961"/>
              <a:ext cx="907382" cy="951051"/>
              <a:chOff x="2658922" y="2965712"/>
              <a:chExt cx="907382" cy="951051"/>
            </a:xfrm>
          </p:grpSpPr>
          <p:sp>
            <p:nvSpPr>
              <p:cNvPr id="107" name="Rectangle 106">
                <a:extLst>
                  <a:ext uri="{FF2B5EF4-FFF2-40B4-BE49-F238E27FC236}">
                    <a16:creationId xmlns:a16="http://schemas.microsoft.com/office/drawing/2014/main" id="{6A29151D-22D3-CF4B-90BA-D3268BFC1D59}"/>
                  </a:ext>
                </a:extLst>
              </p:cNvPr>
              <p:cNvSpPr/>
              <p:nvPr/>
            </p:nvSpPr>
            <p:spPr>
              <a:xfrm>
                <a:off x="2770904" y="3694228"/>
                <a:ext cx="317635" cy="207749"/>
              </a:xfrm>
              <a:prstGeom prst="rect">
                <a:avLst/>
              </a:prstGeom>
              <a:noFill/>
            </p:spPr>
            <p:txBody>
              <a:bodyPr wrap="none" anchor="ctr">
                <a:spAutoFit/>
              </a:bodyPr>
              <a:lstStyle/>
              <a:p>
                <a:pPr defTabSz="914346">
                  <a:defRPr/>
                </a:pPr>
                <a:r>
                  <a:rPr lang="en-US" sz="1200" kern="0" dirty="0">
                    <a:latin typeface="CiscoSansTT" panose="020B0503020201020303" pitchFamily="34" charset="0"/>
                    <a:ea typeface="Arial" charset="0"/>
                    <a:cs typeface="CiscoSansTT" panose="020B0503020201020303" pitchFamily="34" charset="0"/>
                  </a:rPr>
                  <a:t>DLP</a:t>
                </a:r>
              </a:p>
            </p:txBody>
          </p:sp>
          <p:sp>
            <p:nvSpPr>
              <p:cNvPr id="108" name="Rounded Rectangle 107">
                <a:extLst>
                  <a:ext uri="{FF2B5EF4-FFF2-40B4-BE49-F238E27FC236}">
                    <a16:creationId xmlns:a16="http://schemas.microsoft.com/office/drawing/2014/main" id="{26C01F41-E6FF-BD45-9F0F-28B0E4F9FBC5}"/>
                  </a:ext>
                </a:extLst>
              </p:cNvPr>
              <p:cNvSpPr/>
              <p:nvPr/>
            </p:nvSpPr>
            <p:spPr>
              <a:xfrm>
                <a:off x="2658922" y="2965712"/>
                <a:ext cx="907382" cy="237320"/>
              </a:xfrm>
              <a:prstGeom prst="roundRect">
                <a:avLst>
                  <a:gd name="adj" fmla="val 19917"/>
                </a:avLst>
              </a:prstGeom>
              <a:noFill/>
              <a:ln w="12700" cap="rnd">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solidFill>
                    <a:schemeClr val="tx1"/>
                  </a:solidFill>
                  <a:latin typeface="CiscoSansTT" panose="020B0503020201020303" pitchFamily="34" charset="0"/>
                  <a:cs typeface="CiscoSansTT" panose="020B0503020201020303" pitchFamily="34" charset="0"/>
                </a:endParaRPr>
              </a:p>
            </p:txBody>
          </p:sp>
          <p:sp>
            <p:nvSpPr>
              <p:cNvPr id="109" name="Oval 108">
                <a:extLst>
                  <a:ext uri="{FF2B5EF4-FFF2-40B4-BE49-F238E27FC236}">
                    <a16:creationId xmlns:a16="http://schemas.microsoft.com/office/drawing/2014/main" id="{BFE1C7FC-D881-D044-BE20-40986C46F3EE}"/>
                  </a:ext>
                </a:extLst>
              </p:cNvPr>
              <p:cNvSpPr>
                <a:spLocks noChangeAspect="1"/>
              </p:cNvSpPr>
              <p:nvPr/>
            </p:nvSpPr>
            <p:spPr>
              <a:xfrm>
                <a:off x="2728761" y="3034759"/>
                <a:ext cx="98233" cy="99228"/>
              </a:xfrm>
              <a:prstGeom prst="ellipse">
                <a:avLst/>
              </a:prstGeom>
              <a:noFill/>
              <a:ln w="12700" cap="rnd">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solidFill>
                    <a:schemeClr val="tx1"/>
                  </a:solidFill>
                  <a:latin typeface="CiscoSansTT" panose="020B0503020201020303" pitchFamily="34" charset="0"/>
                  <a:cs typeface="CiscoSansTT" panose="020B0503020201020303" pitchFamily="34" charset="0"/>
                </a:endParaRPr>
              </a:p>
            </p:txBody>
          </p:sp>
          <p:sp>
            <p:nvSpPr>
              <p:cNvPr id="110" name="Rounded Rectangle 109">
                <a:extLst>
                  <a:ext uri="{FF2B5EF4-FFF2-40B4-BE49-F238E27FC236}">
                    <a16:creationId xmlns:a16="http://schemas.microsoft.com/office/drawing/2014/main" id="{30AA00BC-A811-D147-BDF0-71A9CA5A2C22}"/>
                  </a:ext>
                </a:extLst>
              </p:cNvPr>
              <p:cNvSpPr/>
              <p:nvPr/>
            </p:nvSpPr>
            <p:spPr>
              <a:xfrm>
                <a:off x="2658922" y="3203617"/>
                <a:ext cx="907382" cy="237320"/>
              </a:xfrm>
              <a:prstGeom prst="roundRect">
                <a:avLst>
                  <a:gd name="adj" fmla="val 19917"/>
                </a:avLst>
              </a:prstGeom>
              <a:noFill/>
              <a:ln w="12700" cap="rnd">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solidFill>
                    <a:schemeClr val="tx1"/>
                  </a:solidFill>
                  <a:latin typeface="CiscoSansTT" panose="020B0503020201020303" pitchFamily="34" charset="0"/>
                  <a:cs typeface="CiscoSansTT" panose="020B0503020201020303" pitchFamily="34" charset="0"/>
                </a:endParaRPr>
              </a:p>
            </p:txBody>
          </p:sp>
          <p:sp>
            <p:nvSpPr>
              <p:cNvPr id="111" name="Oval 110">
                <a:extLst>
                  <a:ext uri="{FF2B5EF4-FFF2-40B4-BE49-F238E27FC236}">
                    <a16:creationId xmlns:a16="http://schemas.microsoft.com/office/drawing/2014/main" id="{CD4E7CBB-89DD-D448-B29C-FCEC9D76461B}"/>
                  </a:ext>
                </a:extLst>
              </p:cNvPr>
              <p:cNvSpPr>
                <a:spLocks noChangeAspect="1"/>
              </p:cNvSpPr>
              <p:nvPr/>
            </p:nvSpPr>
            <p:spPr>
              <a:xfrm>
                <a:off x="2728761" y="3272664"/>
                <a:ext cx="98233" cy="99228"/>
              </a:xfrm>
              <a:prstGeom prst="ellipse">
                <a:avLst/>
              </a:prstGeom>
              <a:noFill/>
              <a:ln w="12700" cap="rnd">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solidFill>
                    <a:schemeClr val="tx1"/>
                  </a:solidFill>
                  <a:latin typeface="CiscoSansTT" panose="020B0503020201020303" pitchFamily="34" charset="0"/>
                  <a:cs typeface="CiscoSansTT" panose="020B0503020201020303" pitchFamily="34" charset="0"/>
                </a:endParaRPr>
              </a:p>
            </p:txBody>
          </p:sp>
          <p:sp>
            <p:nvSpPr>
              <p:cNvPr id="112" name="Rounded Rectangle 111">
                <a:extLst>
                  <a:ext uri="{FF2B5EF4-FFF2-40B4-BE49-F238E27FC236}">
                    <a16:creationId xmlns:a16="http://schemas.microsoft.com/office/drawing/2014/main" id="{6FD03ADF-A08B-5F4E-BAC7-5E1EB9D507F1}"/>
                  </a:ext>
                </a:extLst>
              </p:cNvPr>
              <p:cNvSpPr/>
              <p:nvPr/>
            </p:nvSpPr>
            <p:spPr>
              <a:xfrm>
                <a:off x="2658922" y="3441491"/>
                <a:ext cx="907382" cy="237320"/>
              </a:xfrm>
              <a:prstGeom prst="roundRect">
                <a:avLst>
                  <a:gd name="adj" fmla="val 19917"/>
                </a:avLst>
              </a:prstGeom>
              <a:noFill/>
              <a:ln w="12700" cap="rnd">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solidFill>
                    <a:schemeClr val="tx1"/>
                  </a:solidFill>
                  <a:latin typeface="CiscoSansTT" panose="020B0503020201020303" pitchFamily="34" charset="0"/>
                  <a:cs typeface="CiscoSansTT" panose="020B0503020201020303" pitchFamily="34" charset="0"/>
                </a:endParaRPr>
              </a:p>
            </p:txBody>
          </p:sp>
          <p:sp>
            <p:nvSpPr>
              <p:cNvPr id="113" name="Oval 112">
                <a:extLst>
                  <a:ext uri="{FF2B5EF4-FFF2-40B4-BE49-F238E27FC236}">
                    <a16:creationId xmlns:a16="http://schemas.microsoft.com/office/drawing/2014/main" id="{9B14B857-9078-5B48-A72C-E12AAADA141C}"/>
                  </a:ext>
                </a:extLst>
              </p:cNvPr>
              <p:cNvSpPr>
                <a:spLocks noChangeAspect="1"/>
              </p:cNvSpPr>
              <p:nvPr/>
            </p:nvSpPr>
            <p:spPr>
              <a:xfrm>
                <a:off x="2728761" y="3510538"/>
                <a:ext cx="98233" cy="99228"/>
              </a:xfrm>
              <a:prstGeom prst="ellipse">
                <a:avLst/>
              </a:prstGeom>
              <a:noFill/>
              <a:ln w="12700" cap="rnd">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solidFill>
                    <a:schemeClr val="tx1"/>
                  </a:solidFill>
                  <a:latin typeface="CiscoSansTT" panose="020B0503020201020303" pitchFamily="34" charset="0"/>
                  <a:cs typeface="CiscoSansTT" panose="020B0503020201020303" pitchFamily="34" charset="0"/>
                </a:endParaRPr>
              </a:p>
            </p:txBody>
          </p:sp>
          <p:sp>
            <p:nvSpPr>
              <p:cNvPr id="114" name="Rounded Rectangle 113">
                <a:extLst>
                  <a:ext uri="{FF2B5EF4-FFF2-40B4-BE49-F238E27FC236}">
                    <a16:creationId xmlns:a16="http://schemas.microsoft.com/office/drawing/2014/main" id="{DB5BD103-E7B9-E84A-A8D8-C0AF401C01B5}"/>
                  </a:ext>
                </a:extLst>
              </p:cNvPr>
              <p:cNvSpPr/>
              <p:nvPr/>
            </p:nvSpPr>
            <p:spPr>
              <a:xfrm>
                <a:off x="2658922" y="3679443"/>
                <a:ext cx="907382" cy="237320"/>
              </a:xfrm>
              <a:prstGeom prst="roundRect">
                <a:avLst>
                  <a:gd name="adj" fmla="val 19917"/>
                </a:avLst>
              </a:prstGeom>
              <a:noFill/>
              <a:ln w="12700" cap="rnd">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solidFill>
                    <a:schemeClr val="tx1"/>
                  </a:solidFill>
                  <a:latin typeface="CiscoSansTT" panose="020B0503020201020303" pitchFamily="34" charset="0"/>
                  <a:cs typeface="CiscoSansTT" panose="020B0503020201020303" pitchFamily="34" charset="0"/>
                </a:endParaRPr>
              </a:p>
            </p:txBody>
          </p:sp>
          <p:sp>
            <p:nvSpPr>
              <p:cNvPr id="115" name="Oval 114">
                <a:extLst>
                  <a:ext uri="{FF2B5EF4-FFF2-40B4-BE49-F238E27FC236}">
                    <a16:creationId xmlns:a16="http://schemas.microsoft.com/office/drawing/2014/main" id="{8DC2FAE0-B769-6F4F-9624-AE5907F1B854}"/>
                  </a:ext>
                </a:extLst>
              </p:cNvPr>
              <p:cNvSpPr>
                <a:spLocks noChangeAspect="1"/>
              </p:cNvSpPr>
              <p:nvPr/>
            </p:nvSpPr>
            <p:spPr>
              <a:xfrm>
                <a:off x="2728761" y="3748490"/>
                <a:ext cx="98233" cy="99228"/>
              </a:xfrm>
              <a:prstGeom prst="ellipse">
                <a:avLst/>
              </a:prstGeom>
              <a:noFill/>
              <a:ln w="12700" cap="rnd">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solidFill>
                    <a:schemeClr val="tx1"/>
                  </a:solidFill>
                  <a:latin typeface="CiscoSansTT" panose="020B0503020201020303" pitchFamily="34" charset="0"/>
                  <a:cs typeface="CiscoSansTT" panose="020B0503020201020303" pitchFamily="34" charset="0"/>
                </a:endParaRPr>
              </a:p>
            </p:txBody>
          </p:sp>
          <p:sp>
            <p:nvSpPr>
              <p:cNvPr id="116" name="Rectangle 115">
                <a:extLst>
                  <a:ext uri="{FF2B5EF4-FFF2-40B4-BE49-F238E27FC236}">
                    <a16:creationId xmlns:a16="http://schemas.microsoft.com/office/drawing/2014/main" id="{24342C7F-DCF9-E947-8274-D83E51DCAF3A}"/>
                  </a:ext>
                </a:extLst>
              </p:cNvPr>
              <p:cNvSpPr/>
              <p:nvPr/>
            </p:nvSpPr>
            <p:spPr>
              <a:xfrm>
                <a:off x="2770904" y="2981833"/>
                <a:ext cx="441467" cy="207749"/>
              </a:xfrm>
              <a:prstGeom prst="rect">
                <a:avLst/>
              </a:prstGeom>
              <a:noFill/>
            </p:spPr>
            <p:txBody>
              <a:bodyPr wrap="none" anchor="ctr">
                <a:spAutoFit/>
              </a:bodyPr>
              <a:lstStyle/>
              <a:p>
                <a:pPr defTabSz="914346">
                  <a:defRPr/>
                </a:pPr>
                <a:r>
                  <a:rPr lang="en-US" sz="1200" kern="0" dirty="0">
                    <a:latin typeface="CiscoSansTT" panose="020B0503020201020303" pitchFamily="34" charset="0"/>
                    <a:cs typeface="CiscoSansTT" panose="020B0503020201020303" pitchFamily="34" charset="0"/>
                  </a:rPr>
                  <a:t>NGFW</a:t>
                </a:r>
                <a:endParaRPr lang="en-US" sz="1200" kern="0" dirty="0">
                  <a:latin typeface="CiscoSansTT" panose="020B0503020201020303" pitchFamily="34" charset="0"/>
                  <a:ea typeface="Arial" charset="0"/>
                  <a:cs typeface="CiscoSansTT" panose="020B0503020201020303" pitchFamily="34" charset="0"/>
                </a:endParaRPr>
              </a:p>
            </p:txBody>
          </p:sp>
          <p:sp>
            <p:nvSpPr>
              <p:cNvPr id="117" name="Rectangle 116">
                <a:extLst>
                  <a:ext uri="{FF2B5EF4-FFF2-40B4-BE49-F238E27FC236}">
                    <a16:creationId xmlns:a16="http://schemas.microsoft.com/office/drawing/2014/main" id="{168E5421-160D-0048-AEFA-FB14F1498D53}"/>
                  </a:ext>
                </a:extLst>
              </p:cNvPr>
              <p:cNvSpPr/>
              <p:nvPr/>
            </p:nvSpPr>
            <p:spPr>
              <a:xfrm>
                <a:off x="2770904" y="3456763"/>
                <a:ext cx="538849" cy="207749"/>
              </a:xfrm>
              <a:prstGeom prst="rect">
                <a:avLst/>
              </a:prstGeom>
              <a:noFill/>
            </p:spPr>
            <p:txBody>
              <a:bodyPr wrap="none" anchor="ctr">
                <a:spAutoFit/>
              </a:bodyPr>
              <a:lstStyle/>
              <a:p>
                <a:pPr defTabSz="914346">
                  <a:defRPr/>
                </a:pPr>
                <a:r>
                  <a:rPr lang="en-US" sz="1200" kern="0" dirty="0">
                    <a:latin typeface="CiscoSansTT" panose="020B0503020201020303" pitchFamily="34" charset="0"/>
                    <a:ea typeface="Arial" charset="0"/>
                    <a:cs typeface="CiscoSansTT" panose="020B0503020201020303" pitchFamily="34" charset="0"/>
                  </a:rPr>
                  <a:t>Sandbox</a:t>
                </a:r>
              </a:p>
            </p:txBody>
          </p:sp>
          <p:sp>
            <p:nvSpPr>
              <p:cNvPr id="118" name="Rectangle 117">
                <a:extLst>
                  <a:ext uri="{FF2B5EF4-FFF2-40B4-BE49-F238E27FC236}">
                    <a16:creationId xmlns:a16="http://schemas.microsoft.com/office/drawing/2014/main" id="{5335A8AE-1575-204E-8A03-6570A253778B}"/>
                  </a:ext>
                </a:extLst>
              </p:cNvPr>
              <p:cNvSpPr/>
              <p:nvPr/>
            </p:nvSpPr>
            <p:spPr>
              <a:xfrm>
                <a:off x="2770904" y="3219298"/>
                <a:ext cx="366927" cy="207749"/>
              </a:xfrm>
              <a:prstGeom prst="rect">
                <a:avLst/>
              </a:prstGeom>
              <a:noFill/>
            </p:spPr>
            <p:txBody>
              <a:bodyPr wrap="none" anchor="ctr">
                <a:spAutoFit/>
              </a:bodyPr>
              <a:lstStyle/>
              <a:p>
                <a:pPr defTabSz="914346">
                  <a:defRPr/>
                </a:pPr>
                <a:r>
                  <a:rPr lang="en-US" sz="1200" kern="0" dirty="0">
                    <a:latin typeface="CiscoSansTT" panose="020B0503020201020303" pitchFamily="34" charset="0"/>
                    <a:ea typeface="Arial" charset="0"/>
                    <a:cs typeface="CiscoSansTT" panose="020B0503020201020303" pitchFamily="34" charset="0"/>
                  </a:rPr>
                  <a:t>SWG</a:t>
                </a:r>
              </a:p>
            </p:txBody>
          </p:sp>
        </p:grpSp>
        <p:grpSp>
          <p:nvGrpSpPr>
            <p:cNvPr id="90" name="Group 89">
              <a:extLst>
                <a:ext uri="{FF2B5EF4-FFF2-40B4-BE49-F238E27FC236}">
                  <a16:creationId xmlns:a16="http://schemas.microsoft.com/office/drawing/2014/main" id="{874500DF-C9B3-C74A-81EB-439F2C41D5F6}"/>
                </a:ext>
              </a:extLst>
            </p:cNvPr>
            <p:cNvGrpSpPr/>
            <p:nvPr/>
          </p:nvGrpSpPr>
          <p:grpSpPr>
            <a:xfrm>
              <a:off x="821212" y="4285228"/>
              <a:ext cx="424759" cy="314958"/>
              <a:chOff x="821212" y="4285228"/>
              <a:chExt cx="424759" cy="314958"/>
            </a:xfrm>
          </p:grpSpPr>
          <p:grpSp>
            <p:nvGrpSpPr>
              <p:cNvPr id="96" name="Group 95">
                <a:extLst>
                  <a:ext uri="{FF2B5EF4-FFF2-40B4-BE49-F238E27FC236}">
                    <a16:creationId xmlns:a16="http://schemas.microsoft.com/office/drawing/2014/main" id="{F64F84CB-DD53-1445-B977-56903BDA7EDC}"/>
                  </a:ext>
                </a:extLst>
              </p:cNvPr>
              <p:cNvGrpSpPr/>
              <p:nvPr/>
            </p:nvGrpSpPr>
            <p:grpSpPr>
              <a:xfrm>
                <a:off x="821212" y="4285228"/>
                <a:ext cx="424759" cy="314958"/>
                <a:chOff x="3789363" y="2959100"/>
                <a:chExt cx="466725" cy="346075"/>
              </a:xfrm>
              <a:noFill/>
            </p:grpSpPr>
            <p:sp>
              <p:nvSpPr>
                <p:cNvPr id="105" name="Freeform 11">
                  <a:extLst>
                    <a:ext uri="{FF2B5EF4-FFF2-40B4-BE49-F238E27FC236}">
                      <a16:creationId xmlns:a16="http://schemas.microsoft.com/office/drawing/2014/main" id="{602C676D-28A3-D84A-9B8A-923C177946A9}"/>
                    </a:ext>
                  </a:extLst>
                </p:cNvPr>
                <p:cNvSpPr>
                  <a:spLocks noChangeArrowheads="1"/>
                </p:cNvSpPr>
                <p:nvPr/>
              </p:nvSpPr>
              <p:spPr bwMode="auto">
                <a:xfrm>
                  <a:off x="3810000" y="2959100"/>
                  <a:ext cx="427038" cy="284163"/>
                </a:xfrm>
                <a:custGeom>
                  <a:avLst/>
                  <a:gdLst>
                    <a:gd name="T0" fmla="*/ 0 w 1185"/>
                    <a:gd name="T1" fmla="*/ 790 h 791"/>
                    <a:gd name="T2" fmla="*/ 0 w 1185"/>
                    <a:gd name="T3" fmla="*/ 85 h 791"/>
                    <a:gd name="T4" fmla="*/ 84 w 1185"/>
                    <a:gd name="T5" fmla="*/ 0 h 791"/>
                    <a:gd name="T6" fmla="*/ 1099 w 1185"/>
                    <a:gd name="T7" fmla="*/ 0 h 791"/>
                    <a:gd name="T8" fmla="*/ 1184 w 1185"/>
                    <a:gd name="T9" fmla="*/ 85 h 791"/>
                    <a:gd name="T10" fmla="*/ 1184 w 1185"/>
                    <a:gd name="T11" fmla="*/ 790 h 791"/>
                  </a:gdLst>
                  <a:ahLst/>
                  <a:cxnLst>
                    <a:cxn ang="0">
                      <a:pos x="T0" y="T1"/>
                    </a:cxn>
                    <a:cxn ang="0">
                      <a:pos x="T2" y="T3"/>
                    </a:cxn>
                    <a:cxn ang="0">
                      <a:pos x="T4" y="T5"/>
                    </a:cxn>
                    <a:cxn ang="0">
                      <a:pos x="T6" y="T7"/>
                    </a:cxn>
                    <a:cxn ang="0">
                      <a:pos x="T8" y="T9"/>
                    </a:cxn>
                    <a:cxn ang="0">
                      <a:pos x="T10" y="T11"/>
                    </a:cxn>
                  </a:cxnLst>
                  <a:rect l="0" t="0" r="r" b="b"/>
                  <a:pathLst>
                    <a:path w="1185" h="791">
                      <a:moveTo>
                        <a:pt x="0" y="790"/>
                      </a:moveTo>
                      <a:lnTo>
                        <a:pt x="0" y="85"/>
                      </a:lnTo>
                      <a:cubicBezTo>
                        <a:pt x="0" y="37"/>
                        <a:pt x="36" y="0"/>
                        <a:pt x="84" y="0"/>
                      </a:cubicBezTo>
                      <a:lnTo>
                        <a:pt x="1099" y="0"/>
                      </a:lnTo>
                      <a:cubicBezTo>
                        <a:pt x="1147" y="0"/>
                        <a:pt x="1184" y="37"/>
                        <a:pt x="1184" y="85"/>
                      </a:cubicBezTo>
                      <a:lnTo>
                        <a:pt x="1184" y="790"/>
                      </a:lnTo>
                    </a:path>
                  </a:pathLst>
                </a:custGeom>
                <a:noFill/>
                <a:ln w="12700" cap="rnd">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2400">
                    <a:latin typeface="CiscoSansTT" panose="020B0503020201020303" pitchFamily="34" charset="0"/>
                    <a:cs typeface="CiscoSansTT" panose="020B0503020201020303" pitchFamily="34" charset="0"/>
                  </a:endParaRPr>
                </a:p>
              </p:txBody>
            </p:sp>
            <p:sp>
              <p:nvSpPr>
                <p:cNvPr id="106" name="Freeform 12">
                  <a:extLst>
                    <a:ext uri="{FF2B5EF4-FFF2-40B4-BE49-F238E27FC236}">
                      <a16:creationId xmlns:a16="http://schemas.microsoft.com/office/drawing/2014/main" id="{4106547B-BDF2-234D-8F39-27A92B5C0AB2}"/>
                    </a:ext>
                  </a:extLst>
                </p:cNvPr>
                <p:cNvSpPr>
                  <a:spLocks noChangeArrowheads="1"/>
                </p:cNvSpPr>
                <p:nvPr/>
              </p:nvSpPr>
              <p:spPr bwMode="auto">
                <a:xfrm>
                  <a:off x="3789363" y="3243263"/>
                  <a:ext cx="466725" cy="61912"/>
                </a:xfrm>
                <a:custGeom>
                  <a:avLst/>
                  <a:gdLst>
                    <a:gd name="T0" fmla="*/ 789 w 1298"/>
                    <a:gd name="T1" fmla="*/ 0 h 170"/>
                    <a:gd name="T2" fmla="*/ 789 w 1298"/>
                    <a:gd name="T3" fmla="*/ 57 h 170"/>
                    <a:gd name="T4" fmla="*/ 508 w 1298"/>
                    <a:gd name="T5" fmla="*/ 57 h 170"/>
                    <a:gd name="T6" fmla="*/ 508 w 1298"/>
                    <a:gd name="T7" fmla="*/ 0 h 170"/>
                    <a:gd name="T8" fmla="*/ 0 w 1298"/>
                    <a:gd name="T9" fmla="*/ 0 h 170"/>
                    <a:gd name="T10" fmla="*/ 0 w 1298"/>
                    <a:gd name="T11" fmla="*/ 113 h 170"/>
                    <a:gd name="T12" fmla="*/ 57 w 1298"/>
                    <a:gd name="T13" fmla="*/ 169 h 170"/>
                    <a:gd name="T14" fmla="*/ 1241 w 1298"/>
                    <a:gd name="T15" fmla="*/ 169 h 170"/>
                    <a:gd name="T16" fmla="*/ 1297 w 1298"/>
                    <a:gd name="T17" fmla="*/ 113 h 170"/>
                    <a:gd name="T18" fmla="*/ 1297 w 1298"/>
                    <a:gd name="T19" fmla="*/ 0 h 170"/>
                    <a:gd name="T20" fmla="*/ 789 w 1298"/>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8" h="170">
                      <a:moveTo>
                        <a:pt x="789" y="0"/>
                      </a:moveTo>
                      <a:lnTo>
                        <a:pt x="789" y="57"/>
                      </a:lnTo>
                      <a:lnTo>
                        <a:pt x="508" y="57"/>
                      </a:lnTo>
                      <a:lnTo>
                        <a:pt x="508" y="0"/>
                      </a:lnTo>
                      <a:lnTo>
                        <a:pt x="0" y="0"/>
                      </a:lnTo>
                      <a:lnTo>
                        <a:pt x="0" y="113"/>
                      </a:lnTo>
                      <a:cubicBezTo>
                        <a:pt x="0" y="144"/>
                        <a:pt x="26" y="169"/>
                        <a:pt x="57" y="169"/>
                      </a:cubicBezTo>
                      <a:lnTo>
                        <a:pt x="1241" y="169"/>
                      </a:lnTo>
                      <a:cubicBezTo>
                        <a:pt x="1272" y="169"/>
                        <a:pt x="1297" y="144"/>
                        <a:pt x="1297" y="113"/>
                      </a:cubicBezTo>
                      <a:lnTo>
                        <a:pt x="1297" y="0"/>
                      </a:lnTo>
                      <a:lnTo>
                        <a:pt x="789" y="0"/>
                      </a:lnTo>
                    </a:path>
                  </a:pathLst>
                </a:custGeom>
                <a:grpFill/>
                <a:ln w="12700" cap="rnd">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a:latin typeface="CiscoSansTT" panose="020B0503020201020303" pitchFamily="34" charset="0"/>
                    <a:cs typeface="CiscoSansTT" panose="020B0503020201020303" pitchFamily="34" charset="0"/>
                  </a:endParaRPr>
                </a:p>
              </p:txBody>
            </p:sp>
          </p:grpSp>
          <p:sp>
            <p:nvSpPr>
              <p:cNvPr id="104" name="Rectangle 103">
                <a:extLst>
                  <a:ext uri="{FF2B5EF4-FFF2-40B4-BE49-F238E27FC236}">
                    <a16:creationId xmlns:a16="http://schemas.microsoft.com/office/drawing/2014/main" id="{FAA24B33-98FE-4C42-8C5A-EF4719FB1636}"/>
                  </a:ext>
                </a:extLst>
              </p:cNvPr>
              <p:cNvSpPr/>
              <p:nvPr/>
            </p:nvSpPr>
            <p:spPr>
              <a:xfrm>
                <a:off x="835521" y="4315104"/>
                <a:ext cx="393111" cy="207749"/>
              </a:xfrm>
              <a:prstGeom prst="rect">
                <a:avLst/>
              </a:prstGeom>
              <a:noFill/>
            </p:spPr>
            <p:txBody>
              <a:bodyPr wrap="square" lIns="0" rIns="0" anchor="ctr">
                <a:spAutoFit/>
              </a:bodyPr>
              <a:lstStyle/>
              <a:p>
                <a:pPr algn="ctr" defTabSz="914346">
                  <a:defRPr/>
                </a:pPr>
                <a:r>
                  <a:rPr lang="en-US" sz="1200" kern="0" dirty="0">
                    <a:latin typeface="CiscoSansTT" panose="020B0503020201020303" pitchFamily="34" charset="0"/>
                    <a:ea typeface="Arial" charset="0"/>
                    <a:cs typeface="CiscoSansTT" panose="020B0503020201020303" pitchFamily="34" charset="0"/>
                  </a:rPr>
                  <a:t>AV</a:t>
                </a:r>
              </a:p>
            </p:txBody>
          </p:sp>
        </p:grpSp>
        <p:grpSp>
          <p:nvGrpSpPr>
            <p:cNvPr id="91" name="Group 90">
              <a:extLst>
                <a:ext uri="{FF2B5EF4-FFF2-40B4-BE49-F238E27FC236}">
                  <a16:creationId xmlns:a16="http://schemas.microsoft.com/office/drawing/2014/main" id="{2DA5F629-820A-EC42-AA08-10293178E6CA}"/>
                </a:ext>
              </a:extLst>
            </p:cNvPr>
            <p:cNvGrpSpPr/>
            <p:nvPr/>
          </p:nvGrpSpPr>
          <p:grpSpPr>
            <a:xfrm>
              <a:off x="1340389" y="4285228"/>
              <a:ext cx="424759" cy="314958"/>
              <a:chOff x="1340389" y="4285228"/>
              <a:chExt cx="424759" cy="314958"/>
            </a:xfrm>
          </p:grpSpPr>
          <p:grpSp>
            <p:nvGrpSpPr>
              <p:cNvPr id="92" name="Group 91">
                <a:extLst>
                  <a:ext uri="{FF2B5EF4-FFF2-40B4-BE49-F238E27FC236}">
                    <a16:creationId xmlns:a16="http://schemas.microsoft.com/office/drawing/2014/main" id="{C7734416-4733-3D40-9E3C-6CF5BB4350F5}"/>
                  </a:ext>
                </a:extLst>
              </p:cNvPr>
              <p:cNvGrpSpPr/>
              <p:nvPr/>
            </p:nvGrpSpPr>
            <p:grpSpPr>
              <a:xfrm>
                <a:off x="1340389" y="4285228"/>
                <a:ext cx="424759" cy="314958"/>
                <a:chOff x="3789363" y="2959100"/>
                <a:chExt cx="466725" cy="346075"/>
              </a:xfrm>
              <a:noFill/>
            </p:grpSpPr>
            <p:sp>
              <p:nvSpPr>
                <p:cNvPr id="94" name="Freeform 11">
                  <a:extLst>
                    <a:ext uri="{FF2B5EF4-FFF2-40B4-BE49-F238E27FC236}">
                      <a16:creationId xmlns:a16="http://schemas.microsoft.com/office/drawing/2014/main" id="{502BAFF0-FE8F-AB44-B237-A6F161FCE2FF}"/>
                    </a:ext>
                  </a:extLst>
                </p:cNvPr>
                <p:cNvSpPr>
                  <a:spLocks noChangeArrowheads="1"/>
                </p:cNvSpPr>
                <p:nvPr/>
              </p:nvSpPr>
              <p:spPr bwMode="auto">
                <a:xfrm>
                  <a:off x="3810000" y="2959100"/>
                  <a:ext cx="427038" cy="284163"/>
                </a:xfrm>
                <a:custGeom>
                  <a:avLst/>
                  <a:gdLst>
                    <a:gd name="T0" fmla="*/ 0 w 1185"/>
                    <a:gd name="T1" fmla="*/ 790 h 791"/>
                    <a:gd name="T2" fmla="*/ 0 w 1185"/>
                    <a:gd name="T3" fmla="*/ 85 h 791"/>
                    <a:gd name="T4" fmla="*/ 84 w 1185"/>
                    <a:gd name="T5" fmla="*/ 0 h 791"/>
                    <a:gd name="T6" fmla="*/ 1099 w 1185"/>
                    <a:gd name="T7" fmla="*/ 0 h 791"/>
                    <a:gd name="T8" fmla="*/ 1184 w 1185"/>
                    <a:gd name="T9" fmla="*/ 85 h 791"/>
                    <a:gd name="T10" fmla="*/ 1184 w 1185"/>
                    <a:gd name="T11" fmla="*/ 790 h 791"/>
                  </a:gdLst>
                  <a:ahLst/>
                  <a:cxnLst>
                    <a:cxn ang="0">
                      <a:pos x="T0" y="T1"/>
                    </a:cxn>
                    <a:cxn ang="0">
                      <a:pos x="T2" y="T3"/>
                    </a:cxn>
                    <a:cxn ang="0">
                      <a:pos x="T4" y="T5"/>
                    </a:cxn>
                    <a:cxn ang="0">
                      <a:pos x="T6" y="T7"/>
                    </a:cxn>
                    <a:cxn ang="0">
                      <a:pos x="T8" y="T9"/>
                    </a:cxn>
                    <a:cxn ang="0">
                      <a:pos x="T10" y="T11"/>
                    </a:cxn>
                  </a:cxnLst>
                  <a:rect l="0" t="0" r="r" b="b"/>
                  <a:pathLst>
                    <a:path w="1185" h="791">
                      <a:moveTo>
                        <a:pt x="0" y="790"/>
                      </a:moveTo>
                      <a:lnTo>
                        <a:pt x="0" y="85"/>
                      </a:lnTo>
                      <a:cubicBezTo>
                        <a:pt x="0" y="37"/>
                        <a:pt x="36" y="0"/>
                        <a:pt x="84" y="0"/>
                      </a:cubicBezTo>
                      <a:lnTo>
                        <a:pt x="1099" y="0"/>
                      </a:lnTo>
                      <a:cubicBezTo>
                        <a:pt x="1147" y="0"/>
                        <a:pt x="1184" y="37"/>
                        <a:pt x="1184" y="85"/>
                      </a:cubicBezTo>
                      <a:lnTo>
                        <a:pt x="1184" y="790"/>
                      </a:lnTo>
                    </a:path>
                  </a:pathLst>
                </a:custGeom>
                <a:noFill/>
                <a:ln w="12700" cap="rnd">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2400">
                    <a:latin typeface="CiscoSansTT" panose="020B0503020201020303" pitchFamily="34" charset="0"/>
                    <a:cs typeface="CiscoSansTT" panose="020B0503020201020303" pitchFamily="34" charset="0"/>
                  </a:endParaRPr>
                </a:p>
              </p:txBody>
            </p:sp>
            <p:sp>
              <p:nvSpPr>
                <p:cNvPr id="95" name="Freeform 12">
                  <a:extLst>
                    <a:ext uri="{FF2B5EF4-FFF2-40B4-BE49-F238E27FC236}">
                      <a16:creationId xmlns:a16="http://schemas.microsoft.com/office/drawing/2014/main" id="{BC87577A-0CCD-7243-9664-042FF732162C}"/>
                    </a:ext>
                  </a:extLst>
                </p:cNvPr>
                <p:cNvSpPr>
                  <a:spLocks noChangeArrowheads="1"/>
                </p:cNvSpPr>
                <p:nvPr/>
              </p:nvSpPr>
              <p:spPr bwMode="auto">
                <a:xfrm>
                  <a:off x="3789363" y="3243263"/>
                  <a:ext cx="466725" cy="61912"/>
                </a:xfrm>
                <a:custGeom>
                  <a:avLst/>
                  <a:gdLst>
                    <a:gd name="T0" fmla="*/ 789 w 1298"/>
                    <a:gd name="T1" fmla="*/ 0 h 170"/>
                    <a:gd name="T2" fmla="*/ 789 w 1298"/>
                    <a:gd name="T3" fmla="*/ 57 h 170"/>
                    <a:gd name="T4" fmla="*/ 508 w 1298"/>
                    <a:gd name="T5" fmla="*/ 57 h 170"/>
                    <a:gd name="T6" fmla="*/ 508 w 1298"/>
                    <a:gd name="T7" fmla="*/ 0 h 170"/>
                    <a:gd name="T8" fmla="*/ 0 w 1298"/>
                    <a:gd name="T9" fmla="*/ 0 h 170"/>
                    <a:gd name="T10" fmla="*/ 0 w 1298"/>
                    <a:gd name="T11" fmla="*/ 113 h 170"/>
                    <a:gd name="T12" fmla="*/ 57 w 1298"/>
                    <a:gd name="T13" fmla="*/ 169 h 170"/>
                    <a:gd name="T14" fmla="*/ 1241 w 1298"/>
                    <a:gd name="T15" fmla="*/ 169 h 170"/>
                    <a:gd name="T16" fmla="*/ 1297 w 1298"/>
                    <a:gd name="T17" fmla="*/ 113 h 170"/>
                    <a:gd name="T18" fmla="*/ 1297 w 1298"/>
                    <a:gd name="T19" fmla="*/ 0 h 170"/>
                    <a:gd name="T20" fmla="*/ 789 w 1298"/>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8" h="170">
                      <a:moveTo>
                        <a:pt x="789" y="0"/>
                      </a:moveTo>
                      <a:lnTo>
                        <a:pt x="789" y="57"/>
                      </a:lnTo>
                      <a:lnTo>
                        <a:pt x="508" y="57"/>
                      </a:lnTo>
                      <a:lnTo>
                        <a:pt x="508" y="0"/>
                      </a:lnTo>
                      <a:lnTo>
                        <a:pt x="0" y="0"/>
                      </a:lnTo>
                      <a:lnTo>
                        <a:pt x="0" y="113"/>
                      </a:lnTo>
                      <a:cubicBezTo>
                        <a:pt x="0" y="144"/>
                        <a:pt x="26" y="169"/>
                        <a:pt x="57" y="169"/>
                      </a:cubicBezTo>
                      <a:lnTo>
                        <a:pt x="1241" y="169"/>
                      </a:lnTo>
                      <a:cubicBezTo>
                        <a:pt x="1272" y="169"/>
                        <a:pt x="1297" y="144"/>
                        <a:pt x="1297" y="113"/>
                      </a:cubicBezTo>
                      <a:lnTo>
                        <a:pt x="1297" y="0"/>
                      </a:lnTo>
                      <a:lnTo>
                        <a:pt x="789" y="0"/>
                      </a:lnTo>
                    </a:path>
                  </a:pathLst>
                </a:custGeom>
                <a:grpFill/>
                <a:ln w="12700" cap="rnd">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a:latin typeface="CiscoSansTT" panose="020B0503020201020303" pitchFamily="34" charset="0"/>
                    <a:cs typeface="CiscoSansTT" panose="020B0503020201020303" pitchFamily="34" charset="0"/>
                  </a:endParaRPr>
                </a:p>
              </p:txBody>
            </p:sp>
          </p:grpSp>
          <p:sp>
            <p:nvSpPr>
              <p:cNvPr id="93" name="Rectangle 92">
                <a:extLst>
                  <a:ext uri="{FF2B5EF4-FFF2-40B4-BE49-F238E27FC236}">
                    <a16:creationId xmlns:a16="http://schemas.microsoft.com/office/drawing/2014/main" id="{E68A6AC9-E8EA-CC4C-9DA3-0C2818954940}"/>
                  </a:ext>
                </a:extLst>
              </p:cNvPr>
              <p:cNvSpPr/>
              <p:nvPr/>
            </p:nvSpPr>
            <p:spPr>
              <a:xfrm>
                <a:off x="1368014" y="4315104"/>
                <a:ext cx="381654" cy="207749"/>
              </a:xfrm>
              <a:prstGeom prst="rect">
                <a:avLst/>
              </a:prstGeom>
              <a:noFill/>
            </p:spPr>
            <p:txBody>
              <a:bodyPr wrap="square" anchor="ctr">
                <a:spAutoFit/>
              </a:bodyPr>
              <a:lstStyle/>
              <a:p>
                <a:pPr algn="ctr" defTabSz="914346">
                  <a:defRPr/>
                </a:pPr>
                <a:r>
                  <a:rPr lang="en-US" sz="1200" kern="0" dirty="0">
                    <a:latin typeface="CiscoSansTT" panose="020B0503020201020303" pitchFamily="34" charset="0"/>
                    <a:ea typeface="Arial" charset="0"/>
                    <a:cs typeface="CiscoSansTT" panose="020B0503020201020303" pitchFamily="34" charset="0"/>
                  </a:rPr>
                  <a:t>AV</a:t>
                </a:r>
              </a:p>
            </p:txBody>
          </p:sp>
        </p:grpSp>
      </p:grpSp>
      <p:grpSp>
        <p:nvGrpSpPr>
          <p:cNvPr id="119" name="Group 118">
            <a:extLst>
              <a:ext uri="{FF2B5EF4-FFF2-40B4-BE49-F238E27FC236}">
                <a16:creationId xmlns:a16="http://schemas.microsoft.com/office/drawing/2014/main" id="{6772908D-F66E-4F48-8936-CFEE391F00F3}"/>
              </a:ext>
            </a:extLst>
          </p:cNvPr>
          <p:cNvGrpSpPr/>
          <p:nvPr/>
        </p:nvGrpSpPr>
        <p:grpSpPr>
          <a:xfrm>
            <a:off x="2434007" y="4636298"/>
            <a:ext cx="1637632" cy="1474780"/>
            <a:chOff x="2481681" y="3422116"/>
            <a:chExt cx="1228224" cy="1106085"/>
          </a:xfrm>
        </p:grpSpPr>
        <p:sp>
          <p:nvSpPr>
            <p:cNvPr id="120" name="Rounded Rectangle 119">
              <a:extLst>
                <a:ext uri="{FF2B5EF4-FFF2-40B4-BE49-F238E27FC236}">
                  <a16:creationId xmlns:a16="http://schemas.microsoft.com/office/drawing/2014/main" id="{30334CE0-51A9-AB48-BAB3-6E5BD187BB88}"/>
                </a:ext>
              </a:extLst>
            </p:cNvPr>
            <p:cNvSpPr/>
            <p:nvPr/>
          </p:nvSpPr>
          <p:spPr>
            <a:xfrm>
              <a:off x="2481681" y="3422116"/>
              <a:ext cx="1228224" cy="1011962"/>
            </a:xfrm>
            <a:prstGeom prst="roundRect">
              <a:avLst>
                <a:gd name="adj" fmla="val 5375"/>
              </a:avLst>
            </a:prstGeom>
            <a:solidFill>
              <a:schemeClr val="bg2"/>
            </a:solidFill>
            <a:ln w="12700" cap="rnd">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solidFill>
                  <a:schemeClr val="tx1"/>
                </a:solidFill>
                <a:latin typeface="CiscoSansTT" panose="020B0503020201020303" pitchFamily="34" charset="0"/>
                <a:cs typeface="CiscoSansTT" panose="020B0503020201020303" pitchFamily="34" charset="0"/>
              </a:endParaRPr>
            </a:p>
          </p:txBody>
        </p:sp>
        <p:sp>
          <p:nvSpPr>
            <p:cNvPr id="123" name="Rectangle 122">
              <a:extLst>
                <a:ext uri="{FF2B5EF4-FFF2-40B4-BE49-F238E27FC236}">
                  <a16:creationId xmlns:a16="http://schemas.microsoft.com/office/drawing/2014/main" id="{C7FAC28E-3FED-CA4F-BF96-8F99E6DB2F46}"/>
                </a:ext>
              </a:extLst>
            </p:cNvPr>
            <p:cNvSpPr/>
            <p:nvPr/>
          </p:nvSpPr>
          <p:spPr>
            <a:xfrm>
              <a:off x="2827827" y="4302466"/>
              <a:ext cx="537167" cy="225735"/>
            </a:xfrm>
            <a:prstGeom prst="rect">
              <a:avLst/>
            </a:prstGeom>
            <a:solidFill>
              <a:schemeClr val="bg2"/>
            </a:solidFill>
          </p:spPr>
          <p:txBody>
            <a:bodyPr wrap="none" lIns="60960" rIns="60960">
              <a:spAutoFit/>
            </a:bodyPr>
            <a:lstStyle/>
            <a:p>
              <a:pPr algn="ctr" defTabSz="914346">
                <a:lnSpc>
                  <a:spcPts val="1733"/>
                </a:lnSpc>
                <a:defRPr/>
              </a:pPr>
              <a:r>
                <a:rPr lang="en-US" sz="1333" kern="0" dirty="0">
                  <a:latin typeface="CiscoSansTT" panose="020B0503020201020303" pitchFamily="34" charset="0"/>
                  <a:cs typeface="CiscoSansTT" panose="020B0503020201020303" pitchFamily="34" charset="0"/>
                </a:rPr>
                <a:t>BRANCH</a:t>
              </a:r>
            </a:p>
          </p:txBody>
        </p:sp>
        <p:grpSp>
          <p:nvGrpSpPr>
            <p:cNvPr id="124" name="Group 123">
              <a:extLst>
                <a:ext uri="{FF2B5EF4-FFF2-40B4-BE49-F238E27FC236}">
                  <a16:creationId xmlns:a16="http://schemas.microsoft.com/office/drawing/2014/main" id="{51ABE89E-509F-A54E-8AF5-B99AE821025C}"/>
                </a:ext>
              </a:extLst>
            </p:cNvPr>
            <p:cNvGrpSpPr/>
            <p:nvPr/>
          </p:nvGrpSpPr>
          <p:grpSpPr>
            <a:xfrm>
              <a:off x="2642719" y="3585065"/>
              <a:ext cx="907382" cy="237320"/>
              <a:chOff x="2658922" y="3679443"/>
              <a:chExt cx="907382" cy="237320"/>
            </a:xfrm>
          </p:grpSpPr>
          <p:sp>
            <p:nvSpPr>
              <p:cNvPr id="135" name="Rectangle 134">
                <a:extLst>
                  <a:ext uri="{FF2B5EF4-FFF2-40B4-BE49-F238E27FC236}">
                    <a16:creationId xmlns:a16="http://schemas.microsoft.com/office/drawing/2014/main" id="{41A56971-EC20-6D4E-889B-E631C07794AD}"/>
                  </a:ext>
                </a:extLst>
              </p:cNvPr>
              <p:cNvSpPr/>
              <p:nvPr/>
            </p:nvSpPr>
            <p:spPr>
              <a:xfrm>
                <a:off x="2770904" y="3694227"/>
                <a:ext cx="732412" cy="207749"/>
              </a:xfrm>
              <a:prstGeom prst="rect">
                <a:avLst/>
              </a:prstGeom>
              <a:noFill/>
            </p:spPr>
            <p:txBody>
              <a:bodyPr wrap="none" anchor="ctr">
                <a:spAutoFit/>
              </a:bodyPr>
              <a:lstStyle/>
              <a:p>
                <a:pPr defTabSz="914346">
                  <a:defRPr/>
                </a:pPr>
                <a:r>
                  <a:rPr lang="en-US" sz="1200" kern="0" dirty="0">
                    <a:latin typeface="CiscoSansTT" panose="020B0503020201020303" pitchFamily="34" charset="0"/>
                    <a:ea typeface="Arial" charset="0"/>
                    <a:cs typeface="CiscoSansTT" panose="020B0503020201020303" pitchFamily="34" charset="0"/>
                  </a:rPr>
                  <a:t>Router/UTM</a:t>
                </a:r>
              </a:p>
            </p:txBody>
          </p:sp>
          <p:sp>
            <p:nvSpPr>
              <p:cNvPr id="136" name="Rounded Rectangle 135">
                <a:extLst>
                  <a:ext uri="{FF2B5EF4-FFF2-40B4-BE49-F238E27FC236}">
                    <a16:creationId xmlns:a16="http://schemas.microsoft.com/office/drawing/2014/main" id="{407122DB-74BA-984E-BBD2-C63B6B71EBD1}"/>
                  </a:ext>
                </a:extLst>
              </p:cNvPr>
              <p:cNvSpPr/>
              <p:nvPr/>
            </p:nvSpPr>
            <p:spPr>
              <a:xfrm>
                <a:off x="2658922" y="3679443"/>
                <a:ext cx="907382" cy="237320"/>
              </a:xfrm>
              <a:prstGeom prst="roundRect">
                <a:avLst>
                  <a:gd name="adj" fmla="val 19917"/>
                </a:avLst>
              </a:prstGeom>
              <a:noFill/>
              <a:ln w="12700" cap="rnd">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solidFill>
                    <a:schemeClr val="tx1"/>
                  </a:solidFill>
                  <a:latin typeface="CiscoSansTT" panose="020B0503020201020303" pitchFamily="34" charset="0"/>
                  <a:cs typeface="CiscoSansTT" panose="020B0503020201020303" pitchFamily="34" charset="0"/>
                </a:endParaRPr>
              </a:p>
            </p:txBody>
          </p:sp>
          <p:sp>
            <p:nvSpPr>
              <p:cNvPr id="137" name="Oval 136">
                <a:extLst>
                  <a:ext uri="{FF2B5EF4-FFF2-40B4-BE49-F238E27FC236}">
                    <a16:creationId xmlns:a16="http://schemas.microsoft.com/office/drawing/2014/main" id="{A70CE965-BF28-7041-8D68-7700F90272FC}"/>
                  </a:ext>
                </a:extLst>
              </p:cNvPr>
              <p:cNvSpPr>
                <a:spLocks noChangeAspect="1"/>
              </p:cNvSpPr>
              <p:nvPr/>
            </p:nvSpPr>
            <p:spPr>
              <a:xfrm>
                <a:off x="2728761" y="3748490"/>
                <a:ext cx="98233" cy="99228"/>
              </a:xfrm>
              <a:prstGeom prst="ellipse">
                <a:avLst/>
              </a:prstGeom>
              <a:noFill/>
              <a:ln w="12700" cap="rnd">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solidFill>
                    <a:schemeClr val="tx1"/>
                  </a:solidFill>
                  <a:latin typeface="CiscoSansTT" panose="020B0503020201020303" pitchFamily="34" charset="0"/>
                  <a:cs typeface="CiscoSansTT" panose="020B0503020201020303" pitchFamily="34" charset="0"/>
                </a:endParaRPr>
              </a:p>
            </p:txBody>
          </p:sp>
        </p:grpSp>
        <p:grpSp>
          <p:nvGrpSpPr>
            <p:cNvPr id="125" name="Group 124">
              <a:extLst>
                <a:ext uri="{FF2B5EF4-FFF2-40B4-BE49-F238E27FC236}">
                  <a16:creationId xmlns:a16="http://schemas.microsoft.com/office/drawing/2014/main" id="{367E1F4B-69ED-7744-8149-97CE37CAF834}"/>
                </a:ext>
              </a:extLst>
            </p:cNvPr>
            <p:cNvGrpSpPr/>
            <p:nvPr/>
          </p:nvGrpSpPr>
          <p:grpSpPr>
            <a:xfrm>
              <a:off x="2628410" y="3924601"/>
              <a:ext cx="424759" cy="314958"/>
              <a:chOff x="2628410" y="3924601"/>
              <a:chExt cx="424759" cy="314958"/>
            </a:xfrm>
          </p:grpSpPr>
          <p:grpSp>
            <p:nvGrpSpPr>
              <p:cNvPr id="131" name="Group 130">
                <a:extLst>
                  <a:ext uri="{FF2B5EF4-FFF2-40B4-BE49-F238E27FC236}">
                    <a16:creationId xmlns:a16="http://schemas.microsoft.com/office/drawing/2014/main" id="{0E56091D-6670-EF47-8277-5C02E63199B0}"/>
                  </a:ext>
                </a:extLst>
              </p:cNvPr>
              <p:cNvGrpSpPr/>
              <p:nvPr/>
            </p:nvGrpSpPr>
            <p:grpSpPr>
              <a:xfrm>
                <a:off x="2628410" y="3924601"/>
                <a:ext cx="424759" cy="314958"/>
                <a:chOff x="3789363" y="2959100"/>
                <a:chExt cx="466725" cy="346075"/>
              </a:xfrm>
              <a:noFill/>
            </p:grpSpPr>
            <p:sp>
              <p:nvSpPr>
                <p:cNvPr id="133" name="Freeform 11">
                  <a:extLst>
                    <a:ext uri="{FF2B5EF4-FFF2-40B4-BE49-F238E27FC236}">
                      <a16:creationId xmlns:a16="http://schemas.microsoft.com/office/drawing/2014/main" id="{C7AE176B-B78D-AF45-A195-8C523778C15F}"/>
                    </a:ext>
                  </a:extLst>
                </p:cNvPr>
                <p:cNvSpPr>
                  <a:spLocks noChangeArrowheads="1"/>
                </p:cNvSpPr>
                <p:nvPr/>
              </p:nvSpPr>
              <p:spPr bwMode="auto">
                <a:xfrm>
                  <a:off x="3810000" y="2959100"/>
                  <a:ext cx="427038" cy="284163"/>
                </a:xfrm>
                <a:custGeom>
                  <a:avLst/>
                  <a:gdLst>
                    <a:gd name="T0" fmla="*/ 0 w 1185"/>
                    <a:gd name="T1" fmla="*/ 790 h 791"/>
                    <a:gd name="T2" fmla="*/ 0 w 1185"/>
                    <a:gd name="T3" fmla="*/ 85 h 791"/>
                    <a:gd name="T4" fmla="*/ 84 w 1185"/>
                    <a:gd name="T5" fmla="*/ 0 h 791"/>
                    <a:gd name="T6" fmla="*/ 1099 w 1185"/>
                    <a:gd name="T7" fmla="*/ 0 h 791"/>
                    <a:gd name="T8" fmla="*/ 1184 w 1185"/>
                    <a:gd name="T9" fmla="*/ 85 h 791"/>
                    <a:gd name="T10" fmla="*/ 1184 w 1185"/>
                    <a:gd name="T11" fmla="*/ 790 h 791"/>
                  </a:gdLst>
                  <a:ahLst/>
                  <a:cxnLst>
                    <a:cxn ang="0">
                      <a:pos x="T0" y="T1"/>
                    </a:cxn>
                    <a:cxn ang="0">
                      <a:pos x="T2" y="T3"/>
                    </a:cxn>
                    <a:cxn ang="0">
                      <a:pos x="T4" y="T5"/>
                    </a:cxn>
                    <a:cxn ang="0">
                      <a:pos x="T6" y="T7"/>
                    </a:cxn>
                    <a:cxn ang="0">
                      <a:pos x="T8" y="T9"/>
                    </a:cxn>
                    <a:cxn ang="0">
                      <a:pos x="T10" y="T11"/>
                    </a:cxn>
                  </a:cxnLst>
                  <a:rect l="0" t="0" r="r" b="b"/>
                  <a:pathLst>
                    <a:path w="1185" h="791">
                      <a:moveTo>
                        <a:pt x="0" y="790"/>
                      </a:moveTo>
                      <a:lnTo>
                        <a:pt x="0" y="85"/>
                      </a:lnTo>
                      <a:cubicBezTo>
                        <a:pt x="0" y="37"/>
                        <a:pt x="36" y="0"/>
                        <a:pt x="84" y="0"/>
                      </a:cubicBezTo>
                      <a:lnTo>
                        <a:pt x="1099" y="0"/>
                      </a:lnTo>
                      <a:cubicBezTo>
                        <a:pt x="1147" y="0"/>
                        <a:pt x="1184" y="37"/>
                        <a:pt x="1184" y="85"/>
                      </a:cubicBezTo>
                      <a:lnTo>
                        <a:pt x="1184" y="790"/>
                      </a:lnTo>
                    </a:path>
                  </a:pathLst>
                </a:custGeom>
                <a:noFill/>
                <a:ln w="12700" cap="rnd">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2400">
                    <a:latin typeface="CiscoSansTT" panose="020B0503020201020303" pitchFamily="34" charset="0"/>
                    <a:cs typeface="CiscoSansTT" panose="020B0503020201020303" pitchFamily="34" charset="0"/>
                  </a:endParaRPr>
                </a:p>
              </p:txBody>
            </p:sp>
            <p:sp>
              <p:nvSpPr>
                <p:cNvPr id="134" name="Freeform 12">
                  <a:extLst>
                    <a:ext uri="{FF2B5EF4-FFF2-40B4-BE49-F238E27FC236}">
                      <a16:creationId xmlns:a16="http://schemas.microsoft.com/office/drawing/2014/main" id="{3F2756A4-18EF-4A42-9426-143D13DE4287}"/>
                    </a:ext>
                  </a:extLst>
                </p:cNvPr>
                <p:cNvSpPr>
                  <a:spLocks noChangeArrowheads="1"/>
                </p:cNvSpPr>
                <p:nvPr/>
              </p:nvSpPr>
              <p:spPr bwMode="auto">
                <a:xfrm>
                  <a:off x="3789363" y="3243263"/>
                  <a:ext cx="466725" cy="61912"/>
                </a:xfrm>
                <a:custGeom>
                  <a:avLst/>
                  <a:gdLst>
                    <a:gd name="T0" fmla="*/ 789 w 1298"/>
                    <a:gd name="T1" fmla="*/ 0 h 170"/>
                    <a:gd name="T2" fmla="*/ 789 w 1298"/>
                    <a:gd name="T3" fmla="*/ 57 h 170"/>
                    <a:gd name="T4" fmla="*/ 508 w 1298"/>
                    <a:gd name="T5" fmla="*/ 57 h 170"/>
                    <a:gd name="T6" fmla="*/ 508 w 1298"/>
                    <a:gd name="T7" fmla="*/ 0 h 170"/>
                    <a:gd name="T8" fmla="*/ 0 w 1298"/>
                    <a:gd name="T9" fmla="*/ 0 h 170"/>
                    <a:gd name="T10" fmla="*/ 0 w 1298"/>
                    <a:gd name="T11" fmla="*/ 113 h 170"/>
                    <a:gd name="T12" fmla="*/ 57 w 1298"/>
                    <a:gd name="T13" fmla="*/ 169 h 170"/>
                    <a:gd name="T14" fmla="*/ 1241 w 1298"/>
                    <a:gd name="T15" fmla="*/ 169 h 170"/>
                    <a:gd name="T16" fmla="*/ 1297 w 1298"/>
                    <a:gd name="T17" fmla="*/ 113 h 170"/>
                    <a:gd name="T18" fmla="*/ 1297 w 1298"/>
                    <a:gd name="T19" fmla="*/ 0 h 170"/>
                    <a:gd name="T20" fmla="*/ 789 w 1298"/>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8" h="170">
                      <a:moveTo>
                        <a:pt x="789" y="0"/>
                      </a:moveTo>
                      <a:lnTo>
                        <a:pt x="789" y="57"/>
                      </a:lnTo>
                      <a:lnTo>
                        <a:pt x="508" y="57"/>
                      </a:lnTo>
                      <a:lnTo>
                        <a:pt x="508" y="0"/>
                      </a:lnTo>
                      <a:lnTo>
                        <a:pt x="0" y="0"/>
                      </a:lnTo>
                      <a:lnTo>
                        <a:pt x="0" y="113"/>
                      </a:lnTo>
                      <a:cubicBezTo>
                        <a:pt x="0" y="144"/>
                        <a:pt x="26" y="169"/>
                        <a:pt x="57" y="169"/>
                      </a:cubicBezTo>
                      <a:lnTo>
                        <a:pt x="1241" y="169"/>
                      </a:lnTo>
                      <a:cubicBezTo>
                        <a:pt x="1272" y="169"/>
                        <a:pt x="1297" y="144"/>
                        <a:pt x="1297" y="113"/>
                      </a:cubicBezTo>
                      <a:lnTo>
                        <a:pt x="1297" y="0"/>
                      </a:lnTo>
                      <a:lnTo>
                        <a:pt x="789" y="0"/>
                      </a:lnTo>
                    </a:path>
                  </a:pathLst>
                </a:custGeom>
                <a:grpFill/>
                <a:ln w="12700" cap="rnd">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a:latin typeface="CiscoSansTT" panose="020B0503020201020303" pitchFamily="34" charset="0"/>
                    <a:cs typeface="CiscoSansTT" panose="020B0503020201020303" pitchFamily="34" charset="0"/>
                  </a:endParaRPr>
                </a:p>
              </p:txBody>
            </p:sp>
          </p:grpSp>
          <p:sp>
            <p:nvSpPr>
              <p:cNvPr id="132" name="Rectangle 131">
                <a:extLst>
                  <a:ext uri="{FF2B5EF4-FFF2-40B4-BE49-F238E27FC236}">
                    <a16:creationId xmlns:a16="http://schemas.microsoft.com/office/drawing/2014/main" id="{56110F35-66ED-494D-AA48-7FDB3D12185C}"/>
                  </a:ext>
                </a:extLst>
              </p:cNvPr>
              <p:cNvSpPr/>
              <p:nvPr/>
            </p:nvSpPr>
            <p:spPr>
              <a:xfrm>
                <a:off x="2663496" y="3951426"/>
                <a:ext cx="363489" cy="207749"/>
              </a:xfrm>
              <a:prstGeom prst="rect">
                <a:avLst/>
              </a:prstGeom>
              <a:noFill/>
            </p:spPr>
            <p:txBody>
              <a:bodyPr wrap="square" anchor="ctr">
                <a:spAutoFit/>
              </a:bodyPr>
              <a:lstStyle/>
              <a:p>
                <a:pPr algn="ctr" defTabSz="914346">
                  <a:defRPr/>
                </a:pPr>
                <a:r>
                  <a:rPr lang="en-US" sz="1200" kern="0" dirty="0">
                    <a:latin typeface="CiscoSansTT" panose="020B0503020201020303" pitchFamily="34" charset="0"/>
                    <a:ea typeface="Arial" charset="0"/>
                    <a:cs typeface="CiscoSansTT" panose="020B0503020201020303" pitchFamily="34" charset="0"/>
                  </a:rPr>
                  <a:t>AV</a:t>
                </a:r>
              </a:p>
            </p:txBody>
          </p:sp>
        </p:grpSp>
        <p:grpSp>
          <p:nvGrpSpPr>
            <p:cNvPr id="126" name="Group 125">
              <a:extLst>
                <a:ext uri="{FF2B5EF4-FFF2-40B4-BE49-F238E27FC236}">
                  <a16:creationId xmlns:a16="http://schemas.microsoft.com/office/drawing/2014/main" id="{2530797C-9792-7C4B-B45E-BC80E93FECA5}"/>
                </a:ext>
              </a:extLst>
            </p:cNvPr>
            <p:cNvGrpSpPr/>
            <p:nvPr/>
          </p:nvGrpSpPr>
          <p:grpSpPr>
            <a:xfrm>
              <a:off x="3147587" y="3924601"/>
              <a:ext cx="424759" cy="314958"/>
              <a:chOff x="3147587" y="3924601"/>
              <a:chExt cx="424759" cy="314958"/>
            </a:xfrm>
          </p:grpSpPr>
          <p:grpSp>
            <p:nvGrpSpPr>
              <p:cNvPr id="127" name="Group 126">
                <a:extLst>
                  <a:ext uri="{FF2B5EF4-FFF2-40B4-BE49-F238E27FC236}">
                    <a16:creationId xmlns:a16="http://schemas.microsoft.com/office/drawing/2014/main" id="{9A802E71-35DF-C849-A55A-B9326695752B}"/>
                  </a:ext>
                </a:extLst>
              </p:cNvPr>
              <p:cNvGrpSpPr/>
              <p:nvPr/>
            </p:nvGrpSpPr>
            <p:grpSpPr>
              <a:xfrm>
                <a:off x="3147587" y="3924601"/>
                <a:ext cx="424759" cy="314958"/>
                <a:chOff x="3789363" y="2959100"/>
                <a:chExt cx="466725" cy="346075"/>
              </a:xfrm>
              <a:noFill/>
            </p:grpSpPr>
            <p:sp>
              <p:nvSpPr>
                <p:cNvPr id="129" name="Freeform 11">
                  <a:extLst>
                    <a:ext uri="{FF2B5EF4-FFF2-40B4-BE49-F238E27FC236}">
                      <a16:creationId xmlns:a16="http://schemas.microsoft.com/office/drawing/2014/main" id="{8A006526-40C2-CE42-B155-18A411696E99}"/>
                    </a:ext>
                  </a:extLst>
                </p:cNvPr>
                <p:cNvSpPr>
                  <a:spLocks noChangeArrowheads="1"/>
                </p:cNvSpPr>
                <p:nvPr/>
              </p:nvSpPr>
              <p:spPr bwMode="auto">
                <a:xfrm>
                  <a:off x="3810000" y="2959100"/>
                  <a:ext cx="427038" cy="284163"/>
                </a:xfrm>
                <a:custGeom>
                  <a:avLst/>
                  <a:gdLst>
                    <a:gd name="T0" fmla="*/ 0 w 1185"/>
                    <a:gd name="T1" fmla="*/ 790 h 791"/>
                    <a:gd name="T2" fmla="*/ 0 w 1185"/>
                    <a:gd name="T3" fmla="*/ 85 h 791"/>
                    <a:gd name="T4" fmla="*/ 84 w 1185"/>
                    <a:gd name="T5" fmla="*/ 0 h 791"/>
                    <a:gd name="T6" fmla="*/ 1099 w 1185"/>
                    <a:gd name="T7" fmla="*/ 0 h 791"/>
                    <a:gd name="T8" fmla="*/ 1184 w 1185"/>
                    <a:gd name="T9" fmla="*/ 85 h 791"/>
                    <a:gd name="T10" fmla="*/ 1184 w 1185"/>
                    <a:gd name="T11" fmla="*/ 790 h 791"/>
                  </a:gdLst>
                  <a:ahLst/>
                  <a:cxnLst>
                    <a:cxn ang="0">
                      <a:pos x="T0" y="T1"/>
                    </a:cxn>
                    <a:cxn ang="0">
                      <a:pos x="T2" y="T3"/>
                    </a:cxn>
                    <a:cxn ang="0">
                      <a:pos x="T4" y="T5"/>
                    </a:cxn>
                    <a:cxn ang="0">
                      <a:pos x="T6" y="T7"/>
                    </a:cxn>
                    <a:cxn ang="0">
                      <a:pos x="T8" y="T9"/>
                    </a:cxn>
                    <a:cxn ang="0">
                      <a:pos x="T10" y="T11"/>
                    </a:cxn>
                  </a:cxnLst>
                  <a:rect l="0" t="0" r="r" b="b"/>
                  <a:pathLst>
                    <a:path w="1185" h="791">
                      <a:moveTo>
                        <a:pt x="0" y="790"/>
                      </a:moveTo>
                      <a:lnTo>
                        <a:pt x="0" y="85"/>
                      </a:lnTo>
                      <a:cubicBezTo>
                        <a:pt x="0" y="37"/>
                        <a:pt x="36" y="0"/>
                        <a:pt x="84" y="0"/>
                      </a:cubicBezTo>
                      <a:lnTo>
                        <a:pt x="1099" y="0"/>
                      </a:lnTo>
                      <a:cubicBezTo>
                        <a:pt x="1147" y="0"/>
                        <a:pt x="1184" y="37"/>
                        <a:pt x="1184" y="85"/>
                      </a:cubicBezTo>
                      <a:lnTo>
                        <a:pt x="1184" y="790"/>
                      </a:lnTo>
                    </a:path>
                  </a:pathLst>
                </a:custGeom>
                <a:noFill/>
                <a:ln w="12700" cap="rnd">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2400">
                    <a:latin typeface="CiscoSansTT" panose="020B0503020201020303" pitchFamily="34" charset="0"/>
                    <a:cs typeface="CiscoSansTT" panose="020B0503020201020303" pitchFamily="34" charset="0"/>
                  </a:endParaRPr>
                </a:p>
              </p:txBody>
            </p:sp>
            <p:sp>
              <p:nvSpPr>
                <p:cNvPr id="130" name="Freeform 12">
                  <a:extLst>
                    <a:ext uri="{FF2B5EF4-FFF2-40B4-BE49-F238E27FC236}">
                      <a16:creationId xmlns:a16="http://schemas.microsoft.com/office/drawing/2014/main" id="{AE7DD8AE-D14A-8D4A-B514-E11DFB5AC08E}"/>
                    </a:ext>
                  </a:extLst>
                </p:cNvPr>
                <p:cNvSpPr>
                  <a:spLocks noChangeArrowheads="1"/>
                </p:cNvSpPr>
                <p:nvPr/>
              </p:nvSpPr>
              <p:spPr bwMode="auto">
                <a:xfrm>
                  <a:off x="3789363" y="3243263"/>
                  <a:ext cx="466725" cy="61912"/>
                </a:xfrm>
                <a:custGeom>
                  <a:avLst/>
                  <a:gdLst>
                    <a:gd name="T0" fmla="*/ 789 w 1298"/>
                    <a:gd name="T1" fmla="*/ 0 h 170"/>
                    <a:gd name="T2" fmla="*/ 789 w 1298"/>
                    <a:gd name="T3" fmla="*/ 57 h 170"/>
                    <a:gd name="T4" fmla="*/ 508 w 1298"/>
                    <a:gd name="T5" fmla="*/ 57 h 170"/>
                    <a:gd name="T6" fmla="*/ 508 w 1298"/>
                    <a:gd name="T7" fmla="*/ 0 h 170"/>
                    <a:gd name="T8" fmla="*/ 0 w 1298"/>
                    <a:gd name="T9" fmla="*/ 0 h 170"/>
                    <a:gd name="T10" fmla="*/ 0 w 1298"/>
                    <a:gd name="T11" fmla="*/ 113 h 170"/>
                    <a:gd name="T12" fmla="*/ 57 w 1298"/>
                    <a:gd name="T13" fmla="*/ 169 h 170"/>
                    <a:gd name="T14" fmla="*/ 1241 w 1298"/>
                    <a:gd name="T15" fmla="*/ 169 h 170"/>
                    <a:gd name="T16" fmla="*/ 1297 w 1298"/>
                    <a:gd name="T17" fmla="*/ 113 h 170"/>
                    <a:gd name="T18" fmla="*/ 1297 w 1298"/>
                    <a:gd name="T19" fmla="*/ 0 h 170"/>
                    <a:gd name="T20" fmla="*/ 789 w 1298"/>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8" h="170">
                      <a:moveTo>
                        <a:pt x="789" y="0"/>
                      </a:moveTo>
                      <a:lnTo>
                        <a:pt x="789" y="57"/>
                      </a:lnTo>
                      <a:lnTo>
                        <a:pt x="508" y="57"/>
                      </a:lnTo>
                      <a:lnTo>
                        <a:pt x="508" y="0"/>
                      </a:lnTo>
                      <a:lnTo>
                        <a:pt x="0" y="0"/>
                      </a:lnTo>
                      <a:lnTo>
                        <a:pt x="0" y="113"/>
                      </a:lnTo>
                      <a:cubicBezTo>
                        <a:pt x="0" y="144"/>
                        <a:pt x="26" y="169"/>
                        <a:pt x="57" y="169"/>
                      </a:cubicBezTo>
                      <a:lnTo>
                        <a:pt x="1241" y="169"/>
                      </a:lnTo>
                      <a:cubicBezTo>
                        <a:pt x="1272" y="169"/>
                        <a:pt x="1297" y="144"/>
                        <a:pt x="1297" y="113"/>
                      </a:cubicBezTo>
                      <a:lnTo>
                        <a:pt x="1297" y="0"/>
                      </a:lnTo>
                      <a:lnTo>
                        <a:pt x="789" y="0"/>
                      </a:lnTo>
                    </a:path>
                  </a:pathLst>
                </a:custGeom>
                <a:grpFill/>
                <a:ln w="12700" cap="rnd">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a:latin typeface="CiscoSansTT" panose="020B0503020201020303" pitchFamily="34" charset="0"/>
                    <a:cs typeface="CiscoSansTT" panose="020B0503020201020303" pitchFamily="34" charset="0"/>
                  </a:endParaRPr>
                </a:p>
              </p:txBody>
            </p:sp>
          </p:grpSp>
          <p:sp>
            <p:nvSpPr>
              <p:cNvPr id="128" name="Rectangle 127">
                <a:extLst>
                  <a:ext uri="{FF2B5EF4-FFF2-40B4-BE49-F238E27FC236}">
                    <a16:creationId xmlns:a16="http://schemas.microsoft.com/office/drawing/2014/main" id="{A97520D9-266A-094A-B4E2-BB567598641B}"/>
                  </a:ext>
                </a:extLst>
              </p:cNvPr>
              <p:cNvSpPr/>
              <p:nvPr/>
            </p:nvSpPr>
            <p:spPr>
              <a:xfrm>
                <a:off x="3182673" y="3951426"/>
                <a:ext cx="358881" cy="207749"/>
              </a:xfrm>
              <a:prstGeom prst="rect">
                <a:avLst/>
              </a:prstGeom>
              <a:noFill/>
            </p:spPr>
            <p:txBody>
              <a:bodyPr wrap="square" anchor="ctr">
                <a:spAutoFit/>
              </a:bodyPr>
              <a:lstStyle/>
              <a:p>
                <a:pPr algn="ctr" defTabSz="914346">
                  <a:defRPr/>
                </a:pPr>
                <a:r>
                  <a:rPr lang="en-US" sz="1200" kern="0" dirty="0">
                    <a:latin typeface="CiscoSansTT" panose="020B0503020201020303" pitchFamily="34" charset="0"/>
                    <a:ea typeface="Arial" charset="0"/>
                    <a:cs typeface="CiscoSansTT" panose="020B0503020201020303" pitchFamily="34" charset="0"/>
                  </a:rPr>
                  <a:t>AV</a:t>
                </a:r>
              </a:p>
            </p:txBody>
          </p:sp>
        </p:grpSp>
      </p:grpSp>
      <p:sp>
        <p:nvSpPr>
          <p:cNvPr id="734" name="Donut 733"/>
          <p:cNvSpPr/>
          <p:nvPr/>
        </p:nvSpPr>
        <p:spPr bwMode="auto">
          <a:xfrm>
            <a:off x="-2170355" y="1563994"/>
            <a:ext cx="9445053" cy="9445053"/>
          </a:xfrm>
          <a:prstGeom prst="donut">
            <a:avLst>
              <a:gd name="adj" fmla="val 6541"/>
            </a:avLst>
          </a:prstGeom>
          <a:solidFill>
            <a:schemeClr val="accent2"/>
          </a:solidFill>
          <a:ln w="12700" cap="flat">
            <a:noFill/>
            <a:miter lim="800000"/>
            <a:headEnd type="none" w="med" len="med"/>
            <a:tailEnd type="none" w="med" len="med"/>
          </a:ln>
        </p:spPr>
        <p:txBody>
          <a:bodyPr lIns="121920" tIns="60960" rIns="121920" bIns="60960" rtlCol="0" anchor="ctr"/>
          <a:lstStyle/>
          <a:p>
            <a:pPr algn="ctr" defTabSz="685783"/>
            <a:endParaRPr lang="en-US" sz="1867" dirty="0">
              <a:solidFill>
                <a:schemeClr val="accent2"/>
              </a:solidFill>
              <a:latin typeface="+mj-lt"/>
              <a:ea typeface="Arial" pitchFamily="-107" charset="0"/>
              <a:cs typeface="Arial" pitchFamily="-107" charset="0"/>
              <a:sym typeface="Arial" pitchFamily="-107" charset="0"/>
            </a:endParaRPr>
          </a:p>
        </p:txBody>
      </p:sp>
      <p:grpSp>
        <p:nvGrpSpPr>
          <p:cNvPr id="33" name="Group 32"/>
          <p:cNvGrpSpPr/>
          <p:nvPr/>
        </p:nvGrpSpPr>
        <p:grpSpPr>
          <a:xfrm>
            <a:off x="6098695" y="3250333"/>
            <a:ext cx="1847058" cy="560727"/>
            <a:chOff x="5326718" y="2398937"/>
            <a:chExt cx="1385294" cy="420545"/>
          </a:xfrm>
        </p:grpSpPr>
        <p:sp>
          <p:nvSpPr>
            <p:cNvPr id="314" name="Rounded Rectangle 313"/>
            <p:cNvSpPr/>
            <p:nvPr/>
          </p:nvSpPr>
          <p:spPr>
            <a:xfrm>
              <a:off x="5396192" y="2398937"/>
              <a:ext cx="1315819" cy="420545"/>
            </a:xfrm>
            <a:prstGeom prst="roundRect">
              <a:avLst>
                <a:gd name="adj" fmla="val 10138"/>
              </a:avLst>
            </a:prstGeom>
            <a:solidFill>
              <a:schemeClr val="bg2"/>
            </a:solidFill>
            <a:ln w="63500" cap="rnd">
              <a:solidFill>
                <a:srgbClr val="003A5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solidFill>
                  <a:srgbClr val="FFFFFF"/>
                </a:solidFill>
                <a:latin typeface="+mj-lt"/>
              </a:endParaRPr>
            </a:p>
          </p:txBody>
        </p:sp>
        <p:sp>
          <p:nvSpPr>
            <p:cNvPr id="28" name="Rounded Rectangle 27"/>
            <p:cNvSpPr/>
            <p:nvPr/>
          </p:nvSpPr>
          <p:spPr>
            <a:xfrm>
              <a:off x="5326718" y="2403898"/>
              <a:ext cx="1385294" cy="414893"/>
            </a:xfrm>
            <a:prstGeom prst="roundRect">
              <a:avLst>
                <a:gd name="adj" fmla="val 16570"/>
              </a:avLst>
            </a:prstGeom>
            <a:solidFill>
              <a:schemeClr val="bg2"/>
            </a:solidFill>
            <a:ln w="12700"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solidFill>
                  <a:srgbClr val="FFFFFF"/>
                </a:solidFill>
                <a:latin typeface="+mj-lt"/>
              </a:endParaRPr>
            </a:p>
          </p:txBody>
        </p:sp>
        <p:sp>
          <p:nvSpPr>
            <p:cNvPr id="304" name="Rectangle 303"/>
            <p:cNvSpPr/>
            <p:nvPr/>
          </p:nvSpPr>
          <p:spPr>
            <a:xfrm>
              <a:off x="5689821" y="2442419"/>
              <a:ext cx="932660" cy="346249"/>
            </a:xfrm>
            <a:prstGeom prst="rect">
              <a:avLst/>
            </a:prstGeom>
            <a:noFill/>
            <a:ln>
              <a:noFill/>
            </a:ln>
          </p:spPr>
          <p:txBody>
            <a:bodyPr wrap="none">
              <a:spAutoFit/>
            </a:bodyPr>
            <a:lstStyle/>
            <a:p>
              <a:pPr algn="ctr"/>
              <a:r>
                <a:rPr lang="en-US" sz="2400" dirty="0">
                  <a:solidFill>
                    <a:srgbClr val="003A5C"/>
                  </a:solidFill>
                  <a:latin typeface="CiscoSansTT Light" panose="020B0503020201020303" pitchFamily="34" charset="0"/>
                  <a:cs typeface="CiscoSansTT Light" panose="020B0503020201020303" pitchFamily="34" charset="0"/>
                </a:rPr>
                <a:t>First line</a:t>
              </a:r>
            </a:p>
          </p:txBody>
        </p:sp>
      </p:grpSp>
      <p:sp>
        <p:nvSpPr>
          <p:cNvPr id="8" name="Rectangle 7">
            <a:extLst>
              <a:ext uri="{FF2B5EF4-FFF2-40B4-BE49-F238E27FC236}">
                <a16:creationId xmlns:a16="http://schemas.microsoft.com/office/drawing/2014/main" id="{4B8712ED-7946-8240-B3E9-52B57CAD007C}"/>
              </a:ext>
            </a:extLst>
          </p:cNvPr>
          <p:cNvSpPr/>
          <p:nvPr/>
        </p:nvSpPr>
        <p:spPr>
          <a:xfrm>
            <a:off x="4366766" y="5683915"/>
            <a:ext cx="879951" cy="489531"/>
          </a:xfrm>
          <a:custGeom>
            <a:avLst/>
            <a:gdLst>
              <a:gd name="connsiteX0" fmla="*/ 0 w 411656"/>
              <a:gd name="connsiteY0" fmla="*/ 0 h 280437"/>
              <a:gd name="connsiteX1" fmla="*/ 411656 w 411656"/>
              <a:gd name="connsiteY1" fmla="*/ 0 h 280437"/>
              <a:gd name="connsiteX2" fmla="*/ 411656 w 411656"/>
              <a:gd name="connsiteY2" fmla="*/ 280437 h 280437"/>
              <a:gd name="connsiteX3" fmla="*/ 0 w 411656"/>
              <a:gd name="connsiteY3" fmla="*/ 280437 h 280437"/>
              <a:gd name="connsiteX4" fmla="*/ 0 w 411656"/>
              <a:gd name="connsiteY4" fmla="*/ 0 h 280437"/>
              <a:gd name="connsiteX0" fmla="*/ 0 w 411656"/>
              <a:gd name="connsiteY0" fmla="*/ 0 h 386854"/>
              <a:gd name="connsiteX1" fmla="*/ 411656 w 411656"/>
              <a:gd name="connsiteY1" fmla="*/ 0 h 386854"/>
              <a:gd name="connsiteX2" fmla="*/ 411656 w 411656"/>
              <a:gd name="connsiteY2" fmla="*/ 280437 h 386854"/>
              <a:gd name="connsiteX3" fmla="*/ 185245 w 411656"/>
              <a:gd name="connsiteY3" fmla="*/ 386854 h 386854"/>
              <a:gd name="connsiteX4" fmla="*/ 0 w 411656"/>
              <a:gd name="connsiteY4" fmla="*/ 0 h 386854"/>
              <a:gd name="connsiteX0" fmla="*/ 0 w 561429"/>
              <a:gd name="connsiteY0" fmla="*/ 0 h 386854"/>
              <a:gd name="connsiteX1" fmla="*/ 561429 w 561429"/>
              <a:gd name="connsiteY1" fmla="*/ 0 h 386854"/>
              <a:gd name="connsiteX2" fmla="*/ 561429 w 561429"/>
              <a:gd name="connsiteY2" fmla="*/ 280437 h 386854"/>
              <a:gd name="connsiteX3" fmla="*/ 335018 w 561429"/>
              <a:gd name="connsiteY3" fmla="*/ 386854 h 386854"/>
              <a:gd name="connsiteX4" fmla="*/ 0 w 561429"/>
              <a:gd name="connsiteY4" fmla="*/ 0 h 386854"/>
              <a:gd name="connsiteX0" fmla="*/ 0 w 561429"/>
              <a:gd name="connsiteY0" fmla="*/ 0 h 386854"/>
              <a:gd name="connsiteX1" fmla="*/ 561429 w 561429"/>
              <a:gd name="connsiteY1" fmla="*/ 0 h 386854"/>
              <a:gd name="connsiteX2" fmla="*/ 301298 w 561429"/>
              <a:gd name="connsiteY2" fmla="*/ 197668 h 386854"/>
              <a:gd name="connsiteX3" fmla="*/ 335018 w 561429"/>
              <a:gd name="connsiteY3" fmla="*/ 386854 h 386854"/>
              <a:gd name="connsiteX4" fmla="*/ 0 w 561429"/>
              <a:gd name="connsiteY4" fmla="*/ 0 h 386854"/>
              <a:gd name="connsiteX0" fmla="*/ 0 w 561429"/>
              <a:gd name="connsiteY0" fmla="*/ 0 h 386854"/>
              <a:gd name="connsiteX1" fmla="*/ 561429 w 561429"/>
              <a:gd name="connsiteY1" fmla="*/ 0 h 386854"/>
              <a:gd name="connsiteX2" fmla="*/ 498367 w 561429"/>
              <a:gd name="connsiteY2" fmla="*/ 272554 h 386854"/>
              <a:gd name="connsiteX3" fmla="*/ 335018 w 561429"/>
              <a:gd name="connsiteY3" fmla="*/ 386854 h 386854"/>
              <a:gd name="connsiteX4" fmla="*/ 0 w 561429"/>
              <a:gd name="connsiteY4" fmla="*/ 0 h 386854"/>
              <a:gd name="connsiteX0" fmla="*/ 0 w 561429"/>
              <a:gd name="connsiteY0" fmla="*/ 0 h 359264"/>
              <a:gd name="connsiteX1" fmla="*/ 561429 w 561429"/>
              <a:gd name="connsiteY1" fmla="*/ 0 h 359264"/>
              <a:gd name="connsiteX2" fmla="*/ 498367 w 561429"/>
              <a:gd name="connsiteY2" fmla="*/ 272554 h 359264"/>
              <a:gd name="connsiteX3" fmla="*/ 201011 w 561429"/>
              <a:gd name="connsiteY3" fmla="*/ 359264 h 359264"/>
              <a:gd name="connsiteX4" fmla="*/ 0 w 561429"/>
              <a:gd name="connsiteY4" fmla="*/ 0 h 359264"/>
              <a:gd name="connsiteX0" fmla="*/ 0 w 561429"/>
              <a:gd name="connsiteY0" fmla="*/ 0 h 367148"/>
              <a:gd name="connsiteX1" fmla="*/ 561429 w 561429"/>
              <a:gd name="connsiteY1" fmla="*/ 0 h 367148"/>
              <a:gd name="connsiteX2" fmla="*/ 470777 w 561429"/>
              <a:gd name="connsiteY2" fmla="*/ 367148 h 367148"/>
              <a:gd name="connsiteX3" fmla="*/ 201011 w 561429"/>
              <a:gd name="connsiteY3" fmla="*/ 359264 h 367148"/>
              <a:gd name="connsiteX4" fmla="*/ 0 w 561429"/>
              <a:gd name="connsiteY4" fmla="*/ 0 h 367148"/>
              <a:gd name="connsiteX0" fmla="*/ 0 w 659963"/>
              <a:gd name="connsiteY0" fmla="*/ 0 h 367148"/>
              <a:gd name="connsiteX1" fmla="*/ 659963 w 659963"/>
              <a:gd name="connsiteY1" fmla="*/ 3942 h 367148"/>
              <a:gd name="connsiteX2" fmla="*/ 470777 w 659963"/>
              <a:gd name="connsiteY2" fmla="*/ 367148 h 367148"/>
              <a:gd name="connsiteX3" fmla="*/ 201011 w 659963"/>
              <a:gd name="connsiteY3" fmla="*/ 359264 h 367148"/>
              <a:gd name="connsiteX4" fmla="*/ 0 w 659963"/>
              <a:gd name="connsiteY4" fmla="*/ 0 h 36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963" h="367148">
                <a:moveTo>
                  <a:pt x="0" y="0"/>
                </a:moveTo>
                <a:lnTo>
                  <a:pt x="659963" y="3942"/>
                </a:lnTo>
                <a:lnTo>
                  <a:pt x="470777" y="367148"/>
                </a:lnTo>
                <a:lnTo>
                  <a:pt x="201011" y="359264"/>
                </a:lnTo>
                <a:lnTo>
                  <a:pt x="0" y="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5" name="Rectangle 7">
            <a:extLst>
              <a:ext uri="{FF2B5EF4-FFF2-40B4-BE49-F238E27FC236}">
                <a16:creationId xmlns:a16="http://schemas.microsoft.com/office/drawing/2014/main" id="{CAFC5211-7E21-D74F-A3CE-40C7B7805315}"/>
              </a:ext>
            </a:extLst>
          </p:cNvPr>
          <p:cNvSpPr/>
          <p:nvPr/>
        </p:nvSpPr>
        <p:spPr>
          <a:xfrm>
            <a:off x="5170809" y="5573557"/>
            <a:ext cx="307137" cy="352895"/>
          </a:xfrm>
          <a:custGeom>
            <a:avLst/>
            <a:gdLst>
              <a:gd name="connsiteX0" fmla="*/ 0 w 411656"/>
              <a:gd name="connsiteY0" fmla="*/ 0 h 280437"/>
              <a:gd name="connsiteX1" fmla="*/ 411656 w 411656"/>
              <a:gd name="connsiteY1" fmla="*/ 0 h 280437"/>
              <a:gd name="connsiteX2" fmla="*/ 411656 w 411656"/>
              <a:gd name="connsiteY2" fmla="*/ 280437 h 280437"/>
              <a:gd name="connsiteX3" fmla="*/ 0 w 411656"/>
              <a:gd name="connsiteY3" fmla="*/ 280437 h 280437"/>
              <a:gd name="connsiteX4" fmla="*/ 0 w 411656"/>
              <a:gd name="connsiteY4" fmla="*/ 0 h 280437"/>
              <a:gd name="connsiteX0" fmla="*/ 0 w 411656"/>
              <a:gd name="connsiteY0" fmla="*/ 0 h 386854"/>
              <a:gd name="connsiteX1" fmla="*/ 411656 w 411656"/>
              <a:gd name="connsiteY1" fmla="*/ 0 h 386854"/>
              <a:gd name="connsiteX2" fmla="*/ 411656 w 411656"/>
              <a:gd name="connsiteY2" fmla="*/ 280437 h 386854"/>
              <a:gd name="connsiteX3" fmla="*/ 185245 w 411656"/>
              <a:gd name="connsiteY3" fmla="*/ 386854 h 386854"/>
              <a:gd name="connsiteX4" fmla="*/ 0 w 411656"/>
              <a:gd name="connsiteY4" fmla="*/ 0 h 386854"/>
              <a:gd name="connsiteX0" fmla="*/ 0 w 561429"/>
              <a:gd name="connsiteY0" fmla="*/ 0 h 386854"/>
              <a:gd name="connsiteX1" fmla="*/ 561429 w 561429"/>
              <a:gd name="connsiteY1" fmla="*/ 0 h 386854"/>
              <a:gd name="connsiteX2" fmla="*/ 561429 w 561429"/>
              <a:gd name="connsiteY2" fmla="*/ 280437 h 386854"/>
              <a:gd name="connsiteX3" fmla="*/ 335018 w 561429"/>
              <a:gd name="connsiteY3" fmla="*/ 386854 h 386854"/>
              <a:gd name="connsiteX4" fmla="*/ 0 w 561429"/>
              <a:gd name="connsiteY4" fmla="*/ 0 h 386854"/>
              <a:gd name="connsiteX0" fmla="*/ 0 w 561429"/>
              <a:gd name="connsiteY0" fmla="*/ 0 h 386854"/>
              <a:gd name="connsiteX1" fmla="*/ 561429 w 561429"/>
              <a:gd name="connsiteY1" fmla="*/ 0 h 386854"/>
              <a:gd name="connsiteX2" fmla="*/ 301298 w 561429"/>
              <a:gd name="connsiteY2" fmla="*/ 197668 h 386854"/>
              <a:gd name="connsiteX3" fmla="*/ 335018 w 561429"/>
              <a:gd name="connsiteY3" fmla="*/ 386854 h 386854"/>
              <a:gd name="connsiteX4" fmla="*/ 0 w 561429"/>
              <a:gd name="connsiteY4" fmla="*/ 0 h 386854"/>
              <a:gd name="connsiteX0" fmla="*/ 0 w 561429"/>
              <a:gd name="connsiteY0" fmla="*/ 0 h 386854"/>
              <a:gd name="connsiteX1" fmla="*/ 561429 w 561429"/>
              <a:gd name="connsiteY1" fmla="*/ 0 h 386854"/>
              <a:gd name="connsiteX2" fmla="*/ 498367 w 561429"/>
              <a:gd name="connsiteY2" fmla="*/ 272554 h 386854"/>
              <a:gd name="connsiteX3" fmla="*/ 335018 w 561429"/>
              <a:gd name="connsiteY3" fmla="*/ 386854 h 386854"/>
              <a:gd name="connsiteX4" fmla="*/ 0 w 561429"/>
              <a:gd name="connsiteY4" fmla="*/ 0 h 386854"/>
              <a:gd name="connsiteX0" fmla="*/ 0 w 561429"/>
              <a:gd name="connsiteY0" fmla="*/ 0 h 359264"/>
              <a:gd name="connsiteX1" fmla="*/ 561429 w 561429"/>
              <a:gd name="connsiteY1" fmla="*/ 0 h 359264"/>
              <a:gd name="connsiteX2" fmla="*/ 498367 w 561429"/>
              <a:gd name="connsiteY2" fmla="*/ 272554 h 359264"/>
              <a:gd name="connsiteX3" fmla="*/ 201011 w 561429"/>
              <a:gd name="connsiteY3" fmla="*/ 359264 h 359264"/>
              <a:gd name="connsiteX4" fmla="*/ 0 w 561429"/>
              <a:gd name="connsiteY4" fmla="*/ 0 h 359264"/>
              <a:gd name="connsiteX0" fmla="*/ 0 w 561429"/>
              <a:gd name="connsiteY0" fmla="*/ 0 h 367148"/>
              <a:gd name="connsiteX1" fmla="*/ 561429 w 561429"/>
              <a:gd name="connsiteY1" fmla="*/ 0 h 367148"/>
              <a:gd name="connsiteX2" fmla="*/ 470777 w 561429"/>
              <a:gd name="connsiteY2" fmla="*/ 367148 h 367148"/>
              <a:gd name="connsiteX3" fmla="*/ 201011 w 561429"/>
              <a:gd name="connsiteY3" fmla="*/ 359264 h 367148"/>
              <a:gd name="connsiteX4" fmla="*/ 0 w 561429"/>
              <a:gd name="connsiteY4" fmla="*/ 0 h 367148"/>
              <a:gd name="connsiteX0" fmla="*/ 0 w 659963"/>
              <a:gd name="connsiteY0" fmla="*/ 0 h 367148"/>
              <a:gd name="connsiteX1" fmla="*/ 659963 w 659963"/>
              <a:gd name="connsiteY1" fmla="*/ 3942 h 367148"/>
              <a:gd name="connsiteX2" fmla="*/ 470777 w 659963"/>
              <a:gd name="connsiteY2" fmla="*/ 367148 h 367148"/>
              <a:gd name="connsiteX3" fmla="*/ 201011 w 659963"/>
              <a:gd name="connsiteY3" fmla="*/ 359264 h 367148"/>
              <a:gd name="connsiteX4" fmla="*/ 0 w 659963"/>
              <a:gd name="connsiteY4" fmla="*/ 0 h 367148"/>
              <a:gd name="connsiteX0" fmla="*/ 303486 w 458952"/>
              <a:gd name="connsiteY0" fmla="*/ 7882 h 363206"/>
              <a:gd name="connsiteX1" fmla="*/ 458952 w 458952"/>
              <a:gd name="connsiteY1" fmla="*/ 0 h 363206"/>
              <a:gd name="connsiteX2" fmla="*/ 269766 w 458952"/>
              <a:gd name="connsiteY2" fmla="*/ 363206 h 363206"/>
              <a:gd name="connsiteX3" fmla="*/ 0 w 458952"/>
              <a:gd name="connsiteY3" fmla="*/ 355322 h 363206"/>
              <a:gd name="connsiteX4" fmla="*/ 303486 w 458952"/>
              <a:gd name="connsiteY4" fmla="*/ 7882 h 363206"/>
              <a:gd name="connsiteX0" fmla="*/ 303486 w 533839"/>
              <a:gd name="connsiteY0" fmla="*/ 7882 h 355322"/>
              <a:gd name="connsiteX1" fmla="*/ 458952 w 533839"/>
              <a:gd name="connsiteY1" fmla="*/ 0 h 355322"/>
              <a:gd name="connsiteX2" fmla="*/ 533839 w 533839"/>
              <a:gd name="connsiteY2" fmla="*/ 268613 h 355322"/>
              <a:gd name="connsiteX3" fmla="*/ 0 w 533839"/>
              <a:gd name="connsiteY3" fmla="*/ 355322 h 355322"/>
              <a:gd name="connsiteX4" fmla="*/ 303486 w 533839"/>
              <a:gd name="connsiteY4" fmla="*/ 7882 h 355322"/>
              <a:gd name="connsiteX0" fmla="*/ 303486 w 533839"/>
              <a:gd name="connsiteY0" fmla="*/ 0 h 347440"/>
              <a:gd name="connsiteX1" fmla="*/ 462893 w 533839"/>
              <a:gd name="connsiteY1" fmla="*/ 35473 h 347440"/>
              <a:gd name="connsiteX2" fmla="*/ 533839 w 533839"/>
              <a:gd name="connsiteY2" fmla="*/ 260731 h 347440"/>
              <a:gd name="connsiteX3" fmla="*/ 0 w 533839"/>
              <a:gd name="connsiteY3" fmla="*/ 347440 h 347440"/>
              <a:gd name="connsiteX4" fmla="*/ 303486 w 533839"/>
              <a:gd name="connsiteY4" fmla="*/ 0 h 347440"/>
              <a:gd name="connsiteX0" fmla="*/ 303486 w 533839"/>
              <a:gd name="connsiteY0" fmla="*/ 3940 h 351380"/>
              <a:gd name="connsiteX1" fmla="*/ 431362 w 533839"/>
              <a:gd name="connsiteY1" fmla="*/ 0 h 351380"/>
              <a:gd name="connsiteX2" fmla="*/ 533839 w 533839"/>
              <a:gd name="connsiteY2" fmla="*/ 264671 h 351380"/>
              <a:gd name="connsiteX3" fmla="*/ 0 w 533839"/>
              <a:gd name="connsiteY3" fmla="*/ 351380 h 351380"/>
              <a:gd name="connsiteX4" fmla="*/ 303486 w 533839"/>
              <a:gd name="connsiteY4" fmla="*/ 3940 h 351380"/>
              <a:gd name="connsiteX0" fmla="*/ 0 w 230353"/>
              <a:gd name="connsiteY0" fmla="*/ 3940 h 264671"/>
              <a:gd name="connsiteX1" fmla="*/ 127876 w 230353"/>
              <a:gd name="connsiteY1" fmla="*/ 0 h 264671"/>
              <a:gd name="connsiteX2" fmla="*/ 230353 w 230353"/>
              <a:gd name="connsiteY2" fmla="*/ 264671 h 264671"/>
              <a:gd name="connsiteX3" fmla="*/ 204952 w 230353"/>
              <a:gd name="connsiteY3" fmla="*/ 233139 h 264671"/>
              <a:gd name="connsiteX4" fmla="*/ 0 w 230353"/>
              <a:gd name="connsiteY4" fmla="*/ 3940 h 264671"/>
              <a:gd name="connsiteX0" fmla="*/ 0 w 230353"/>
              <a:gd name="connsiteY0" fmla="*/ 3940 h 264671"/>
              <a:gd name="connsiteX1" fmla="*/ 127876 w 230353"/>
              <a:gd name="connsiteY1" fmla="*/ 0 h 264671"/>
              <a:gd name="connsiteX2" fmla="*/ 230353 w 230353"/>
              <a:gd name="connsiteY2" fmla="*/ 264671 h 264671"/>
              <a:gd name="connsiteX3" fmla="*/ 70945 w 230353"/>
              <a:gd name="connsiteY3" fmla="*/ 252846 h 264671"/>
              <a:gd name="connsiteX4" fmla="*/ 0 w 230353"/>
              <a:gd name="connsiteY4" fmla="*/ 3940 h 264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53" h="264671">
                <a:moveTo>
                  <a:pt x="0" y="3940"/>
                </a:moveTo>
                <a:lnTo>
                  <a:pt x="127876" y="0"/>
                </a:lnTo>
                <a:lnTo>
                  <a:pt x="230353" y="264671"/>
                </a:lnTo>
                <a:lnTo>
                  <a:pt x="70945" y="252846"/>
                </a:lnTo>
                <a:lnTo>
                  <a:pt x="0" y="394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6" name="Rectangle 7">
            <a:extLst>
              <a:ext uri="{FF2B5EF4-FFF2-40B4-BE49-F238E27FC236}">
                <a16:creationId xmlns:a16="http://schemas.microsoft.com/office/drawing/2014/main" id="{E41DD21F-2875-BB4E-8D65-D3894A751B46}"/>
              </a:ext>
            </a:extLst>
          </p:cNvPr>
          <p:cNvSpPr/>
          <p:nvPr/>
        </p:nvSpPr>
        <p:spPr>
          <a:xfrm>
            <a:off x="5501885" y="5704937"/>
            <a:ext cx="307137" cy="352895"/>
          </a:xfrm>
          <a:custGeom>
            <a:avLst/>
            <a:gdLst>
              <a:gd name="connsiteX0" fmla="*/ 0 w 411656"/>
              <a:gd name="connsiteY0" fmla="*/ 0 h 280437"/>
              <a:gd name="connsiteX1" fmla="*/ 411656 w 411656"/>
              <a:gd name="connsiteY1" fmla="*/ 0 h 280437"/>
              <a:gd name="connsiteX2" fmla="*/ 411656 w 411656"/>
              <a:gd name="connsiteY2" fmla="*/ 280437 h 280437"/>
              <a:gd name="connsiteX3" fmla="*/ 0 w 411656"/>
              <a:gd name="connsiteY3" fmla="*/ 280437 h 280437"/>
              <a:gd name="connsiteX4" fmla="*/ 0 w 411656"/>
              <a:gd name="connsiteY4" fmla="*/ 0 h 280437"/>
              <a:gd name="connsiteX0" fmla="*/ 0 w 411656"/>
              <a:gd name="connsiteY0" fmla="*/ 0 h 386854"/>
              <a:gd name="connsiteX1" fmla="*/ 411656 w 411656"/>
              <a:gd name="connsiteY1" fmla="*/ 0 h 386854"/>
              <a:gd name="connsiteX2" fmla="*/ 411656 w 411656"/>
              <a:gd name="connsiteY2" fmla="*/ 280437 h 386854"/>
              <a:gd name="connsiteX3" fmla="*/ 185245 w 411656"/>
              <a:gd name="connsiteY3" fmla="*/ 386854 h 386854"/>
              <a:gd name="connsiteX4" fmla="*/ 0 w 411656"/>
              <a:gd name="connsiteY4" fmla="*/ 0 h 386854"/>
              <a:gd name="connsiteX0" fmla="*/ 0 w 561429"/>
              <a:gd name="connsiteY0" fmla="*/ 0 h 386854"/>
              <a:gd name="connsiteX1" fmla="*/ 561429 w 561429"/>
              <a:gd name="connsiteY1" fmla="*/ 0 h 386854"/>
              <a:gd name="connsiteX2" fmla="*/ 561429 w 561429"/>
              <a:gd name="connsiteY2" fmla="*/ 280437 h 386854"/>
              <a:gd name="connsiteX3" fmla="*/ 335018 w 561429"/>
              <a:gd name="connsiteY3" fmla="*/ 386854 h 386854"/>
              <a:gd name="connsiteX4" fmla="*/ 0 w 561429"/>
              <a:gd name="connsiteY4" fmla="*/ 0 h 386854"/>
              <a:gd name="connsiteX0" fmla="*/ 0 w 561429"/>
              <a:gd name="connsiteY0" fmla="*/ 0 h 386854"/>
              <a:gd name="connsiteX1" fmla="*/ 561429 w 561429"/>
              <a:gd name="connsiteY1" fmla="*/ 0 h 386854"/>
              <a:gd name="connsiteX2" fmla="*/ 301298 w 561429"/>
              <a:gd name="connsiteY2" fmla="*/ 197668 h 386854"/>
              <a:gd name="connsiteX3" fmla="*/ 335018 w 561429"/>
              <a:gd name="connsiteY3" fmla="*/ 386854 h 386854"/>
              <a:gd name="connsiteX4" fmla="*/ 0 w 561429"/>
              <a:gd name="connsiteY4" fmla="*/ 0 h 386854"/>
              <a:gd name="connsiteX0" fmla="*/ 0 w 561429"/>
              <a:gd name="connsiteY0" fmla="*/ 0 h 386854"/>
              <a:gd name="connsiteX1" fmla="*/ 561429 w 561429"/>
              <a:gd name="connsiteY1" fmla="*/ 0 h 386854"/>
              <a:gd name="connsiteX2" fmla="*/ 498367 w 561429"/>
              <a:gd name="connsiteY2" fmla="*/ 272554 h 386854"/>
              <a:gd name="connsiteX3" fmla="*/ 335018 w 561429"/>
              <a:gd name="connsiteY3" fmla="*/ 386854 h 386854"/>
              <a:gd name="connsiteX4" fmla="*/ 0 w 561429"/>
              <a:gd name="connsiteY4" fmla="*/ 0 h 386854"/>
              <a:gd name="connsiteX0" fmla="*/ 0 w 561429"/>
              <a:gd name="connsiteY0" fmla="*/ 0 h 359264"/>
              <a:gd name="connsiteX1" fmla="*/ 561429 w 561429"/>
              <a:gd name="connsiteY1" fmla="*/ 0 h 359264"/>
              <a:gd name="connsiteX2" fmla="*/ 498367 w 561429"/>
              <a:gd name="connsiteY2" fmla="*/ 272554 h 359264"/>
              <a:gd name="connsiteX3" fmla="*/ 201011 w 561429"/>
              <a:gd name="connsiteY3" fmla="*/ 359264 h 359264"/>
              <a:gd name="connsiteX4" fmla="*/ 0 w 561429"/>
              <a:gd name="connsiteY4" fmla="*/ 0 h 359264"/>
              <a:gd name="connsiteX0" fmla="*/ 0 w 561429"/>
              <a:gd name="connsiteY0" fmla="*/ 0 h 367148"/>
              <a:gd name="connsiteX1" fmla="*/ 561429 w 561429"/>
              <a:gd name="connsiteY1" fmla="*/ 0 h 367148"/>
              <a:gd name="connsiteX2" fmla="*/ 470777 w 561429"/>
              <a:gd name="connsiteY2" fmla="*/ 367148 h 367148"/>
              <a:gd name="connsiteX3" fmla="*/ 201011 w 561429"/>
              <a:gd name="connsiteY3" fmla="*/ 359264 h 367148"/>
              <a:gd name="connsiteX4" fmla="*/ 0 w 561429"/>
              <a:gd name="connsiteY4" fmla="*/ 0 h 367148"/>
              <a:gd name="connsiteX0" fmla="*/ 0 w 659963"/>
              <a:gd name="connsiteY0" fmla="*/ 0 h 367148"/>
              <a:gd name="connsiteX1" fmla="*/ 659963 w 659963"/>
              <a:gd name="connsiteY1" fmla="*/ 3942 h 367148"/>
              <a:gd name="connsiteX2" fmla="*/ 470777 w 659963"/>
              <a:gd name="connsiteY2" fmla="*/ 367148 h 367148"/>
              <a:gd name="connsiteX3" fmla="*/ 201011 w 659963"/>
              <a:gd name="connsiteY3" fmla="*/ 359264 h 367148"/>
              <a:gd name="connsiteX4" fmla="*/ 0 w 659963"/>
              <a:gd name="connsiteY4" fmla="*/ 0 h 367148"/>
              <a:gd name="connsiteX0" fmla="*/ 303486 w 458952"/>
              <a:gd name="connsiteY0" fmla="*/ 7882 h 363206"/>
              <a:gd name="connsiteX1" fmla="*/ 458952 w 458952"/>
              <a:gd name="connsiteY1" fmla="*/ 0 h 363206"/>
              <a:gd name="connsiteX2" fmla="*/ 269766 w 458952"/>
              <a:gd name="connsiteY2" fmla="*/ 363206 h 363206"/>
              <a:gd name="connsiteX3" fmla="*/ 0 w 458952"/>
              <a:gd name="connsiteY3" fmla="*/ 355322 h 363206"/>
              <a:gd name="connsiteX4" fmla="*/ 303486 w 458952"/>
              <a:gd name="connsiteY4" fmla="*/ 7882 h 363206"/>
              <a:gd name="connsiteX0" fmla="*/ 303486 w 533839"/>
              <a:gd name="connsiteY0" fmla="*/ 7882 h 355322"/>
              <a:gd name="connsiteX1" fmla="*/ 458952 w 533839"/>
              <a:gd name="connsiteY1" fmla="*/ 0 h 355322"/>
              <a:gd name="connsiteX2" fmla="*/ 533839 w 533839"/>
              <a:gd name="connsiteY2" fmla="*/ 268613 h 355322"/>
              <a:gd name="connsiteX3" fmla="*/ 0 w 533839"/>
              <a:gd name="connsiteY3" fmla="*/ 355322 h 355322"/>
              <a:gd name="connsiteX4" fmla="*/ 303486 w 533839"/>
              <a:gd name="connsiteY4" fmla="*/ 7882 h 355322"/>
              <a:gd name="connsiteX0" fmla="*/ 303486 w 533839"/>
              <a:gd name="connsiteY0" fmla="*/ 0 h 347440"/>
              <a:gd name="connsiteX1" fmla="*/ 462893 w 533839"/>
              <a:gd name="connsiteY1" fmla="*/ 35473 h 347440"/>
              <a:gd name="connsiteX2" fmla="*/ 533839 w 533839"/>
              <a:gd name="connsiteY2" fmla="*/ 260731 h 347440"/>
              <a:gd name="connsiteX3" fmla="*/ 0 w 533839"/>
              <a:gd name="connsiteY3" fmla="*/ 347440 h 347440"/>
              <a:gd name="connsiteX4" fmla="*/ 303486 w 533839"/>
              <a:gd name="connsiteY4" fmla="*/ 0 h 347440"/>
              <a:gd name="connsiteX0" fmla="*/ 303486 w 533839"/>
              <a:gd name="connsiteY0" fmla="*/ 3940 h 351380"/>
              <a:gd name="connsiteX1" fmla="*/ 431362 w 533839"/>
              <a:gd name="connsiteY1" fmla="*/ 0 h 351380"/>
              <a:gd name="connsiteX2" fmla="*/ 533839 w 533839"/>
              <a:gd name="connsiteY2" fmla="*/ 264671 h 351380"/>
              <a:gd name="connsiteX3" fmla="*/ 0 w 533839"/>
              <a:gd name="connsiteY3" fmla="*/ 351380 h 351380"/>
              <a:gd name="connsiteX4" fmla="*/ 303486 w 533839"/>
              <a:gd name="connsiteY4" fmla="*/ 3940 h 351380"/>
              <a:gd name="connsiteX0" fmla="*/ 0 w 230353"/>
              <a:gd name="connsiteY0" fmla="*/ 3940 h 264671"/>
              <a:gd name="connsiteX1" fmla="*/ 127876 w 230353"/>
              <a:gd name="connsiteY1" fmla="*/ 0 h 264671"/>
              <a:gd name="connsiteX2" fmla="*/ 230353 w 230353"/>
              <a:gd name="connsiteY2" fmla="*/ 264671 h 264671"/>
              <a:gd name="connsiteX3" fmla="*/ 204952 w 230353"/>
              <a:gd name="connsiteY3" fmla="*/ 233139 h 264671"/>
              <a:gd name="connsiteX4" fmla="*/ 0 w 230353"/>
              <a:gd name="connsiteY4" fmla="*/ 3940 h 264671"/>
              <a:gd name="connsiteX0" fmla="*/ 0 w 230353"/>
              <a:gd name="connsiteY0" fmla="*/ 3940 h 264671"/>
              <a:gd name="connsiteX1" fmla="*/ 127876 w 230353"/>
              <a:gd name="connsiteY1" fmla="*/ 0 h 264671"/>
              <a:gd name="connsiteX2" fmla="*/ 230353 w 230353"/>
              <a:gd name="connsiteY2" fmla="*/ 264671 h 264671"/>
              <a:gd name="connsiteX3" fmla="*/ 70945 w 230353"/>
              <a:gd name="connsiteY3" fmla="*/ 252846 h 264671"/>
              <a:gd name="connsiteX4" fmla="*/ 0 w 230353"/>
              <a:gd name="connsiteY4" fmla="*/ 3940 h 264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53" h="264671">
                <a:moveTo>
                  <a:pt x="0" y="3940"/>
                </a:moveTo>
                <a:lnTo>
                  <a:pt x="127876" y="0"/>
                </a:lnTo>
                <a:lnTo>
                  <a:pt x="230353" y="264671"/>
                </a:lnTo>
                <a:lnTo>
                  <a:pt x="70945" y="252846"/>
                </a:lnTo>
                <a:lnTo>
                  <a:pt x="0" y="394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a:extLst>
              <a:ext uri="{FF2B5EF4-FFF2-40B4-BE49-F238E27FC236}">
                <a16:creationId xmlns:a16="http://schemas.microsoft.com/office/drawing/2014/main" id="{A3D8B1D5-CB56-5442-B333-4A94CA4DDDEF}"/>
              </a:ext>
            </a:extLst>
          </p:cNvPr>
          <p:cNvGrpSpPr/>
          <p:nvPr/>
        </p:nvGrpSpPr>
        <p:grpSpPr>
          <a:xfrm>
            <a:off x="4493605" y="5119668"/>
            <a:ext cx="1305980" cy="604424"/>
            <a:chOff x="3642369" y="3945701"/>
            <a:chExt cx="979485" cy="453318"/>
          </a:xfrm>
        </p:grpSpPr>
        <p:sp>
          <p:nvSpPr>
            <p:cNvPr id="139" name="Rectangle 138">
              <a:extLst>
                <a:ext uri="{FF2B5EF4-FFF2-40B4-BE49-F238E27FC236}">
                  <a16:creationId xmlns:a16="http://schemas.microsoft.com/office/drawing/2014/main" id="{216C478F-E97B-7243-9068-87D9285B3AEB}"/>
                </a:ext>
              </a:extLst>
            </p:cNvPr>
            <p:cNvSpPr/>
            <p:nvPr/>
          </p:nvSpPr>
          <p:spPr>
            <a:xfrm>
              <a:off x="3665949" y="4276912"/>
              <a:ext cx="561427" cy="81326"/>
            </a:xfrm>
            <a:prstGeom prst="rect">
              <a:avLst/>
            </a:prstGeom>
            <a:solidFill>
              <a:schemeClr val="bg2"/>
            </a:solidFill>
            <a:ln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solidFill>
                  <a:schemeClr val="tx1"/>
                </a:solidFill>
                <a:latin typeface="CiscoSansTT" panose="020B0503020201020303" pitchFamily="34" charset="0"/>
                <a:cs typeface="CiscoSansTT" panose="020B0503020201020303" pitchFamily="34" charset="0"/>
              </a:endParaRPr>
            </a:p>
          </p:txBody>
        </p:sp>
        <p:grpSp>
          <p:nvGrpSpPr>
            <p:cNvPr id="4" name="Group 3">
              <a:extLst>
                <a:ext uri="{FF2B5EF4-FFF2-40B4-BE49-F238E27FC236}">
                  <a16:creationId xmlns:a16="http://schemas.microsoft.com/office/drawing/2014/main" id="{71728690-72B4-8D4C-AE63-1EDEF7330293}"/>
                </a:ext>
              </a:extLst>
            </p:cNvPr>
            <p:cNvGrpSpPr/>
            <p:nvPr/>
          </p:nvGrpSpPr>
          <p:grpSpPr>
            <a:xfrm>
              <a:off x="3642369" y="3946783"/>
              <a:ext cx="609901" cy="452236"/>
              <a:chOff x="3642369" y="3946783"/>
              <a:chExt cx="609901" cy="452236"/>
            </a:xfrm>
          </p:grpSpPr>
          <p:grpSp>
            <p:nvGrpSpPr>
              <p:cNvPr id="142" name="Group 141">
                <a:extLst>
                  <a:ext uri="{FF2B5EF4-FFF2-40B4-BE49-F238E27FC236}">
                    <a16:creationId xmlns:a16="http://schemas.microsoft.com/office/drawing/2014/main" id="{26B82F87-22A1-0545-A6F5-6A9990D4D465}"/>
                  </a:ext>
                </a:extLst>
              </p:cNvPr>
              <p:cNvGrpSpPr/>
              <p:nvPr/>
            </p:nvGrpSpPr>
            <p:grpSpPr>
              <a:xfrm>
                <a:off x="3642369" y="3946783"/>
                <a:ext cx="609901" cy="452236"/>
                <a:chOff x="3789363" y="2959103"/>
                <a:chExt cx="466725" cy="346072"/>
              </a:xfrm>
              <a:solidFill>
                <a:schemeClr val="bg1">
                  <a:lumMod val="75000"/>
                </a:schemeClr>
              </a:solidFill>
            </p:grpSpPr>
            <p:sp>
              <p:nvSpPr>
                <p:cNvPr id="144" name="Freeform 11">
                  <a:extLst>
                    <a:ext uri="{FF2B5EF4-FFF2-40B4-BE49-F238E27FC236}">
                      <a16:creationId xmlns:a16="http://schemas.microsoft.com/office/drawing/2014/main" id="{4100E17A-A0C6-F540-A8FC-5B4F36AAAA14}"/>
                    </a:ext>
                  </a:extLst>
                </p:cNvPr>
                <p:cNvSpPr>
                  <a:spLocks noChangeArrowheads="1"/>
                </p:cNvSpPr>
                <p:nvPr/>
              </p:nvSpPr>
              <p:spPr bwMode="auto">
                <a:xfrm>
                  <a:off x="3810000" y="2959103"/>
                  <a:ext cx="427038" cy="284163"/>
                </a:xfrm>
                <a:custGeom>
                  <a:avLst/>
                  <a:gdLst>
                    <a:gd name="T0" fmla="*/ 0 w 1185"/>
                    <a:gd name="T1" fmla="*/ 790 h 791"/>
                    <a:gd name="T2" fmla="*/ 0 w 1185"/>
                    <a:gd name="T3" fmla="*/ 85 h 791"/>
                    <a:gd name="T4" fmla="*/ 84 w 1185"/>
                    <a:gd name="T5" fmla="*/ 0 h 791"/>
                    <a:gd name="T6" fmla="*/ 1099 w 1185"/>
                    <a:gd name="T7" fmla="*/ 0 h 791"/>
                    <a:gd name="T8" fmla="*/ 1184 w 1185"/>
                    <a:gd name="T9" fmla="*/ 85 h 791"/>
                    <a:gd name="T10" fmla="*/ 1184 w 1185"/>
                    <a:gd name="T11" fmla="*/ 790 h 791"/>
                  </a:gdLst>
                  <a:ahLst/>
                  <a:cxnLst>
                    <a:cxn ang="0">
                      <a:pos x="T0" y="T1"/>
                    </a:cxn>
                    <a:cxn ang="0">
                      <a:pos x="T2" y="T3"/>
                    </a:cxn>
                    <a:cxn ang="0">
                      <a:pos x="T4" y="T5"/>
                    </a:cxn>
                    <a:cxn ang="0">
                      <a:pos x="T6" y="T7"/>
                    </a:cxn>
                    <a:cxn ang="0">
                      <a:pos x="T8" y="T9"/>
                    </a:cxn>
                    <a:cxn ang="0">
                      <a:pos x="T10" y="T11"/>
                    </a:cxn>
                  </a:cxnLst>
                  <a:rect l="0" t="0" r="r" b="b"/>
                  <a:pathLst>
                    <a:path w="1185" h="791">
                      <a:moveTo>
                        <a:pt x="0" y="790"/>
                      </a:moveTo>
                      <a:lnTo>
                        <a:pt x="0" y="85"/>
                      </a:lnTo>
                      <a:cubicBezTo>
                        <a:pt x="0" y="37"/>
                        <a:pt x="36" y="0"/>
                        <a:pt x="84" y="0"/>
                      </a:cubicBezTo>
                      <a:lnTo>
                        <a:pt x="1099" y="0"/>
                      </a:lnTo>
                      <a:cubicBezTo>
                        <a:pt x="1147" y="0"/>
                        <a:pt x="1184" y="37"/>
                        <a:pt x="1184" y="85"/>
                      </a:cubicBezTo>
                      <a:lnTo>
                        <a:pt x="1184" y="790"/>
                      </a:lnTo>
                    </a:path>
                  </a:pathLst>
                </a:custGeom>
                <a:solidFill>
                  <a:schemeClr val="bg2"/>
                </a:solidFill>
                <a:ln w="12700" cap="rnd">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400">
                    <a:latin typeface="CiscoSansTT" panose="020B0503020201020303" pitchFamily="34" charset="0"/>
                    <a:cs typeface="CiscoSansTT" panose="020B0503020201020303" pitchFamily="34" charset="0"/>
                  </a:endParaRPr>
                </a:p>
              </p:txBody>
            </p:sp>
            <p:sp>
              <p:nvSpPr>
                <p:cNvPr id="145" name="Freeform 12">
                  <a:extLst>
                    <a:ext uri="{FF2B5EF4-FFF2-40B4-BE49-F238E27FC236}">
                      <a16:creationId xmlns:a16="http://schemas.microsoft.com/office/drawing/2014/main" id="{8E8E89E4-7056-4F4F-A675-83906B85B45E}"/>
                    </a:ext>
                  </a:extLst>
                </p:cNvPr>
                <p:cNvSpPr>
                  <a:spLocks noChangeArrowheads="1"/>
                </p:cNvSpPr>
                <p:nvPr/>
              </p:nvSpPr>
              <p:spPr bwMode="auto">
                <a:xfrm>
                  <a:off x="3789363" y="3243263"/>
                  <a:ext cx="466725" cy="61912"/>
                </a:xfrm>
                <a:custGeom>
                  <a:avLst/>
                  <a:gdLst>
                    <a:gd name="T0" fmla="*/ 789 w 1298"/>
                    <a:gd name="T1" fmla="*/ 0 h 170"/>
                    <a:gd name="T2" fmla="*/ 789 w 1298"/>
                    <a:gd name="T3" fmla="*/ 57 h 170"/>
                    <a:gd name="T4" fmla="*/ 508 w 1298"/>
                    <a:gd name="T5" fmla="*/ 57 h 170"/>
                    <a:gd name="T6" fmla="*/ 508 w 1298"/>
                    <a:gd name="T7" fmla="*/ 0 h 170"/>
                    <a:gd name="T8" fmla="*/ 0 w 1298"/>
                    <a:gd name="T9" fmla="*/ 0 h 170"/>
                    <a:gd name="T10" fmla="*/ 0 w 1298"/>
                    <a:gd name="T11" fmla="*/ 113 h 170"/>
                    <a:gd name="T12" fmla="*/ 57 w 1298"/>
                    <a:gd name="T13" fmla="*/ 169 h 170"/>
                    <a:gd name="T14" fmla="*/ 1241 w 1298"/>
                    <a:gd name="T15" fmla="*/ 169 h 170"/>
                    <a:gd name="T16" fmla="*/ 1297 w 1298"/>
                    <a:gd name="T17" fmla="*/ 113 h 170"/>
                    <a:gd name="T18" fmla="*/ 1297 w 1298"/>
                    <a:gd name="T19" fmla="*/ 0 h 170"/>
                    <a:gd name="T20" fmla="*/ 789 w 1298"/>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8" h="170">
                      <a:moveTo>
                        <a:pt x="789" y="0"/>
                      </a:moveTo>
                      <a:lnTo>
                        <a:pt x="789" y="57"/>
                      </a:lnTo>
                      <a:lnTo>
                        <a:pt x="508" y="57"/>
                      </a:lnTo>
                      <a:lnTo>
                        <a:pt x="508" y="0"/>
                      </a:lnTo>
                      <a:lnTo>
                        <a:pt x="0" y="0"/>
                      </a:lnTo>
                      <a:lnTo>
                        <a:pt x="0" y="113"/>
                      </a:lnTo>
                      <a:cubicBezTo>
                        <a:pt x="0" y="144"/>
                        <a:pt x="26" y="169"/>
                        <a:pt x="57" y="169"/>
                      </a:cubicBezTo>
                      <a:lnTo>
                        <a:pt x="1241" y="169"/>
                      </a:lnTo>
                      <a:cubicBezTo>
                        <a:pt x="1272" y="169"/>
                        <a:pt x="1297" y="144"/>
                        <a:pt x="1297" y="113"/>
                      </a:cubicBezTo>
                      <a:lnTo>
                        <a:pt x="1297" y="0"/>
                      </a:lnTo>
                      <a:lnTo>
                        <a:pt x="789" y="0"/>
                      </a:lnTo>
                    </a:path>
                  </a:pathLst>
                </a:custGeom>
                <a:solidFill>
                  <a:schemeClr val="bg2"/>
                </a:solidFill>
                <a:ln w="12700" cap="rnd">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latin typeface="CiscoSansTT" panose="020B0503020201020303" pitchFamily="34" charset="0"/>
                    <a:cs typeface="CiscoSansTT" panose="020B0503020201020303" pitchFamily="34" charset="0"/>
                  </a:endParaRPr>
                </a:p>
              </p:txBody>
            </p:sp>
          </p:grpSp>
          <p:sp>
            <p:nvSpPr>
              <p:cNvPr id="143" name="Rectangle 142">
                <a:extLst>
                  <a:ext uri="{FF2B5EF4-FFF2-40B4-BE49-F238E27FC236}">
                    <a16:creationId xmlns:a16="http://schemas.microsoft.com/office/drawing/2014/main" id="{BB0B8E72-3870-9E4A-8FA3-FB5ECF21DDF7}"/>
                  </a:ext>
                </a:extLst>
              </p:cNvPr>
              <p:cNvSpPr/>
              <p:nvPr/>
            </p:nvSpPr>
            <p:spPr>
              <a:xfrm>
                <a:off x="3665948" y="4051005"/>
                <a:ext cx="561427" cy="207749"/>
              </a:xfrm>
              <a:prstGeom prst="rect">
                <a:avLst/>
              </a:prstGeom>
              <a:noFill/>
            </p:spPr>
            <p:txBody>
              <a:bodyPr wrap="square" anchor="ctr">
                <a:spAutoFit/>
              </a:bodyPr>
              <a:lstStyle/>
              <a:p>
                <a:pPr algn="ctr" defTabSz="914346">
                  <a:defRPr/>
                </a:pPr>
                <a:r>
                  <a:rPr lang="en-US" sz="1200" kern="0" dirty="0">
                    <a:latin typeface="CiscoSansTT" panose="020B0503020201020303" pitchFamily="34" charset="0"/>
                    <a:ea typeface="Arial" charset="0"/>
                    <a:cs typeface="CiscoSansTT" panose="020B0503020201020303" pitchFamily="34" charset="0"/>
                  </a:rPr>
                  <a:t>AV</a:t>
                </a:r>
              </a:p>
            </p:txBody>
          </p:sp>
        </p:grpSp>
        <p:grpSp>
          <p:nvGrpSpPr>
            <p:cNvPr id="146" name="Group 145">
              <a:extLst>
                <a:ext uri="{FF2B5EF4-FFF2-40B4-BE49-F238E27FC236}">
                  <a16:creationId xmlns:a16="http://schemas.microsoft.com/office/drawing/2014/main" id="{A7908DA2-037D-DD43-97CB-F9316DCFC9CE}"/>
                </a:ext>
              </a:extLst>
            </p:cNvPr>
            <p:cNvGrpSpPr>
              <a:grpSpLocks noChangeAspect="1"/>
            </p:cNvGrpSpPr>
            <p:nvPr/>
          </p:nvGrpSpPr>
          <p:grpSpPr>
            <a:xfrm>
              <a:off x="4366758" y="3945701"/>
              <a:ext cx="255096" cy="451883"/>
              <a:chOff x="2578100" y="1504950"/>
              <a:chExt cx="388938" cy="688975"/>
            </a:xfrm>
          </p:grpSpPr>
          <p:sp>
            <p:nvSpPr>
              <p:cNvPr id="147" name="Freeform 51">
                <a:extLst>
                  <a:ext uri="{FF2B5EF4-FFF2-40B4-BE49-F238E27FC236}">
                    <a16:creationId xmlns:a16="http://schemas.microsoft.com/office/drawing/2014/main" id="{0048248E-A0B2-564F-8C7B-EB241FF2A8B5}"/>
                  </a:ext>
                </a:extLst>
              </p:cNvPr>
              <p:cNvSpPr>
                <a:spLocks noChangeArrowheads="1"/>
              </p:cNvSpPr>
              <p:nvPr/>
            </p:nvSpPr>
            <p:spPr bwMode="auto">
              <a:xfrm>
                <a:off x="2578100" y="1504950"/>
                <a:ext cx="388938" cy="688975"/>
              </a:xfrm>
              <a:custGeom>
                <a:avLst/>
                <a:gdLst>
                  <a:gd name="T0" fmla="*/ 1080 w 1081"/>
                  <a:gd name="T1" fmla="*/ 1745 h 1912"/>
                  <a:gd name="T2" fmla="*/ 914 w 1081"/>
                  <a:gd name="T3" fmla="*/ 1911 h 1912"/>
                  <a:gd name="T4" fmla="*/ 166 w 1081"/>
                  <a:gd name="T5" fmla="*/ 1911 h 1912"/>
                  <a:gd name="T6" fmla="*/ 0 w 1081"/>
                  <a:gd name="T7" fmla="*/ 1745 h 1912"/>
                  <a:gd name="T8" fmla="*/ 0 w 1081"/>
                  <a:gd name="T9" fmla="*/ 167 h 1912"/>
                  <a:gd name="T10" fmla="*/ 166 w 1081"/>
                  <a:gd name="T11" fmla="*/ 0 h 1912"/>
                  <a:gd name="T12" fmla="*/ 914 w 1081"/>
                  <a:gd name="T13" fmla="*/ 0 h 1912"/>
                  <a:gd name="T14" fmla="*/ 1080 w 1081"/>
                  <a:gd name="T15" fmla="*/ 167 h 1912"/>
                  <a:gd name="T16" fmla="*/ 1080 w 1081"/>
                  <a:gd name="T17" fmla="*/ 1745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1" h="1912">
                    <a:moveTo>
                      <a:pt x="1080" y="1745"/>
                    </a:moveTo>
                    <a:cubicBezTo>
                      <a:pt x="1080" y="1837"/>
                      <a:pt x="1006" y="1911"/>
                      <a:pt x="914" y="1911"/>
                    </a:cubicBezTo>
                    <a:lnTo>
                      <a:pt x="166" y="1911"/>
                    </a:lnTo>
                    <a:cubicBezTo>
                      <a:pt x="75" y="1911"/>
                      <a:pt x="0" y="1837"/>
                      <a:pt x="0" y="1745"/>
                    </a:cubicBezTo>
                    <a:lnTo>
                      <a:pt x="0" y="167"/>
                    </a:lnTo>
                    <a:cubicBezTo>
                      <a:pt x="0" y="75"/>
                      <a:pt x="75" y="0"/>
                      <a:pt x="166" y="0"/>
                    </a:cubicBezTo>
                    <a:lnTo>
                      <a:pt x="914" y="0"/>
                    </a:lnTo>
                    <a:cubicBezTo>
                      <a:pt x="1006" y="0"/>
                      <a:pt x="1080" y="75"/>
                      <a:pt x="1080" y="167"/>
                    </a:cubicBezTo>
                    <a:lnTo>
                      <a:pt x="1080" y="1745"/>
                    </a:lnTo>
                  </a:path>
                </a:pathLst>
              </a:custGeom>
              <a:solidFill>
                <a:srgbClr val="FFFFFF"/>
              </a:solidFill>
              <a:ln w="12700" cap="rnd">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9585" fontAlgn="base">
                  <a:spcBef>
                    <a:spcPct val="0"/>
                  </a:spcBef>
                  <a:spcAft>
                    <a:spcPct val="0"/>
                  </a:spcAft>
                  <a:defRPr/>
                </a:pPr>
                <a:endParaRPr lang="en-US" sz="2400">
                  <a:solidFill>
                    <a:srgbClr val="333333"/>
                  </a:solidFill>
                  <a:latin typeface="CiscoSansTT" panose="020B0503020201020303" pitchFamily="34" charset="0"/>
                  <a:cs typeface="CiscoSansTT" panose="020B0503020201020303" pitchFamily="34" charset="0"/>
                </a:endParaRPr>
              </a:p>
            </p:txBody>
          </p:sp>
          <p:sp>
            <p:nvSpPr>
              <p:cNvPr id="148" name="Line 52">
                <a:extLst>
                  <a:ext uri="{FF2B5EF4-FFF2-40B4-BE49-F238E27FC236}">
                    <a16:creationId xmlns:a16="http://schemas.microsoft.com/office/drawing/2014/main" id="{6FFF4D95-60D6-3449-A76B-95B65E6656DE}"/>
                  </a:ext>
                </a:extLst>
              </p:cNvPr>
              <p:cNvSpPr>
                <a:spLocks noChangeShapeType="1"/>
              </p:cNvSpPr>
              <p:nvPr/>
            </p:nvSpPr>
            <p:spPr bwMode="auto">
              <a:xfrm flipH="1">
                <a:off x="2586051" y="2074863"/>
                <a:ext cx="375877"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spcBef>
                    <a:spcPct val="0"/>
                  </a:spcBef>
                  <a:spcAft>
                    <a:spcPct val="0"/>
                  </a:spcAft>
                  <a:defRPr/>
                </a:pPr>
                <a:endParaRPr lang="en-US" sz="2400">
                  <a:solidFill>
                    <a:srgbClr val="333333"/>
                  </a:solidFill>
                  <a:latin typeface="CiscoSansTT" panose="020B0503020201020303" pitchFamily="34" charset="0"/>
                  <a:cs typeface="CiscoSansTT" panose="020B0503020201020303" pitchFamily="34" charset="0"/>
                </a:endParaRPr>
              </a:p>
            </p:txBody>
          </p:sp>
          <p:sp>
            <p:nvSpPr>
              <p:cNvPr id="149" name="Line 53">
                <a:extLst>
                  <a:ext uri="{FF2B5EF4-FFF2-40B4-BE49-F238E27FC236}">
                    <a16:creationId xmlns:a16="http://schemas.microsoft.com/office/drawing/2014/main" id="{DC061B92-4905-4243-BCEF-66E597B91C1D}"/>
                  </a:ext>
                </a:extLst>
              </p:cNvPr>
              <p:cNvSpPr>
                <a:spLocks noChangeShapeType="1"/>
              </p:cNvSpPr>
              <p:nvPr/>
            </p:nvSpPr>
            <p:spPr bwMode="auto">
              <a:xfrm flipH="1">
                <a:off x="2593315" y="1625601"/>
                <a:ext cx="364241"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spcBef>
                    <a:spcPct val="0"/>
                  </a:spcBef>
                  <a:spcAft>
                    <a:spcPct val="0"/>
                  </a:spcAft>
                  <a:defRPr/>
                </a:pPr>
                <a:endParaRPr lang="en-US" sz="2400" dirty="0">
                  <a:solidFill>
                    <a:srgbClr val="333333"/>
                  </a:solidFill>
                  <a:latin typeface="CiscoSansTT" panose="020B0503020201020303" pitchFamily="34" charset="0"/>
                  <a:cs typeface="CiscoSansTT" panose="020B0503020201020303" pitchFamily="34" charset="0"/>
                </a:endParaRPr>
              </a:p>
            </p:txBody>
          </p:sp>
          <p:sp>
            <p:nvSpPr>
              <p:cNvPr id="150" name="Line 54">
                <a:extLst>
                  <a:ext uri="{FF2B5EF4-FFF2-40B4-BE49-F238E27FC236}">
                    <a16:creationId xmlns:a16="http://schemas.microsoft.com/office/drawing/2014/main" id="{CC0447D2-7C04-9142-A8F4-52819991AC3E}"/>
                  </a:ext>
                </a:extLst>
              </p:cNvPr>
              <p:cNvSpPr>
                <a:spLocks noChangeShapeType="1"/>
              </p:cNvSpPr>
              <p:nvPr/>
            </p:nvSpPr>
            <p:spPr bwMode="auto">
              <a:xfrm>
                <a:off x="2698749" y="1565276"/>
                <a:ext cx="149225"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spcBef>
                    <a:spcPct val="0"/>
                  </a:spcBef>
                  <a:spcAft>
                    <a:spcPct val="0"/>
                  </a:spcAft>
                  <a:defRPr/>
                </a:pPr>
                <a:endParaRPr lang="en-US" sz="2400">
                  <a:solidFill>
                    <a:srgbClr val="333333"/>
                  </a:solidFill>
                  <a:latin typeface="CiscoSansTT" panose="020B0503020201020303" pitchFamily="34" charset="0"/>
                  <a:cs typeface="CiscoSansTT" panose="020B0503020201020303" pitchFamily="34" charset="0"/>
                </a:endParaRPr>
              </a:p>
            </p:txBody>
          </p:sp>
          <p:sp>
            <p:nvSpPr>
              <p:cNvPr id="154" name="Freeform 55">
                <a:extLst>
                  <a:ext uri="{FF2B5EF4-FFF2-40B4-BE49-F238E27FC236}">
                    <a16:creationId xmlns:a16="http://schemas.microsoft.com/office/drawing/2014/main" id="{EC0FC645-3D3A-484A-8B2B-E987F35BB2EC}"/>
                  </a:ext>
                </a:extLst>
              </p:cNvPr>
              <p:cNvSpPr>
                <a:spLocks noChangeArrowheads="1"/>
              </p:cNvSpPr>
              <p:nvPr/>
            </p:nvSpPr>
            <p:spPr bwMode="auto">
              <a:xfrm>
                <a:off x="2751138" y="2109788"/>
                <a:ext cx="43053" cy="43053"/>
              </a:xfrm>
              <a:custGeom>
                <a:avLst/>
                <a:gdLst>
                  <a:gd name="T0" fmla="*/ 62 w 126"/>
                  <a:gd name="T1" fmla="*/ 125 h 126"/>
                  <a:gd name="T2" fmla="*/ 0 w 126"/>
                  <a:gd name="T3" fmla="*/ 63 h 126"/>
                  <a:gd name="T4" fmla="*/ 0 w 126"/>
                  <a:gd name="T5" fmla="*/ 63 h 126"/>
                  <a:gd name="T6" fmla="*/ 62 w 126"/>
                  <a:gd name="T7" fmla="*/ 0 h 126"/>
                  <a:gd name="T8" fmla="*/ 62 w 126"/>
                  <a:gd name="T9" fmla="*/ 0 h 126"/>
                  <a:gd name="T10" fmla="*/ 125 w 126"/>
                  <a:gd name="T11" fmla="*/ 63 h 126"/>
                  <a:gd name="T12" fmla="*/ 125 w 126"/>
                  <a:gd name="T13" fmla="*/ 63 h 126"/>
                  <a:gd name="T14" fmla="*/ 62 w 126"/>
                  <a:gd name="T15" fmla="*/ 125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26">
                    <a:moveTo>
                      <a:pt x="62" y="125"/>
                    </a:moveTo>
                    <a:cubicBezTo>
                      <a:pt x="28" y="125"/>
                      <a:pt x="0" y="97"/>
                      <a:pt x="0" y="63"/>
                    </a:cubicBezTo>
                    <a:lnTo>
                      <a:pt x="0" y="63"/>
                    </a:lnTo>
                    <a:cubicBezTo>
                      <a:pt x="0" y="28"/>
                      <a:pt x="28" y="0"/>
                      <a:pt x="62" y="0"/>
                    </a:cubicBezTo>
                    <a:lnTo>
                      <a:pt x="62" y="0"/>
                    </a:lnTo>
                    <a:cubicBezTo>
                      <a:pt x="96" y="0"/>
                      <a:pt x="125" y="28"/>
                      <a:pt x="125" y="63"/>
                    </a:cubicBezTo>
                    <a:lnTo>
                      <a:pt x="125" y="63"/>
                    </a:lnTo>
                    <a:cubicBezTo>
                      <a:pt x="125" y="97"/>
                      <a:pt x="97" y="125"/>
                      <a:pt x="62" y="125"/>
                    </a:cubicBezTo>
                  </a:path>
                </a:pathLst>
              </a:custGeom>
              <a:noFill/>
              <a:ln w="12700" cap="rnd">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9585" fontAlgn="base">
                  <a:spcBef>
                    <a:spcPct val="0"/>
                  </a:spcBef>
                  <a:spcAft>
                    <a:spcPct val="0"/>
                  </a:spcAft>
                  <a:defRPr/>
                </a:pPr>
                <a:endParaRPr lang="en-US" sz="2400">
                  <a:solidFill>
                    <a:srgbClr val="333333"/>
                  </a:solidFill>
                  <a:latin typeface="CiscoSansTT" panose="020B0503020201020303" pitchFamily="34" charset="0"/>
                  <a:cs typeface="CiscoSansTT" panose="020B0503020201020303" pitchFamily="34" charset="0"/>
                </a:endParaRPr>
              </a:p>
            </p:txBody>
          </p:sp>
        </p:grpSp>
      </p:grpSp>
      <p:sp>
        <p:nvSpPr>
          <p:cNvPr id="141" name="Rectangle 140">
            <a:extLst>
              <a:ext uri="{FF2B5EF4-FFF2-40B4-BE49-F238E27FC236}">
                <a16:creationId xmlns:a16="http://schemas.microsoft.com/office/drawing/2014/main" id="{DBDB168D-F912-8D4F-B2E8-00EDA9FCCEBE}"/>
              </a:ext>
            </a:extLst>
          </p:cNvPr>
          <p:cNvSpPr/>
          <p:nvPr/>
        </p:nvSpPr>
        <p:spPr>
          <a:xfrm>
            <a:off x="4493605" y="5847418"/>
            <a:ext cx="1307368" cy="257501"/>
          </a:xfrm>
          <a:prstGeom prst="rect">
            <a:avLst/>
          </a:prstGeom>
          <a:solidFill>
            <a:schemeClr val="bg2"/>
          </a:solidFill>
        </p:spPr>
        <p:txBody>
          <a:bodyPr wrap="square" lIns="60960" tIns="0" rIns="60960" bIns="0" anchor="ctr">
            <a:noAutofit/>
          </a:bodyPr>
          <a:lstStyle/>
          <a:p>
            <a:pPr algn="ctr" defTabSz="914346">
              <a:lnSpc>
                <a:spcPts val="1733"/>
              </a:lnSpc>
              <a:defRPr/>
            </a:pPr>
            <a:r>
              <a:rPr lang="en-US" sz="1333" kern="0">
                <a:latin typeface="CiscoSansTT" panose="020B0503020201020303" pitchFamily="34" charset="0"/>
                <a:cs typeface="CiscoSansTT" panose="020B0503020201020303" pitchFamily="34" charset="0"/>
              </a:rPr>
              <a:t>ROAMING</a:t>
            </a:r>
          </a:p>
        </p:txBody>
      </p:sp>
      <p:sp>
        <p:nvSpPr>
          <p:cNvPr id="168" name="Freeform 167">
            <a:extLst>
              <a:ext uri="{FF2B5EF4-FFF2-40B4-BE49-F238E27FC236}">
                <a16:creationId xmlns:a16="http://schemas.microsoft.com/office/drawing/2014/main" id="{54ED2635-1B14-C440-8AE2-BFF2121ACBCF}"/>
              </a:ext>
            </a:extLst>
          </p:cNvPr>
          <p:cNvSpPr>
            <a:spLocks noChangeArrowheads="1"/>
          </p:cNvSpPr>
          <p:nvPr/>
        </p:nvSpPr>
        <p:spPr bwMode="auto">
          <a:xfrm flipH="1">
            <a:off x="5507693" y="3031504"/>
            <a:ext cx="1075139" cy="1075949"/>
          </a:xfrm>
          <a:custGeom>
            <a:avLst/>
            <a:gdLst>
              <a:gd name="T0" fmla="*/ 10703 w 11588"/>
              <a:gd name="T1" fmla="*/ 1311 h 11596"/>
              <a:gd name="T2" fmla="*/ 9966 w 11588"/>
              <a:gd name="T3" fmla="*/ 575 h 11596"/>
              <a:gd name="T4" fmla="*/ 9244 w 11588"/>
              <a:gd name="T5" fmla="*/ 1178 h 11596"/>
              <a:gd name="T6" fmla="*/ 6625 w 11588"/>
              <a:gd name="T7" fmla="*/ 704 h 11596"/>
              <a:gd name="T8" fmla="*/ 5892 w 11588"/>
              <a:gd name="T9" fmla="*/ 0 h 11596"/>
              <a:gd name="T10" fmla="*/ 5161 w 11588"/>
              <a:gd name="T11" fmla="*/ 683 h 11596"/>
              <a:gd name="T12" fmla="*/ 2349 w 11588"/>
              <a:gd name="T13" fmla="*/ 1184 h 11596"/>
              <a:gd name="T14" fmla="*/ 1626 w 11588"/>
              <a:gd name="T15" fmla="*/ 575 h 11596"/>
              <a:gd name="T16" fmla="*/ 890 w 11588"/>
              <a:gd name="T17" fmla="*/ 1311 h 11596"/>
              <a:gd name="T18" fmla="*/ 5770 w 11588"/>
              <a:gd name="T19" fmla="*/ 11595 h 11596"/>
              <a:gd name="T20" fmla="*/ 5794 w 11588"/>
              <a:gd name="T21" fmla="*/ 11590 h 11596"/>
              <a:gd name="T22" fmla="*/ 5818 w 11588"/>
              <a:gd name="T23" fmla="*/ 11595 h 11596"/>
              <a:gd name="T24" fmla="*/ 10703 w 11588"/>
              <a:gd name="T25" fmla="*/ 1311 h 1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88" h="11596">
                <a:moveTo>
                  <a:pt x="10703" y="1311"/>
                </a:moveTo>
                <a:cubicBezTo>
                  <a:pt x="10703" y="903"/>
                  <a:pt x="10372" y="575"/>
                  <a:pt x="9966" y="575"/>
                </a:cubicBezTo>
                <a:cubicBezTo>
                  <a:pt x="9604" y="575"/>
                  <a:pt x="9304" y="837"/>
                  <a:pt x="9244" y="1178"/>
                </a:cubicBezTo>
                <a:cubicBezTo>
                  <a:pt x="8412" y="1027"/>
                  <a:pt x="7096" y="786"/>
                  <a:pt x="6625" y="704"/>
                </a:cubicBezTo>
                <a:cubicBezTo>
                  <a:pt x="6609" y="312"/>
                  <a:pt x="6288" y="0"/>
                  <a:pt x="5892" y="0"/>
                </a:cubicBezTo>
                <a:cubicBezTo>
                  <a:pt x="5503" y="0"/>
                  <a:pt x="5188" y="302"/>
                  <a:pt x="5161" y="683"/>
                </a:cubicBezTo>
                <a:lnTo>
                  <a:pt x="2349" y="1184"/>
                </a:lnTo>
                <a:cubicBezTo>
                  <a:pt x="2288" y="839"/>
                  <a:pt x="1989" y="575"/>
                  <a:pt x="1626" y="575"/>
                </a:cubicBezTo>
                <a:cubicBezTo>
                  <a:pt x="1219" y="575"/>
                  <a:pt x="890" y="906"/>
                  <a:pt x="890" y="1311"/>
                </a:cubicBezTo>
                <a:cubicBezTo>
                  <a:pt x="0" y="9582"/>
                  <a:pt x="5153" y="11595"/>
                  <a:pt x="5770" y="11595"/>
                </a:cubicBezTo>
                <a:cubicBezTo>
                  <a:pt x="5778" y="11595"/>
                  <a:pt x="5786" y="11592"/>
                  <a:pt x="5794" y="11590"/>
                </a:cubicBezTo>
                <a:cubicBezTo>
                  <a:pt x="5802" y="11590"/>
                  <a:pt x="5810" y="11595"/>
                  <a:pt x="5818" y="11595"/>
                </a:cubicBezTo>
                <a:cubicBezTo>
                  <a:pt x="6434" y="11595"/>
                  <a:pt x="11587" y="9582"/>
                  <a:pt x="10703" y="1311"/>
                </a:cubicBezTo>
              </a:path>
            </a:pathLst>
          </a:custGeom>
          <a:solidFill>
            <a:schemeClr val="accent1"/>
          </a:solidFill>
          <a:ln w="63500">
            <a:solidFill>
              <a:schemeClr val="bg2"/>
            </a:solidFill>
          </a:ln>
          <a:effectLst/>
        </p:spPr>
        <p:txBody>
          <a:bodyPr wrap="none" anchor="ctr"/>
          <a:lstStyle/>
          <a:p>
            <a:pPr defTabSz="1219170">
              <a:defRPr/>
            </a:pPr>
            <a:endParaRPr lang="en-US" sz="2400" kern="0">
              <a:solidFill>
                <a:srgbClr val="FFFFFF"/>
              </a:solidFill>
              <a:latin typeface="+mj-lt"/>
              <a:ea typeface="ＭＳ Ｐゴシック" charset="0"/>
            </a:endParaRPr>
          </a:p>
        </p:txBody>
      </p:sp>
      <p:grpSp>
        <p:nvGrpSpPr>
          <p:cNvPr id="138" name="Group 137">
            <a:extLst>
              <a:ext uri="{FF2B5EF4-FFF2-40B4-BE49-F238E27FC236}">
                <a16:creationId xmlns:a16="http://schemas.microsoft.com/office/drawing/2014/main" id="{BC9EEB2E-2149-A74B-B459-4CF6876838B2}"/>
              </a:ext>
            </a:extLst>
          </p:cNvPr>
          <p:cNvGrpSpPr/>
          <p:nvPr/>
        </p:nvGrpSpPr>
        <p:grpSpPr>
          <a:xfrm>
            <a:off x="5507693" y="3031504"/>
            <a:ext cx="1075139" cy="1075949"/>
            <a:chOff x="5711707" y="1291155"/>
            <a:chExt cx="514647" cy="515039"/>
          </a:xfrm>
          <a:solidFill>
            <a:schemeClr val="accent1"/>
          </a:solidFill>
        </p:grpSpPr>
        <p:sp>
          <p:nvSpPr>
            <p:cNvPr id="140" name="Freeform 139">
              <a:extLst>
                <a:ext uri="{FF2B5EF4-FFF2-40B4-BE49-F238E27FC236}">
                  <a16:creationId xmlns:a16="http://schemas.microsoft.com/office/drawing/2014/main" id="{787B2A59-653C-C043-A051-9B38F414A9A3}"/>
                </a:ext>
              </a:extLst>
            </p:cNvPr>
            <p:cNvSpPr>
              <a:spLocks noChangeArrowheads="1"/>
            </p:cNvSpPr>
            <p:nvPr/>
          </p:nvSpPr>
          <p:spPr bwMode="auto">
            <a:xfrm flipH="1">
              <a:off x="5711707" y="1291155"/>
              <a:ext cx="514647" cy="515039"/>
            </a:xfrm>
            <a:custGeom>
              <a:avLst/>
              <a:gdLst>
                <a:gd name="T0" fmla="*/ 10703 w 11588"/>
                <a:gd name="T1" fmla="*/ 1311 h 11596"/>
                <a:gd name="T2" fmla="*/ 9966 w 11588"/>
                <a:gd name="T3" fmla="*/ 575 h 11596"/>
                <a:gd name="T4" fmla="*/ 9244 w 11588"/>
                <a:gd name="T5" fmla="*/ 1178 h 11596"/>
                <a:gd name="T6" fmla="*/ 6625 w 11588"/>
                <a:gd name="T7" fmla="*/ 704 h 11596"/>
                <a:gd name="T8" fmla="*/ 5892 w 11588"/>
                <a:gd name="T9" fmla="*/ 0 h 11596"/>
                <a:gd name="T10" fmla="*/ 5161 w 11588"/>
                <a:gd name="T11" fmla="*/ 683 h 11596"/>
                <a:gd name="T12" fmla="*/ 2349 w 11588"/>
                <a:gd name="T13" fmla="*/ 1184 h 11596"/>
                <a:gd name="T14" fmla="*/ 1626 w 11588"/>
                <a:gd name="T15" fmla="*/ 575 h 11596"/>
                <a:gd name="T16" fmla="*/ 890 w 11588"/>
                <a:gd name="T17" fmla="*/ 1311 h 11596"/>
                <a:gd name="T18" fmla="*/ 5770 w 11588"/>
                <a:gd name="T19" fmla="*/ 11595 h 11596"/>
                <a:gd name="T20" fmla="*/ 5794 w 11588"/>
                <a:gd name="T21" fmla="*/ 11590 h 11596"/>
                <a:gd name="T22" fmla="*/ 5818 w 11588"/>
                <a:gd name="T23" fmla="*/ 11595 h 11596"/>
                <a:gd name="T24" fmla="*/ 10703 w 11588"/>
                <a:gd name="T25" fmla="*/ 1311 h 1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88" h="11596">
                  <a:moveTo>
                    <a:pt x="10703" y="1311"/>
                  </a:moveTo>
                  <a:cubicBezTo>
                    <a:pt x="10703" y="903"/>
                    <a:pt x="10372" y="575"/>
                    <a:pt x="9966" y="575"/>
                  </a:cubicBezTo>
                  <a:cubicBezTo>
                    <a:pt x="9604" y="575"/>
                    <a:pt x="9304" y="837"/>
                    <a:pt x="9244" y="1178"/>
                  </a:cubicBezTo>
                  <a:cubicBezTo>
                    <a:pt x="8412" y="1027"/>
                    <a:pt x="7096" y="786"/>
                    <a:pt x="6625" y="704"/>
                  </a:cubicBezTo>
                  <a:cubicBezTo>
                    <a:pt x="6609" y="312"/>
                    <a:pt x="6288" y="0"/>
                    <a:pt x="5892" y="0"/>
                  </a:cubicBezTo>
                  <a:cubicBezTo>
                    <a:pt x="5503" y="0"/>
                    <a:pt x="5188" y="302"/>
                    <a:pt x="5161" y="683"/>
                  </a:cubicBezTo>
                  <a:lnTo>
                    <a:pt x="2349" y="1184"/>
                  </a:lnTo>
                  <a:cubicBezTo>
                    <a:pt x="2288" y="839"/>
                    <a:pt x="1989" y="575"/>
                    <a:pt x="1626" y="575"/>
                  </a:cubicBezTo>
                  <a:cubicBezTo>
                    <a:pt x="1219" y="575"/>
                    <a:pt x="890" y="906"/>
                    <a:pt x="890" y="1311"/>
                  </a:cubicBezTo>
                  <a:cubicBezTo>
                    <a:pt x="0" y="9582"/>
                    <a:pt x="5153" y="11595"/>
                    <a:pt x="5770" y="11595"/>
                  </a:cubicBezTo>
                  <a:cubicBezTo>
                    <a:pt x="5778" y="11595"/>
                    <a:pt x="5786" y="11592"/>
                    <a:pt x="5794" y="11590"/>
                  </a:cubicBezTo>
                  <a:cubicBezTo>
                    <a:pt x="5802" y="11590"/>
                    <a:pt x="5810" y="11595"/>
                    <a:pt x="5818" y="11595"/>
                  </a:cubicBezTo>
                  <a:cubicBezTo>
                    <a:pt x="6434" y="11595"/>
                    <a:pt x="11587" y="9582"/>
                    <a:pt x="10703" y="1311"/>
                  </a:cubicBezTo>
                </a:path>
              </a:pathLst>
            </a:custGeom>
            <a:solidFill>
              <a:schemeClr val="accent2"/>
            </a:solidFill>
            <a:ln w="12700">
              <a:solidFill>
                <a:srgbClr val="003A5C"/>
              </a:solidFill>
            </a:ln>
            <a:effectLst/>
          </p:spPr>
          <p:txBody>
            <a:bodyPr wrap="none" anchor="ctr"/>
            <a:lstStyle/>
            <a:p>
              <a:pPr defTabSz="1219170">
                <a:defRPr/>
              </a:pPr>
              <a:endParaRPr lang="en-US" sz="2400" kern="0" dirty="0">
                <a:solidFill>
                  <a:srgbClr val="FFFFFF"/>
                </a:solidFill>
                <a:latin typeface="+mj-lt"/>
                <a:ea typeface="ＭＳ Ｐゴシック" charset="0"/>
              </a:endParaRPr>
            </a:p>
          </p:txBody>
        </p:sp>
        <p:grpSp>
          <p:nvGrpSpPr>
            <p:cNvPr id="157" name="Group 156">
              <a:extLst>
                <a:ext uri="{FF2B5EF4-FFF2-40B4-BE49-F238E27FC236}">
                  <a16:creationId xmlns:a16="http://schemas.microsoft.com/office/drawing/2014/main" id="{69550F27-FE24-E94F-A50F-6252FA3DBF2E}"/>
                </a:ext>
              </a:extLst>
            </p:cNvPr>
            <p:cNvGrpSpPr/>
            <p:nvPr/>
          </p:nvGrpSpPr>
          <p:grpSpPr>
            <a:xfrm>
              <a:off x="5892112" y="1417311"/>
              <a:ext cx="153838" cy="262728"/>
              <a:chOff x="4523900" y="897161"/>
              <a:chExt cx="1794604" cy="3064895"/>
            </a:xfrm>
            <a:grpFill/>
          </p:grpSpPr>
          <p:sp>
            <p:nvSpPr>
              <p:cNvPr id="158" name="Rounded Rectangle 157">
                <a:extLst>
                  <a:ext uri="{FF2B5EF4-FFF2-40B4-BE49-F238E27FC236}">
                    <a16:creationId xmlns:a16="http://schemas.microsoft.com/office/drawing/2014/main" id="{A2A0D64E-CDD3-AB41-AE95-53F3E18198B6}"/>
                  </a:ext>
                </a:extLst>
              </p:cNvPr>
              <p:cNvSpPr/>
              <p:nvPr/>
            </p:nvSpPr>
            <p:spPr>
              <a:xfrm rot="19565564">
                <a:off x="4523900" y="1807919"/>
                <a:ext cx="822144" cy="2069500"/>
              </a:xfrm>
              <a:prstGeom prst="roundRect">
                <a:avLst>
                  <a:gd name="adj" fmla="val 50000"/>
                </a:avLst>
              </a:prstGeom>
              <a:solidFill>
                <a:schemeClr val="bg2"/>
              </a:solidFill>
              <a:ln w="25400" cap="flat" cmpd="sng" algn="ctr">
                <a:noFill/>
                <a:prstDash val="solid"/>
              </a:ln>
              <a:effectLst/>
            </p:spPr>
            <p:txBody>
              <a:bodyPr rtlCol="0" anchor="ctr"/>
              <a:lstStyle/>
              <a:p>
                <a:pPr algn="ctr" defTabSz="1219170">
                  <a:defRPr/>
                </a:pPr>
                <a:endParaRPr lang="en-US" sz="2400" kern="0">
                  <a:solidFill>
                    <a:srgbClr val="005073"/>
                  </a:solidFill>
                  <a:latin typeface="+mj-lt"/>
                </a:endParaRPr>
              </a:p>
            </p:txBody>
          </p:sp>
          <p:sp>
            <p:nvSpPr>
              <p:cNvPr id="159" name="Rounded Rectangle 158">
                <a:extLst>
                  <a:ext uri="{FF2B5EF4-FFF2-40B4-BE49-F238E27FC236}">
                    <a16:creationId xmlns:a16="http://schemas.microsoft.com/office/drawing/2014/main" id="{9B317EE6-D703-7549-B25B-73ECCD5FCE42}"/>
                  </a:ext>
                </a:extLst>
              </p:cNvPr>
              <p:cNvSpPr/>
              <p:nvPr/>
            </p:nvSpPr>
            <p:spPr>
              <a:xfrm rot="2034436" flipH="1">
                <a:off x="5496360" y="897161"/>
                <a:ext cx="822144" cy="3064895"/>
              </a:xfrm>
              <a:prstGeom prst="roundRect">
                <a:avLst>
                  <a:gd name="adj" fmla="val 50000"/>
                </a:avLst>
              </a:prstGeom>
              <a:solidFill>
                <a:schemeClr val="bg2"/>
              </a:solidFill>
              <a:ln w="25400" cap="flat" cmpd="sng" algn="ctr">
                <a:noFill/>
                <a:prstDash val="solid"/>
              </a:ln>
              <a:effectLst/>
            </p:spPr>
            <p:txBody>
              <a:bodyPr rtlCol="0" anchor="ctr"/>
              <a:lstStyle/>
              <a:p>
                <a:pPr algn="ctr" defTabSz="1219170">
                  <a:defRPr/>
                </a:pPr>
                <a:endParaRPr lang="en-US" sz="2400" kern="0">
                  <a:solidFill>
                    <a:srgbClr val="005073"/>
                  </a:solidFill>
                  <a:latin typeface="+mj-lt"/>
                </a:endParaRPr>
              </a:p>
            </p:txBody>
          </p:sp>
        </p:grpSp>
      </p:grpSp>
      <p:grpSp>
        <p:nvGrpSpPr>
          <p:cNvPr id="177" name="Group 176">
            <a:extLst>
              <a:ext uri="{FF2B5EF4-FFF2-40B4-BE49-F238E27FC236}">
                <a16:creationId xmlns:a16="http://schemas.microsoft.com/office/drawing/2014/main" id="{CEC4478C-625E-5948-9497-A828A9BC10C0}"/>
              </a:ext>
            </a:extLst>
          </p:cNvPr>
          <p:cNvGrpSpPr/>
          <p:nvPr/>
        </p:nvGrpSpPr>
        <p:grpSpPr>
          <a:xfrm>
            <a:off x="8267688" y="2489831"/>
            <a:ext cx="3631786" cy="3260173"/>
            <a:chOff x="6517150" y="2117659"/>
            <a:chExt cx="3014933" cy="2549410"/>
          </a:xfrm>
        </p:grpSpPr>
        <p:sp>
          <p:nvSpPr>
            <p:cNvPr id="178" name="Rounded Rectangle 177">
              <a:extLst>
                <a:ext uri="{FF2B5EF4-FFF2-40B4-BE49-F238E27FC236}">
                  <a16:creationId xmlns:a16="http://schemas.microsoft.com/office/drawing/2014/main" id="{4DDBB4A4-94BB-F947-8A46-000B4A4C41CF}"/>
                </a:ext>
              </a:extLst>
            </p:cNvPr>
            <p:cNvSpPr/>
            <p:nvPr/>
          </p:nvSpPr>
          <p:spPr>
            <a:xfrm>
              <a:off x="6517150" y="2117659"/>
              <a:ext cx="3014933" cy="2549410"/>
            </a:xfrm>
            <a:prstGeom prst="roundRect">
              <a:avLst>
                <a:gd name="adj" fmla="val 2490"/>
              </a:avLst>
            </a:prstGeom>
            <a:noFill/>
            <a:ln w="12700" cap="rnd">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solidFill>
                  <a:srgbClr val="FFFFFF"/>
                </a:solidFill>
                <a:latin typeface="+mj-lt"/>
              </a:endParaRPr>
            </a:p>
          </p:txBody>
        </p:sp>
        <p:sp>
          <p:nvSpPr>
            <p:cNvPr id="179" name="Text Placeholder 5">
              <a:extLst>
                <a:ext uri="{FF2B5EF4-FFF2-40B4-BE49-F238E27FC236}">
                  <a16:creationId xmlns:a16="http://schemas.microsoft.com/office/drawing/2014/main" id="{D4823205-8924-D647-8701-5629B187F163}"/>
                </a:ext>
              </a:extLst>
            </p:cNvPr>
            <p:cNvSpPr txBox="1">
              <a:spLocks/>
            </p:cNvSpPr>
            <p:nvPr/>
          </p:nvSpPr>
          <p:spPr>
            <a:xfrm>
              <a:off x="6591062" y="2210577"/>
              <a:ext cx="2613599" cy="1808456"/>
            </a:xfrm>
            <a:prstGeom prst="rect">
              <a:avLst/>
            </a:prstGeom>
          </p:spPr>
          <p:txBody>
            <a:bodyPr lIns="121893" tIns="60947" rIns="121893" bIns="60947" anchor="t">
              <a:noAutofit/>
            </a:bodyPr>
            <a:lstStyle>
              <a:lvl1pPr marL="0" indent="0" algn="l" defTabSz="684213" rtl="0" eaLnBrk="1" fontAlgn="base" hangingPunct="1">
                <a:lnSpc>
                  <a:spcPct val="100000"/>
                </a:lnSpc>
                <a:spcBef>
                  <a:spcPts val="1800"/>
                </a:spcBef>
                <a:spcAft>
                  <a:spcPct val="0"/>
                </a:spcAft>
                <a:buClr>
                  <a:schemeClr val="tx2"/>
                </a:buClr>
                <a:buSzPct val="80000"/>
                <a:buFont typeface="Arial"/>
                <a:buNone/>
                <a:defRPr lang="en-US" sz="1800" b="0" i="0" kern="1200">
                  <a:solidFill>
                    <a:schemeClr val="tx1"/>
                  </a:solidFill>
                  <a:latin typeface="+mn-lt"/>
                  <a:ea typeface="ＭＳ Ｐゴシック" charset="0"/>
                  <a:cs typeface="CiscoSans ExtraLight"/>
                </a:defRPr>
              </a:lvl1pPr>
              <a:lvl2pPr marL="274320" indent="-274320" algn="l" defTabSz="684213" rtl="0" eaLnBrk="1" fontAlgn="base" hangingPunct="1">
                <a:lnSpc>
                  <a:spcPct val="100000"/>
                </a:lnSpc>
                <a:spcBef>
                  <a:spcPts val="900"/>
                </a:spcBef>
                <a:spcAft>
                  <a:spcPct val="0"/>
                </a:spcAft>
                <a:buClrTx/>
                <a:buSzPct val="100000"/>
                <a:buFont typeface="Wingdings" charset="2"/>
                <a:buChar char="§"/>
                <a:defRPr lang="en-US" sz="1800" b="0" i="0" kern="1200">
                  <a:solidFill>
                    <a:schemeClr val="tx1"/>
                  </a:solidFill>
                  <a:latin typeface="+mn-lt"/>
                  <a:ea typeface="ＭＳ Ｐゴシック" charset="0"/>
                  <a:cs typeface="CiscoSans ExtraLight"/>
                </a:defRPr>
              </a:lvl2pPr>
              <a:lvl3pPr marL="548640" indent="-274320" algn="l" defTabSz="684213" rtl="0" eaLnBrk="1" fontAlgn="base" hangingPunct="1">
                <a:lnSpc>
                  <a:spcPct val="100000"/>
                </a:lnSpc>
                <a:spcBef>
                  <a:spcPts val="700"/>
                </a:spcBef>
                <a:spcAft>
                  <a:spcPct val="0"/>
                </a:spcAft>
                <a:buClrTx/>
                <a:buSzPct val="100000"/>
                <a:buFont typeface=".AppleSystemUIFont" charset="-120"/>
                <a:buChar char="–"/>
                <a:defRPr lang="en-US" sz="1400" b="0" i="0" kern="1200">
                  <a:solidFill>
                    <a:schemeClr val="tx1"/>
                  </a:solidFill>
                  <a:latin typeface="+mn-lt"/>
                  <a:ea typeface="ＭＳ Ｐゴシック" charset="0"/>
                  <a:cs typeface="CiscoSans ExtraLight"/>
                </a:defRPr>
              </a:lvl3pPr>
              <a:lvl4pPr marL="911035" indent="-171415" algn="l" defTabSz="684213" rtl="0" eaLnBrk="1" fontAlgn="base" hangingPunct="1">
                <a:lnSpc>
                  <a:spcPct val="95000"/>
                </a:lnSpc>
                <a:spcBef>
                  <a:spcPts val="625"/>
                </a:spcBef>
                <a:spcAft>
                  <a:spcPct val="0"/>
                </a:spcAft>
                <a:buClr>
                  <a:schemeClr val="tx2"/>
                </a:buClr>
                <a:buSzPct val="80000"/>
                <a:buFont typeface="Arial"/>
                <a:buChar char="•"/>
                <a:defRPr lang="en-US" sz="1800" b="0" i="0" kern="1200">
                  <a:solidFill>
                    <a:schemeClr val="tx2"/>
                  </a:solidFill>
                  <a:latin typeface="+mn-lt"/>
                  <a:ea typeface="ＭＳ Ｐゴシック" charset="0"/>
                  <a:cs typeface="CiscoSans ExtraLight"/>
                </a:defRPr>
              </a:lvl4pPr>
              <a:lvl5pPr marL="1082450" indent="-168240" algn="l" defTabSz="684213" rtl="0" eaLnBrk="1" fontAlgn="base" hangingPunct="1">
                <a:lnSpc>
                  <a:spcPct val="95000"/>
                </a:lnSpc>
                <a:spcBef>
                  <a:spcPts val="625"/>
                </a:spcBef>
                <a:spcAft>
                  <a:spcPct val="0"/>
                </a:spcAft>
                <a:buClr>
                  <a:schemeClr val="tx2"/>
                </a:buClr>
                <a:buSzPct val="80000"/>
                <a:buFont typeface="Arial"/>
                <a:buChar char="•"/>
                <a:defRPr lang="en-US" sz="1800" b="0" i="0" kern="1200">
                  <a:solidFill>
                    <a:schemeClr val="tx2"/>
                  </a:solidFill>
                  <a:latin typeface="+mn-lt"/>
                  <a:ea typeface="ＭＳ Ｐゴシック" charset="0"/>
                  <a:cs typeface="CiscoSans ExtraLight"/>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lvl="2" indent="0" defTabSz="609585">
                <a:spcBef>
                  <a:spcPts val="1067"/>
                </a:spcBef>
                <a:buSzTx/>
                <a:buNone/>
              </a:pPr>
              <a:r>
                <a:rPr lang="en-US" sz="2400" b="1" dirty="0">
                  <a:solidFill>
                    <a:srgbClr val="003A5C"/>
                  </a:solidFill>
                  <a:ea typeface="ＭＳ Ｐゴシック" pitchFamily="34" charset="-128"/>
                  <a:cs typeface="CiscoSansTT Light" panose="020B0503020201020303" pitchFamily="34" charset="0"/>
                </a:rPr>
                <a:t>Benefits</a:t>
              </a:r>
            </a:p>
            <a:p>
              <a:pPr marL="285750" lvl="2" indent="-285750">
                <a:spcBef>
                  <a:spcPts val="1600"/>
                </a:spcBef>
                <a:buFont typeface="Arial" panose="020B0604020202020204" pitchFamily="34" charset="0"/>
                <a:buChar char="•"/>
              </a:pPr>
              <a:r>
                <a:rPr lang="en-US" dirty="0">
                  <a:solidFill>
                    <a:srgbClr val="003A5C"/>
                  </a:solidFill>
                </a:rPr>
                <a:t>See all Internet traffic across users </a:t>
              </a:r>
            </a:p>
            <a:p>
              <a:pPr marL="285750" lvl="2" indent="-285750">
                <a:spcBef>
                  <a:spcPts val="1600"/>
                </a:spcBef>
                <a:buFont typeface="Arial" panose="020B0604020202020204" pitchFamily="34" charset="0"/>
                <a:buChar char="•"/>
              </a:pPr>
              <a:r>
                <a:rPr lang="en-US" dirty="0">
                  <a:solidFill>
                    <a:srgbClr val="003A5C"/>
                  </a:solidFill>
                </a:rPr>
                <a:t>Block attacks earlier </a:t>
              </a:r>
            </a:p>
            <a:p>
              <a:pPr marL="285750" lvl="2" indent="-285750">
                <a:spcBef>
                  <a:spcPts val="1600"/>
                </a:spcBef>
                <a:buFont typeface="Arial" panose="020B0604020202020204" pitchFamily="34" charset="0"/>
                <a:buChar char="•"/>
              </a:pPr>
              <a:r>
                <a:rPr lang="en-US" dirty="0">
                  <a:solidFill>
                    <a:srgbClr val="003A5C"/>
                  </a:solidFill>
                </a:rPr>
                <a:t>Contain malware if already inside</a:t>
              </a:r>
            </a:p>
            <a:p>
              <a:pPr marL="285750" lvl="2" indent="-285750">
                <a:spcBef>
                  <a:spcPts val="1600"/>
                </a:spcBef>
                <a:buFont typeface="Arial" panose="020B0604020202020204" pitchFamily="34" charset="0"/>
                <a:buChar char="•"/>
              </a:pPr>
              <a:r>
                <a:rPr lang="en-US" dirty="0">
                  <a:solidFill>
                    <a:srgbClr val="003A5C"/>
                  </a:solidFill>
                </a:rPr>
                <a:t>Easily enforce content web filtering </a:t>
              </a:r>
            </a:p>
            <a:p>
              <a:pPr marL="285750" lvl="2" indent="-285750">
                <a:spcBef>
                  <a:spcPts val="1600"/>
                </a:spcBef>
                <a:buFont typeface="Arial" panose="020B0604020202020204" pitchFamily="34" charset="0"/>
                <a:buChar char="•"/>
              </a:pPr>
              <a:r>
                <a:rPr lang="en-US" dirty="0">
                  <a:solidFill>
                    <a:srgbClr val="003A5C"/>
                  </a:solidFill>
                </a:rPr>
                <a:t>Manage and block cloud apps </a:t>
              </a:r>
            </a:p>
            <a:p>
              <a:pPr marL="285750" lvl="2" indent="-285750">
                <a:spcBef>
                  <a:spcPts val="1600"/>
                </a:spcBef>
                <a:buFont typeface="Arial" panose="020B0604020202020204" pitchFamily="34" charset="0"/>
                <a:buChar char="•"/>
              </a:pPr>
              <a:r>
                <a:rPr lang="en-US" dirty="0">
                  <a:solidFill>
                    <a:srgbClr val="003A5C"/>
                  </a:solidFill>
                </a:rPr>
                <a:t>Gain context for faster investigation</a:t>
              </a:r>
            </a:p>
          </p:txBody>
        </p:sp>
      </p:grpSp>
      <p:grpSp>
        <p:nvGrpSpPr>
          <p:cNvPr id="121" name="Group 120">
            <a:extLst>
              <a:ext uri="{FF2B5EF4-FFF2-40B4-BE49-F238E27FC236}">
                <a16:creationId xmlns:a16="http://schemas.microsoft.com/office/drawing/2014/main" id="{BD58E87E-18F3-4DE4-BB0B-916F5E58BEBF}"/>
              </a:ext>
            </a:extLst>
          </p:cNvPr>
          <p:cNvGrpSpPr/>
          <p:nvPr/>
        </p:nvGrpSpPr>
        <p:grpSpPr>
          <a:xfrm>
            <a:off x="9105364" y="6390266"/>
            <a:ext cx="8288791" cy="377582"/>
            <a:chOff x="9105364" y="6390266"/>
            <a:chExt cx="8288791" cy="377582"/>
          </a:xfrm>
        </p:grpSpPr>
        <p:sp>
          <p:nvSpPr>
            <p:cNvPr id="122" name="TextBox 121">
              <a:extLst>
                <a:ext uri="{FF2B5EF4-FFF2-40B4-BE49-F238E27FC236}">
                  <a16:creationId xmlns:a16="http://schemas.microsoft.com/office/drawing/2014/main" id="{4CF19F5D-5F9F-4EAC-9F9F-1E12B198B9E5}"/>
                </a:ext>
              </a:extLst>
            </p:cNvPr>
            <p:cNvSpPr txBox="1"/>
            <p:nvPr/>
          </p:nvSpPr>
          <p:spPr>
            <a:xfrm>
              <a:off x="10779618" y="6429294"/>
              <a:ext cx="661453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bg1"/>
                  </a:solidFill>
                  <a:latin typeface="Gibson" pitchFamily="2" charset="77"/>
                </a:rPr>
                <a:t>For Finance</a:t>
              </a:r>
            </a:p>
          </p:txBody>
        </p:sp>
        <p:pic>
          <p:nvPicPr>
            <p:cNvPr id="180" name="Picture 179">
              <a:extLst>
                <a:ext uri="{FF2B5EF4-FFF2-40B4-BE49-F238E27FC236}">
                  <a16:creationId xmlns:a16="http://schemas.microsoft.com/office/drawing/2014/main" id="{C30EF023-807E-4575-8149-ED83426F6E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5364" y="6390266"/>
              <a:ext cx="1712891" cy="361993"/>
            </a:xfrm>
            <a:prstGeom prst="rect">
              <a:avLst/>
            </a:prstGeom>
          </p:spPr>
        </p:pic>
      </p:grpSp>
    </p:spTree>
    <p:extLst>
      <p:ext uri="{BB962C8B-B14F-4D97-AF65-F5344CB8AC3E}">
        <p14:creationId xmlns:p14="http://schemas.microsoft.com/office/powerpoint/2010/main" val="18105594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34"/>
                                        </p:tgtEl>
                                        <p:attrNameLst>
                                          <p:attrName>style.visibility</p:attrName>
                                        </p:attrNameLst>
                                      </p:cBhvr>
                                      <p:to>
                                        <p:strVal val="visible"/>
                                      </p:to>
                                    </p:set>
                                    <p:animEffect transition="in" filter="wheel(1)">
                                      <p:cBhvr>
                                        <p:cTn id="7" dur="1000"/>
                                        <p:tgtEl>
                                          <p:spTgt spid="734"/>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38"/>
                                        </p:tgtEl>
                                        <p:attrNameLst>
                                          <p:attrName>style.visibility</p:attrName>
                                        </p:attrNameLst>
                                      </p:cBhvr>
                                      <p:to>
                                        <p:strVal val="visible"/>
                                      </p:to>
                                    </p:set>
                                    <p:anim calcmode="lin" valueType="num">
                                      <p:cBhvr>
                                        <p:cTn id="11" dur="500" fill="hold"/>
                                        <p:tgtEl>
                                          <p:spTgt spid="138"/>
                                        </p:tgtEl>
                                        <p:attrNameLst>
                                          <p:attrName>ppt_w</p:attrName>
                                        </p:attrNameLst>
                                      </p:cBhvr>
                                      <p:tavLst>
                                        <p:tav tm="0">
                                          <p:val>
                                            <p:fltVal val="0"/>
                                          </p:val>
                                        </p:tav>
                                        <p:tav tm="100000">
                                          <p:val>
                                            <p:strVal val="#ppt_w"/>
                                          </p:val>
                                        </p:tav>
                                      </p:tavLst>
                                    </p:anim>
                                    <p:anim calcmode="lin" valueType="num">
                                      <p:cBhvr>
                                        <p:cTn id="12" dur="500" fill="hold"/>
                                        <p:tgtEl>
                                          <p:spTgt spid="138"/>
                                        </p:tgtEl>
                                        <p:attrNameLst>
                                          <p:attrName>ppt_h</p:attrName>
                                        </p:attrNameLst>
                                      </p:cBhvr>
                                      <p:tavLst>
                                        <p:tav tm="0">
                                          <p:val>
                                            <p:fltVal val="0"/>
                                          </p:val>
                                        </p:tav>
                                        <p:tav tm="100000">
                                          <p:val>
                                            <p:strVal val="#ppt_h"/>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68"/>
                                        </p:tgtEl>
                                        <p:attrNameLst>
                                          <p:attrName>style.visibility</p:attrName>
                                        </p:attrNameLst>
                                      </p:cBhvr>
                                      <p:to>
                                        <p:strVal val="visible"/>
                                      </p:to>
                                    </p:set>
                                    <p:anim calcmode="lin" valueType="num">
                                      <p:cBhvr>
                                        <p:cTn id="15" dur="500" fill="hold"/>
                                        <p:tgtEl>
                                          <p:spTgt spid="168"/>
                                        </p:tgtEl>
                                        <p:attrNameLst>
                                          <p:attrName>ppt_w</p:attrName>
                                        </p:attrNameLst>
                                      </p:cBhvr>
                                      <p:tavLst>
                                        <p:tav tm="0">
                                          <p:val>
                                            <p:fltVal val="0"/>
                                          </p:val>
                                        </p:tav>
                                        <p:tav tm="100000">
                                          <p:val>
                                            <p:strVal val="#ppt_w"/>
                                          </p:val>
                                        </p:tav>
                                      </p:tavLst>
                                    </p:anim>
                                    <p:anim calcmode="lin" valueType="num">
                                      <p:cBhvr>
                                        <p:cTn id="16" dur="500" fill="hold"/>
                                        <p:tgtEl>
                                          <p:spTgt spid="168"/>
                                        </p:tgtEl>
                                        <p:attrNameLst>
                                          <p:attrName>ppt_h</p:attrName>
                                        </p:attrNameLst>
                                      </p:cBhvr>
                                      <p:tavLst>
                                        <p:tav tm="0">
                                          <p:val>
                                            <p:fltVal val="0"/>
                                          </p:val>
                                        </p:tav>
                                        <p:tav tm="100000">
                                          <p:val>
                                            <p:strVal val="#ppt_h"/>
                                          </p:val>
                                        </p:tav>
                                      </p:tavLst>
                                    </p:anim>
                                    <p:animEffect transition="in" filter="fade">
                                      <p:cBhvr>
                                        <p:cTn id="17" dur="500"/>
                                        <p:tgtEl>
                                          <p:spTgt spid="168"/>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4" grpId="0" animBg="1"/>
      <p:bldP spid="16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86"/>
        <p:cNvGrpSpPr/>
        <p:nvPr/>
      </p:nvGrpSpPr>
      <p:grpSpPr>
        <a:xfrm>
          <a:off x="0" y="0"/>
          <a:ext cx="0" cy="0"/>
          <a:chOff x="0" y="0"/>
          <a:chExt cx="0" cy="0"/>
        </a:xfrm>
      </p:grpSpPr>
      <p:sp>
        <p:nvSpPr>
          <p:cNvPr id="3087" name="Google Shape;3087;p320"/>
          <p:cNvSpPr/>
          <p:nvPr/>
        </p:nvSpPr>
        <p:spPr>
          <a:xfrm>
            <a:off x="0" y="3429000"/>
            <a:ext cx="12192000" cy="3429000"/>
          </a:xfrm>
          <a:prstGeom prst="rect">
            <a:avLst/>
          </a:prstGeom>
          <a:solidFill>
            <a:schemeClr val="bg2">
              <a:lumMod val="95000"/>
            </a:schemeClr>
          </a:solidFill>
          <a:ln>
            <a:noFill/>
          </a:ln>
        </p:spPr>
        <p:txBody>
          <a:bodyPr spcFirstLastPara="1" wrap="square" lIns="121900" tIns="60933" rIns="121900" bIns="60933" anchor="ctr" anchorCtr="0">
            <a:noAutofit/>
          </a:bodyPr>
          <a:lstStyle/>
          <a:p>
            <a:pPr algn="ctr" defTabSz="1219170">
              <a:buClr>
                <a:srgbClr val="005073"/>
              </a:buClr>
              <a:buSzPts val="1600"/>
              <a:defRPr/>
            </a:pPr>
            <a:endParaRPr sz="2133" kern="0" dirty="0">
              <a:solidFill>
                <a:srgbClr val="005073"/>
              </a:solidFill>
              <a:ea typeface="Arial"/>
              <a:cs typeface="Arial"/>
              <a:sym typeface="Arial"/>
            </a:endParaRPr>
          </a:p>
        </p:txBody>
      </p:sp>
      <p:sp>
        <p:nvSpPr>
          <p:cNvPr id="3090" name="Google Shape;3090;p320"/>
          <p:cNvSpPr/>
          <p:nvPr/>
        </p:nvSpPr>
        <p:spPr>
          <a:xfrm>
            <a:off x="958800" y="6281253"/>
            <a:ext cx="10274400" cy="307600"/>
          </a:xfrm>
          <a:prstGeom prst="rect">
            <a:avLst/>
          </a:prstGeom>
          <a:noFill/>
          <a:ln>
            <a:noFill/>
          </a:ln>
        </p:spPr>
        <p:txBody>
          <a:bodyPr spcFirstLastPara="1" wrap="square" lIns="121900" tIns="60933" rIns="121900" bIns="60933" anchor="t" anchorCtr="0">
            <a:noAutofit/>
          </a:bodyPr>
          <a:lstStyle/>
          <a:p>
            <a:pPr algn="ctr" defTabSz="1219170">
              <a:buClr>
                <a:srgbClr val="000000"/>
              </a:buClr>
              <a:defRPr/>
            </a:pPr>
            <a:r>
              <a:rPr lang="en" sz="1067" kern="0" dirty="0">
                <a:solidFill>
                  <a:srgbClr val="282828"/>
                </a:solidFill>
                <a:latin typeface="CiscoSansTT Light" panose="020B0503020201020303" pitchFamily="34" charset="0"/>
                <a:cs typeface="CiscoSansTT Light" panose="020B0503020201020303" pitchFamily="34" charset="0"/>
                <a:sym typeface="Arial"/>
              </a:rPr>
              <a:t>Source: Cisco Security Research Report </a:t>
            </a:r>
            <a:endParaRPr sz="1067" kern="0" dirty="0">
              <a:solidFill>
                <a:srgbClr val="282828"/>
              </a:solidFill>
              <a:latin typeface="CiscoSansTT Light" panose="020B0503020201020303" pitchFamily="34" charset="0"/>
              <a:ea typeface="Arial"/>
              <a:cs typeface="CiscoSansTT Light" panose="020B0503020201020303" pitchFamily="34" charset="0"/>
              <a:sym typeface="Arial"/>
            </a:endParaRPr>
          </a:p>
        </p:txBody>
      </p:sp>
      <p:grpSp>
        <p:nvGrpSpPr>
          <p:cNvPr id="7" name="Group 6">
            <a:extLst>
              <a:ext uri="{FF2B5EF4-FFF2-40B4-BE49-F238E27FC236}">
                <a16:creationId xmlns:a16="http://schemas.microsoft.com/office/drawing/2014/main" id="{16FCA2E4-28FF-424A-ACA8-0E2630FB9C8F}"/>
              </a:ext>
            </a:extLst>
          </p:cNvPr>
          <p:cNvGrpSpPr/>
          <p:nvPr/>
        </p:nvGrpSpPr>
        <p:grpSpPr>
          <a:xfrm>
            <a:off x="1411680" y="4609847"/>
            <a:ext cx="1869755" cy="1067308"/>
            <a:chOff x="758298" y="3156831"/>
            <a:chExt cx="1919260" cy="1095567"/>
          </a:xfrm>
        </p:grpSpPr>
        <p:grpSp>
          <p:nvGrpSpPr>
            <p:cNvPr id="3" name="Group 2">
              <a:extLst>
                <a:ext uri="{FF2B5EF4-FFF2-40B4-BE49-F238E27FC236}">
                  <a16:creationId xmlns:a16="http://schemas.microsoft.com/office/drawing/2014/main" id="{8610914B-A51A-2746-AAC8-8DCC07DE5DDE}"/>
                </a:ext>
              </a:extLst>
            </p:cNvPr>
            <p:cNvGrpSpPr/>
            <p:nvPr/>
          </p:nvGrpSpPr>
          <p:grpSpPr>
            <a:xfrm>
              <a:off x="758298" y="3156831"/>
              <a:ext cx="1919260" cy="1095567"/>
              <a:chOff x="3063588" y="2966961"/>
              <a:chExt cx="555178" cy="316911"/>
            </a:xfrm>
          </p:grpSpPr>
          <p:sp>
            <p:nvSpPr>
              <p:cNvPr id="82" name="Freeform 3">
                <a:extLst>
                  <a:ext uri="{FF2B5EF4-FFF2-40B4-BE49-F238E27FC236}">
                    <a16:creationId xmlns:a16="http://schemas.microsoft.com/office/drawing/2014/main" id="{7CB64E23-32A8-3D45-B938-9C9AFE975B09}"/>
                  </a:ext>
                </a:extLst>
              </p:cNvPr>
              <p:cNvSpPr>
                <a:spLocks noChangeArrowheads="1"/>
              </p:cNvSpPr>
              <p:nvPr/>
            </p:nvSpPr>
            <p:spPr bwMode="auto">
              <a:xfrm>
                <a:off x="3109817" y="2966961"/>
                <a:ext cx="462289" cy="277315"/>
              </a:xfrm>
              <a:custGeom>
                <a:avLst/>
                <a:gdLst>
                  <a:gd name="T0" fmla="*/ 4857175 w 14154"/>
                  <a:gd name="T1" fmla="*/ 3057165 h 8492"/>
                  <a:gd name="T2" fmla="*/ 4857175 w 14154"/>
                  <a:gd name="T3" fmla="*/ 3057165 h 8492"/>
                  <a:gd name="T4" fmla="*/ 238340 w 14154"/>
                  <a:gd name="T5" fmla="*/ 3057165 h 8492"/>
                  <a:gd name="T6" fmla="*/ 0 w 14154"/>
                  <a:gd name="T7" fmla="*/ 2819173 h 8492"/>
                  <a:gd name="T8" fmla="*/ 0 w 14154"/>
                  <a:gd name="T9" fmla="*/ 238352 h 8492"/>
                  <a:gd name="T10" fmla="*/ 238340 w 14154"/>
                  <a:gd name="T11" fmla="*/ 0 h 8492"/>
                  <a:gd name="T12" fmla="*/ 4857175 w 14154"/>
                  <a:gd name="T13" fmla="*/ 0 h 8492"/>
                  <a:gd name="T14" fmla="*/ 5095515 w 14154"/>
                  <a:gd name="T15" fmla="*/ 238352 h 8492"/>
                  <a:gd name="T16" fmla="*/ 5095515 w 14154"/>
                  <a:gd name="T17" fmla="*/ 2819173 h 8492"/>
                  <a:gd name="T18" fmla="*/ 4857175 w 14154"/>
                  <a:gd name="T19" fmla="*/ 3057165 h 84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154" h="8492">
                    <a:moveTo>
                      <a:pt x="13491" y="8491"/>
                    </a:moveTo>
                    <a:lnTo>
                      <a:pt x="13491" y="8491"/>
                    </a:lnTo>
                    <a:cubicBezTo>
                      <a:pt x="662" y="8491"/>
                      <a:pt x="662" y="8491"/>
                      <a:pt x="662" y="8491"/>
                    </a:cubicBezTo>
                    <a:cubicBezTo>
                      <a:pt x="293" y="8491"/>
                      <a:pt x="0" y="8199"/>
                      <a:pt x="0" y="7830"/>
                    </a:cubicBezTo>
                    <a:cubicBezTo>
                      <a:pt x="0" y="662"/>
                      <a:pt x="0" y="662"/>
                      <a:pt x="0" y="662"/>
                    </a:cubicBezTo>
                    <a:cubicBezTo>
                      <a:pt x="0" y="293"/>
                      <a:pt x="293" y="0"/>
                      <a:pt x="662" y="0"/>
                    </a:cubicBezTo>
                    <a:cubicBezTo>
                      <a:pt x="13491" y="0"/>
                      <a:pt x="13491" y="0"/>
                      <a:pt x="13491" y="0"/>
                    </a:cubicBezTo>
                    <a:cubicBezTo>
                      <a:pt x="13860" y="0"/>
                      <a:pt x="14153" y="293"/>
                      <a:pt x="14153" y="662"/>
                    </a:cubicBezTo>
                    <a:cubicBezTo>
                      <a:pt x="14153" y="7830"/>
                      <a:pt x="14153" y="7830"/>
                      <a:pt x="14153" y="7830"/>
                    </a:cubicBezTo>
                    <a:cubicBezTo>
                      <a:pt x="14153" y="8199"/>
                      <a:pt x="13860" y="8491"/>
                      <a:pt x="13491" y="8491"/>
                    </a:cubicBezTo>
                  </a:path>
                </a:pathLst>
              </a:custGeom>
              <a:solidFill>
                <a:srgbClr val="00BCE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ts val="1200"/>
                  </a:lnSpc>
                </a:pPr>
                <a:endParaRPr lang="en-US" sz="2400"/>
              </a:p>
            </p:txBody>
          </p:sp>
          <p:sp>
            <p:nvSpPr>
              <p:cNvPr id="83" name="Freeform 4">
                <a:extLst>
                  <a:ext uri="{FF2B5EF4-FFF2-40B4-BE49-F238E27FC236}">
                    <a16:creationId xmlns:a16="http://schemas.microsoft.com/office/drawing/2014/main" id="{802FB5B9-C3BB-0842-B62C-17AB111AC067}"/>
                  </a:ext>
                </a:extLst>
              </p:cNvPr>
              <p:cNvSpPr>
                <a:spLocks noChangeArrowheads="1"/>
              </p:cNvSpPr>
              <p:nvPr/>
            </p:nvSpPr>
            <p:spPr bwMode="auto">
              <a:xfrm>
                <a:off x="3135452" y="2992014"/>
                <a:ext cx="412027" cy="227496"/>
              </a:xfrm>
              <a:custGeom>
                <a:avLst/>
                <a:gdLst>
                  <a:gd name="T0" fmla="*/ 4541477 w 12615"/>
                  <a:gd name="T1" fmla="*/ 2507890 h 6969"/>
                  <a:gd name="T2" fmla="*/ 0 w 12615"/>
                  <a:gd name="T3" fmla="*/ 2507890 h 6969"/>
                  <a:gd name="T4" fmla="*/ 0 w 12615"/>
                  <a:gd name="T5" fmla="*/ 0 h 6969"/>
                  <a:gd name="T6" fmla="*/ 4541477 w 12615"/>
                  <a:gd name="T7" fmla="*/ 0 h 6969"/>
                  <a:gd name="T8" fmla="*/ 4541477 w 12615"/>
                  <a:gd name="T9" fmla="*/ 2507890 h 69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15" h="6969">
                    <a:moveTo>
                      <a:pt x="12614" y="6968"/>
                    </a:moveTo>
                    <a:lnTo>
                      <a:pt x="0" y="6968"/>
                    </a:lnTo>
                    <a:lnTo>
                      <a:pt x="0" y="0"/>
                    </a:lnTo>
                    <a:lnTo>
                      <a:pt x="12614" y="0"/>
                    </a:lnTo>
                    <a:lnTo>
                      <a:pt x="12614" y="6968"/>
                    </a:lnTo>
                  </a:path>
                </a:pathLst>
              </a:custGeom>
              <a:solidFill>
                <a:srgbClr val="00507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ts val="1200"/>
                  </a:lnSpc>
                </a:pPr>
                <a:endParaRPr lang="en-US" sz="2400"/>
              </a:p>
            </p:txBody>
          </p:sp>
          <p:sp>
            <p:nvSpPr>
              <p:cNvPr id="84" name="Freeform 5">
                <a:extLst>
                  <a:ext uri="{FF2B5EF4-FFF2-40B4-BE49-F238E27FC236}">
                    <a16:creationId xmlns:a16="http://schemas.microsoft.com/office/drawing/2014/main" id="{F5BEC30D-5506-0043-B872-FCDEB45B8D21}"/>
                  </a:ext>
                </a:extLst>
              </p:cNvPr>
              <p:cNvSpPr>
                <a:spLocks noChangeArrowheads="1"/>
              </p:cNvSpPr>
              <p:nvPr/>
            </p:nvSpPr>
            <p:spPr bwMode="auto">
              <a:xfrm>
                <a:off x="3109817" y="2966961"/>
                <a:ext cx="462289" cy="277315"/>
              </a:xfrm>
              <a:custGeom>
                <a:avLst/>
                <a:gdLst>
                  <a:gd name="T0" fmla="*/ 4857175 w 14154"/>
                  <a:gd name="T1" fmla="*/ 3057165 h 8492"/>
                  <a:gd name="T2" fmla="*/ 4857175 w 14154"/>
                  <a:gd name="T3" fmla="*/ 3057165 h 8492"/>
                  <a:gd name="T4" fmla="*/ 238340 w 14154"/>
                  <a:gd name="T5" fmla="*/ 3057165 h 8492"/>
                  <a:gd name="T6" fmla="*/ 0 w 14154"/>
                  <a:gd name="T7" fmla="*/ 2819173 h 8492"/>
                  <a:gd name="T8" fmla="*/ 0 w 14154"/>
                  <a:gd name="T9" fmla="*/ 238352 h 8492"/>
                  <a:gd name="T10" fmla="*/ 238340 w 14154"/>
                  <a:gd name="T11" fmla="*/ 0 h 8492"/>
                  <a:gd name="T12" fmla="*/ 4857175 w 14154"/>
                  <a:gd name="T13" fmla="*/ 0 h 8492"/>
                  <a:gd name="T14" fmla="*/ 5095515 w 14154"/>
                  <a:gd name="T15" fmla="*/ 238352 h 8492"/>
                  <a:gd name="T16" fmla="*/ 5095515 w 14154"/>
                  <a:gd name="T17" fmla="*/ 2819173 h 8492"/>
                  <a:gd name="T18" fmla="*/ 4857175 w 14154"/>
                  <a:gd name="T19" fmla="*/ 3057165 h 84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154" h="8492">
                    <a:moveTo>
                      <a:pt x="13491" y="8491"/>
                    </a:moveTo>
                    <a:lnTo>
                      <a:pt x="13491" y="8491"/>
                    </a:lnTo>
                    <a:cubicBezTo>
                      <a:pt x="662" y="8491"/>
                      <a:pt x="662" y="8491"/>
                      <a:pt x="662" y="8491"/>
                    </a:cubicBezTo>
                    <a:cubicBezTo>
                      <a:pt x="293" y="8491"/>
                      <a:pt x="0" y="8199"/>
                      <a:pt x="0" y="7830"/>
                    </a:cubicBezTo>
                    <a:cubicBezTo>
                      <a:pt x="0" y="662"/>
                      <a:pt x="0" y="662"/>
                      <a:pt x="0" y="662"/>
                    </a:cubicBezTo>
                    <a:cubicBezTo>
                      <a:pt x="0" y="293"/>
                      <a:pt x="293" y="0"/>
                      <a:pt x="662" y="0"/>
                    </a:cubicBezTo>
                    <a:cubicBezTo>
                      <a:pt x="13491" y="0"/>
                      <a:pt x="13491" y="0"/>
                      <a:pt x="13491" y="0"/>
                    </a:cubicBezTo>
                    <a:cubicBezTo>
                      <a:pt x="13860" y="0"/>
                      <a:pt x="14153" y="293"/>
                      <a:pt x="14153" y="662"/>
                    </a:cubicBezTo>
                    <a:cubicBezTo>
                      <a:pt x="14153" y="7830"/>
                      <a:pt x="14153" y="7830"/>
                      <a:pt x="14153" y="7830"/>
                    </a:cubicBezTo>
                    <a:cubicBezTo>
                      <a:pt x="14153" y="8199"/>
                      <a:pt x="13860" y="8491"/>
                      <a:pt x="13491" y="8491"/>
                    </a:cubicBezTo>
                  </a:path>
                </a:pathLst>
              </a:custGeom>
              <a:solidFill>
                <a:srgbClr val="003A5C"/>
              </a:solidFill>
              <a:ln>
                <a:noFill/>
              </a:ln>
              <a:effectLst/>
            </p:spPr>
            <p:txBody>
              <a:bodyPr wrap="none" anchor="ctr"/>
              <a:lstStyle/>
              <a:p>
                <a:pPr>
                  <a:lnSpc>
                    <a:spcPts val="1200"/>
                  </a:lnSpc>
                </a:pPr>
                <a:endParaRPr lang="en-US" sz="2400" dirty="0"/>
              </a:p>
            </p:txBody>
          </p:sp>
          <p:sp>
            <p:nvSpPr>
              <p:cNvPr id="85" name="Freeform 6">
                <a:extLst>
                  <a:ext uri="{FF2B5EF4-FFF2-40B4-BE49-F238E27FC236}">
                    <a16:creationId xmlns:a16="http://schemas.microsoft.com/office/drawing/2014/main" id="{2E790844-44CC-B04E-B357-3BFC130C2ACF}"/>
                  </a:ext>
                </a:extLst>
              </p:cNvPr>
              <p:cNvSpPr>
                <a:spLocks noChangeArrowheads="1"/>
              </p:cNvSpPr>
              <p:nvPr/>
            </p:nvSpPr>
            <p:spPr bwMode="auto">
              <a:xfrm>
                <a:off x="3134875" y="2992014"/>
                <a:ext cx="412027" cy="227496"/>
              </a:xfrm>
              <a:custGeom>
                <a:avLst/>
                <a:gdLst>
                  <a:gd name="T0" fmla="*/ 4541477 w 12615"/>
                  <a:gd name="T1" fmla="*/ 2507890 h 6969"/>
                  <a:gd name="T2" fmla="*/ 0 w 12615"/>
                  <a:gd name="T3" fmla="*/ 2507890 h 6969"/>
                  <a:gd name="T4" fmla="*/ 0 w 12615"/>
                  <a:gd name="T5" fmla="*/ 0 h 6969"/>
                  <a:gd name="T6" fmla="*/ 4541477 w 12615"/>
                  <a:gd name="T7" fmla="*/ 0 h 6969"/>
                  <a:gd name="T8" fmla="*/ 4541477 w 12615"/>
                  <a:gd name="T9" fmla="*/ 2507890 h 69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15" h="6969">
                    <a:moveTo>
                      <a:pt x="12614" y="6968"/>
                    </a:moveTo>
                    <a:lnTo>
                      <a:pt x="0" y="6968"/>
                    </a:lnTo>
                    <a:lnTo>
                      <a:pt x="0" y="0"/>
                    </a:lnTo>
                    <a:lnTo>
                      <a:pt x="12614" y="0"/>
                    </a:lnTo>
                    <a:lnTo>
                      <a:pt x="12614" y="6968"/>
                    </a:lnTo>
                  </a:path>
                </a:pathLst>
              </a:custGeom>
              <a:solidFill>
                <a:schemeClr val="bg1"/>
              </a:solidFill>
              <a:ln>
                <a:noFill/>
              </a:ln>
              <a:effectLst/>
            </p:spPr>
            <p:txBody>
              <a:bodyPr wrap="none" anchor="ctr"/>
              <a:lstStyle/>
              <a:p>
                <a:pPr>
                  <a:lnSpc>
                    <a:spcPts val="1200"/>
                  </a:lnSpc>
                </a:pPr>
                <a:endParaRPr lang="en-US" sz="2400" dirty="0"/>
              </a:p>
            </p:txBody>
          </p:sp>
          <p:sp>
            <p:nvSpPr>
              <p:cNvPr id="87" name="Freeform 8">
                <a:extLst>
                  <a:ext uri="{FF2B5EF4-FFF2-40B4-BE49-F238E27FC236}">
                    <a16:creationId xmlns:a16="http://schemas.microsoft.com/office/drawing/2014/main" id="{7E646A94-5033-C64A-929C-A5B23E333B07}"/>
                  </a:ext>
                </a:extLst>
              </p:cNvPr>
              <p:cNvSpPr>
                <a:spLocks noChangeArrowheads="1"/>
              </p:cNvSpPr>
              <p:nvPr/>
            </p:nvSpPr>
            <p:spPr bwMode="auto">
              <a:xfrm>
                <a:off x="3063588" y="3260258"/>
                <a:ext cx="555178" cy="23614"/>
              </a:xfrm>
              <a:custGeom>
                <a:avLst/>
                <a:gdLst>
                  <a:gd name="T0" fmla="*/ 6119453 w 16999"/>
                  <a:gd name="T1" fmla="*/ 132692 h 724"/>
                  <a:gd name="T2" fmla="*/ 6119453 w 16999"/>
                  <a:gd name="T3" fmla="*/ 132692 h 724"/>
                  <a:gd name="T4" fmla="*/ 5992369 w 16999"/>
                  <a:gd name="T5" fmla="*/ 0 h 724"/>
                  <a:gd name="T6" fmla="*/ 127444 w 16999"/>
                  <a:gd name="T7" fmla="*/ 0 h 724"/>
                  <a:gd name="T8" fmla="*/ 0 w 16999"/>
                  <a:gd name="T9" fmla="*/ 132692 h 724"/>
                  <a:gd name="T10" fmla="*/ 127444 w 16999"/>
                  <a:gd name="T11" fmla="*/ 259990 h 724"/>
                  <a:gd name="T12" fmla="*/ 5992369 w 16999"/>
                  <a:gd name="T13" fmla="*/ 259990 h 724"/>
                  <a:gd name="T14" fmla="*/ 6119453 w 16999"/>
                  <a:gd name="T15" fmla="*/ 132692 h 7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999" h="724">
                    <a:moveTo>
                      <a:pt x="16998" y="369"/>
                    </a:moveTo>
                    <a:lnTo>
                      <a:pt x="16998" y="369"/>
                    </a:lnTo>
                    <a:cubicBezTo>
                      <a:pt x="16998" y="169"/>
                      <a:pt x="16829" y="0"/>
                      <a:pt x="16645" y="0"/>
                    </a:cubicBezTo>
                    <a:cubicBezTo>
                      <a:pt x="354" y="0"/>
                      <a:pt x="354" y="0"/>
                      <a:pt x="354" y="0"/>
                    </a:cubicBezTo>
                    <a:cubicBezTo>
                      <a:pt x="154" y="0"/>
                      <a:pt x="0" y="169"/>
                      <a:pt x="0" y="369"/>
                    </a:cubicBezTo>
                    <a:cubicBezTo>
                      <a:pt x="0" y="569"/>
                      <a:pt x="154" y="723"/>
                      <a:pt x="354" y="723"/>
                    </a:cubicBezTo>
                    <a:cubicBezTo>
                      <a:pt x="16645" y="723"/>
                      <a:pt x="16645" y="723"/>
                      <a:pt x="16645" y="723"/>
                    </a:cubicBezTo>
                    <a:cubicBezTo>
                      <a:pt x="16829" y="723"/>
                      <a:pt x="16998" y="569"/>
                      <a:pt x="16998" y="369"/>
                    </a:cubicBezTo>
                  </a:path>
                </a:pathLst>
              </a:custGeom>
              <a:solidFill>
                <a:srgbClr val="003A5C"/>
              </a:solidFill>
              <a:ln>
                <a:noFill/>
              </a:ln>
              <a:effectLst/>
            </p:spPr>
            <p:txBody>
              <a:bodyPr wrap="none" anchor="ctr"/>
              <a:lstStyle/>
              <a:p>
                <a:pPr>
                  <a:lnSpc>
                    <a:spcPts val="1200"/>
                  </a:lnSpc>
                </a:pPr>
                <a:endParaRPr lang="en-US" sz="2400"/>
              </a:p>
            </p:txBody>
          </p:sp>
        </p:grpSp>
        <p:grpSp>
          <p:nvGrpSpPr>
            <p:cNvPr id="3127" name="Google Shape;3127;p320"/>
            <p:cNvGrpSpPr/>
            <p:nvPr/>
          </p:nvGrpSpPr>
          <p:grpSpPr>
            <a:xfrm>
              <a:off x="1371279" y="3344973"/>
              <a:ext cx="693298" cy="586176"/>
              <a:chOff x="1261" y="240"/>
              <a:chExt cx="3236" cy="2736"/>
            </a:xfrm>
          </p:grpSpPr>
          <p:sp>
            <p:nvSpPr>
              <p:cNvPr id="3128" name="Google Shape;3128;p320"/>
              <p:cNvSpPr/>
              <p:nvPr/>
            </p:nvSpPr>
            <p:spPr>
              <a:xfrm>
                <a:off x="1261" y="240"/>
                <a:ext cx="3236" cy="2736"/>
              </a:xfrm>
              <a:custGeom>
                <a:avLst/>
                <a:gdLst/>
                <a:ahLst/>
                <a:cxnLst/>
                <a:rect l="l" t="t" r="r" b="b"/>
                <a:pathLst>
                  <a:path w="2644" h="2290" extrusionOk="0">
                    <a:moveTo>
                      <a:pt x="1205" y="90"/>
                    </a:moveTo>
                    <a:cubicBezTo>
                      <a:pt x="52" y="2087"/>
                      <a:pt x="52" y="2087"/>
                      <a:pt x="52" y="2087"/>
                    </a:cubicBezTo>
                    <a:cubicBezTo>
                      <a:pt x="0" y="2177"/>
                      <a:pt x="65" y="2290"/>
                      <a:pt x="169" y="2290"/>
                    </a:cubicBezTo>
                    <a:cubicBezTo>
                      <a:pt x="2475" y="2290"/>
                      <a:pt x="2475" y="2290"/>
                      <a:pt x="2475" y="2290"/>
                    </a:cubicBezTo>
                    <a:cubicBezTo>
                      <a:pt x="2579" y="2290"/>
                      <a:pt x="2644" y="2177"/>
                      <a:pt x="2592" y="2087"/>
                    </a:cubicBezTo>
                    <a:cubicBezTo>
                      <a:pt x="1439" y="90"/>
                      <a:pt x="1439" y="90"/>
                      <a:pt x="1439" y="90"/>
                    </a:cubicBezTo>
                    <a:cubicBezTo>
                      <a:pt x="1387" y="0"/>
                      <a:pt x="1257" y="0"/>
                      <a:pt x="1205" y="90"/>
                    </a:cubicBezTo>
                    <a:close/>
                  </a:path>
                </a:pathLst>
              </a:custGeom>
              <a:solidFill>
                <a:srgbClr val="FF0000"/>
              </a:solidFill>
              <a:ln>
                <a:noFill/>
              </a:ln>
            </p:spPr>
            <p:txBody>
              <a:bodyPr spcFirstLastPara="1" wrap="square" lIns="121900" tIns="60933" rIns="121900" bIns="60933" anchor="t" anchorCtr="0">
                <a:noAutofit/>
              </a:bodyPr>
              <a:lstStyle/>
              <a:p>
                <a:pPr defTabSz="1219170">
                  <a:buClr>
                    <a:srgbClr val="000000"/>
                  </a:buClr>
                  <a:defRPr/>
                </a:pPr>
                <a:endParaRPr sz="2400" kern="0" dirty="0">
                  <a:solidFill>
                    <a:srgbClr val="282828"/>
                  </a:solidFill>
                  <a:latin typeface="Arial"/>
                  <a:ea typeface="Arial"/>
                  <a:cs typeface="Arial"/>
                  <a:sym typeface="Arial"/>
                </a:endParaRPr>
              </a:p>
            </p:txBody>
          </p:sp>
          <p:sp>
            <p:nvSpPr>
              <p:cNvPr id="3129" name="Google Shape;3129;p320"/>
              <p:cNvSpPr/>
              <p:nvPr/>
            </p:nvSpPr>
            <p:spPr>
              <a:xfrm>
                <a:off x="2696" y="2323"/>
                <a:ext cx="367" cy="358"/>
              </a:xfrm>
              <a:prstGeom prst="ellipse">
                <a:avLst/>
              </a:prstGeom>
              <a:solidFill>
                <a:schemeClr val="bg1"/>
              </a:solidFill>
              <a:ln>
                <a:noFill/>
              </a:ln>
            </p:spPr>
            <p:txBody>
              <a:bodyPr spcFirstLastPara="1" wrap="square" lIns="121900" tIns="60933" rIns="121900" bIns="60933" anchor="t" anchorCtr="0">
                <a:noAutofit/>
              </a:bodyPr>
              <a:lstStyle/>
              <a:p>
                <a:pPr defTabSz="1219170">
                  <a:buClr>
                    <a:srgbClr val="000000"/>
                  </a:buClr>
                  <a:defRPr/>
                </a:pPr>
                <a:endParaRPr sz="2400" kern="0">
                  <a:solidFill>
                    <a:srgbClr val="282828"/>
                  </a:solidFill>
                  <a:latin typeface="Arial"/>
                  <a:ea typeface="Arial"/>
                  <a:cs typeface="Arial"/>
                  <a:sym typeface="Arial"/>
                </a:endParaRPr>
              </a:p>
            </p:txBody>
          </p:sp>
          <p:sp>
            <p:nvSpPr>
              <p:cNvPr id="3130" name="Google Shape;3130;p320"/>
              <p:cNvSpPr/>
              <p:nvPr/>
            </p:nvSpPr>
            <p:spPr>
              <a:xfrm>
                <a:off x="2717" y="904"/>
                <a:ext cx="325" cy="1177"/>
              </a:xfrm>
              <a:custGeom>
                <a:avLst/>
                <a:gdLst/>
                <a:ahLst/>
                <a:cxnLst/>
                <a:rect l="l" t="t" r="r" b="b"/>
                <a:pathLst>
                  <a:path w="266" h="985" extrusionOk="0">
                    <a:moveTo>
                      <a:pt x="133" y="0"/>
                    </a:moveTo>
                    <a:cubicBezTo>
                      <a:pt x="133" y="0"/>
                      <a:pt x="133" y="0"/>
                      <a:pt x="133" y="0"/>
                    </a:cubicBezTo>
                    <a:cubicBezTo>
                      <a:pt x="60" y="0"/>
                      <a:pt x="0" y="59"/>
                      <a:pt x="0" y="133"/>
                    </a:cubicBezTo>
                    <a:cubicBezTo>
                      <a:pt x="0" y="853"/>
                      <a:pt x="0" y="853"/>
                      <a:pt x="0" y="853"/>
                    </a:cubicBezTo>
                    <a:cubicBezTo>
                      <a:pt x="0" y="926"/>
                      <a:pt x="60" y="985"/>
                      <a:pt x="133" y="985"/>
                    </a:cubicBezTo>
                    <a:cubicBezTo>
                      <a:pt x="133" y="985"/>
                      <a:pt x="133" y="985"/>
                      <a:pt x="133" y="985"/>
                    </a:cubicBezTo>
                    <a:cubicBezTo>
                      <a:pt x="206" y="985"/>
                      <a:pt x="266" y="926"/>
                      <a:pt x="266" y="853"/>
                    </a:cubicBezTo>
                    <a:cubicBezTo>
                      <a:pt x="266" y="133"/>
                      <a:pt x="266" y="133"/>
                      <a:pt x="266" y="133"/>
                    </a:cubicBezTo>
                    <a:cubicBezTo>
                      <a:pt x="266" y="59"/>
                      <a:pt x="206" y="0"/>
                      <a:pt x="133" y="0"/>
                    </a:cubicBezTo>
                    <a:close/>
                  </a:path>
                </a:pathLst>
              </a:custGeom>
              <a:solidFill>
                <a:schemeClr val="bg1"/>
              </a:solidFill>
              <a:ln>
                <a:noFill/>
              </a:ln>
            </p:spPr>
            <p:txBody>
              <a:bodyPr spcFirstLastPara="1" wrap="square" lIns="121900" tIns="60933" rIns="121900" bIns="60933" anchor="t" anchorCtr="0">
                <a:noAutofit/>
              </a:bodyPr>
              <a:lstStyle/>
              <a:p>
                <a:pPr defTabSz="1219170">
                  <a:buClr>
                    <a:srgbClr val="000000"/>
                  </a:buClr>
                  <a:defRPr/>
                </a:pPr>
                <a:endParaRPr sz="2400" kern="0">
                  <a:solidFill>
                    <a:srgbClr val="282828"/>
                  </a:solidFill>
                  <a:latin typeface="Arial"/>
                  <a:ea typeface="Arial"/>
                  <a:cs typeface="Arial"/>
                  <a:sym typeface="Arial"/>
                </a:endParaRPr>
              </a:p>
            </p:txBody>
          </p:sp>
        </p:grpSp>
      </p:grpSp>
      <p:sp>
        <p:nvSpPr>
          <p:cNvPr id="72" name="Rounded Rectangle 71">
            <a:extLst>
              <a:ext uri="{FF2B5EF4-FFF2-40B4-BE49-F238E27FC236}">
                <a16:creationId xmlns:a16="http://schemas.microsoft.com/office/drawing/2014/main" id="{F81E3EDC-C883-6C4C-97A2-6E852072BD52}"/>
              </a:ext>
            </a:extLst>
          </p:cNvPr>
          <p:cNvSpPr/>
          <p:nvPr/>
        </p:nvSpPr>
        <p:spPr>
          <a:xfrm>
            <a:off x="711200" y="2971800"/>
            <a:ext cx="10769600" cy="914400"/>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733" dirty="0">
                <a:solidFill>
                  <a:srgbClr val="FFFFFF"/>
                </a:solidFill>
              </a:rPr>
              <a:t>Often used, not often monitored</a:t>
            </a:r>
          </a:p>
        </p:txBody>
      </p:sp>
      <p:sp>
        <p:nvSpPr>
          <p:cNvPr id="73" name="Rectangle 72">
            <a:extLst>
              <a:ext uri="{FF2B5EF4-FFF2-40B4-BE49-F238E27FC236}">
                <a16:creationId xmlns:a16="http://schemas.microsoft.com/office/drawing/2014/main" id="{6A527762-9976-D449-BB6C-2D4DDA225B2B}"/>
              </a:ext>
            </a:extLst>
          </p:cNvPr>
          <p:cNvSpPr/>
          <p:nvPr/>
        </p:nvSpPr>
        <p:spPr>
          <a:xfrm>
            <a:off x="5465453" y="4876760"/>
            <a:ext cx="7925433" cy="477054"/>
          </a:xfrm>
          <a:prstGeom prst="rect">
            <a:avLst/>
          </a:prstGeom>
        </p:spPr>
        <p:txBody>
          <a:bodyPr wrap="square">
            <a:spAutoFit/>
          </a:bodyPr>
          <a:lstStyle/>
          <a:p>
            <a:pPr>
              <a:defRPr/>
            </a:pPr>
            <a:r>
              <a:rPr lang="en-US" sz="2500" dirty="0">
                <a:solidFill>
                  <a:srgbClr val="003A5C"/>
                </a:solidFill>
                <a:cs typeface="CiscoSansTT" panose="020B0503020201020303" pitchFamily="34" charset="0"/>
              </a:rPr>
              <a:t>of organizations don’t monitor their DNS</a:t>
            </a:r>
          </a:p>
        </p:txBody>
      </p:sp>
      <p:sp>
        <p:nvSpPr>
          <p:cNvPr id="74" name="TextBox 73">
            <a:extLst>
              <a:ext uri="{FF2B5EF4-FFF2-40B4-BE49-F238E27FC236}">
                <a16:creationId xmlns:a16="http://schemas.microsoft.com/office/drawing/2014/main" id="{8FA021A1-C431-CC45-AB00-51D138E6DF19}"/>
              </a:ext>
            </a:extLst>
          </p:cNvPr>
          <p:cNvSpPr txBox="1"/>
          <p:nvPr/>
        </p:nvSpPr>
        <p:spPr>
          <a:xfrm>
            <a:off x="5465453" y="1446455"/>
            <a:ext cx="7925433" cy="477054"/>
          </a:xfrm>
          <a:prstGeom prst="rect">
            <a:avLst/>
          </a:prstGeom>
          <a:noFill/>
          <a:ln>
            <a:noFill/>
          </a:ln>
        </p:spPr>
        <p:txBody>
          <a:bodyPr wrap="square" rtlCol="0">
            <a:spAutoFit/>
          </a:bodyPr>
          <a:lstStyle/>
          <a:p>
            <a:pPr lvl="0">
              <a:defRPr/>
            </a:pPr>
            <a:r>
              <a:rPr lang="en-US" sz="2500" dirty="0">
                <a:solidFill>
                  <a:srgbClr val="003A5C"/>
                </a:solidFill>
                <a:cs typeface="CiscoSansTT" panose="020B0503020201020303" pitchFamily="34" charset="0"/>
              </a:rPr>
              <a:t>of malware use DNS in attacks</a:t>
            </a:r>
          </a:p>
        </p:txBody>
      </p:sp>
      <p:sp>
        <p:nvSpPr>
          <p:cNvPr id="77" name="TextBox 76">
            <a:extLst>
              <a:ext uri="{FF2B5EF4-FFF2-40B4-BE49-F238E27FC236}">
                <a16:creationId xmlns:a16="http://schemas.microsoft.com/office/drawing/2014/main" id="{6B5FCCC2-036E-DE4F-A535-0C2FBFA87A2C}"/>
              </a:ext>
            </a:extLst>
          </p:cNvPr>
          <p:cNvSpPr txBox="1"/>
          <p:nvPr/>
        </p:nvSpPr>
        <p:spPr>
          <a:xfrm>
            <a:off x="3640578" y="1113032"/>
            <a:ext cx="1742913" cy="1200329"/>
          </a:xfrm>
          <a:prstGeom prst="rect">
            <a:avLst/>
          </a:prstGeom>
          <a:noFill/>
        </p:spPr>
        <p:txBody>
          <a:bodyPr wrap="none" rtlCol="0" anchor="ctr">
            <a:spAutoFit/>
          </a:bodyPr>
          <a:lstStyle/>
          <a:p>
            <a:pPr algn="ctr" defTabSz="609585" fontAlgn="base">
              <a:spcBef>
                <a:spcPct val="0"/>
              </a:spcBef>
              <a:spcAft>
                <a:spcPct val="0"/>
              </a:spcAft>
              <a:defRPr/>
            </a:pPr>
            <a:r>
              <a:rPr lang="en-US" sz="7200" b="1" spc="-133" dirty="0">
                <a:solidFill>
                  <a:srgbClr val="003A5C"/>
                </a:solidFill>
                <a:latin typeface="CiscoSansTT" panose="020B0503020201020303" pitchFamily="34" charset="0"/>
                <a:cs typeface="CiscoSansTT" panose="020B0503020201020303" pitchFamily="34" charset="0"/>
              </a:rPr>
              <a:t>90%</a:t>
            </a:r>
          </a:p>
        </p:txBody>
      </p:sp>
      <p:grpSp>
        <p:nvGrpSpPr>
          <p:cNvPr id="10" name="Group 9">
            <a:extLst>
              <a:ext uri="{FF2B5EF4-FFF2-40B4-BE49-F238E27FC236}">
                <a16:creationId xmlns:a16="http://schemas.microsoft.com/office/drawing/2014/main" id="{34BFB15C-FC8B-1D47-A86A-4B7E8AD1D429}"/>
              </a:ext>
            </a:extLst>
          </p:cNvPr>
          <p:cNvGrpSpPr>
            <a:grpSpLocks noChangeAspect="1"/>
          </p:cNvGrpSpPr>
          <p:nvPr/>
        </p:nvGrpSpPr>
        <p:grpSpPr>
          <a:xfrm>
            <a:off x="1559963" y="1089505"/>
            <a:ext cx="1573189" cy="1247379"/>
            <a:chOff x="1023141" y="471419"/>
            <a:chExt cx="1547526" cy="1228802"/>
          </a:xfrm>
        </p:grpSpPr>
        <p:sp>
          <p:nvSpPr>
            <p:cNvPr id="4" name="Rounded Rectangle 3">
              <a:extLst>
                <a:ext uri="{FF2B5EF4-FFF2-40B4-BE49-F238E27FC236}">
                  <a16:creationId xmlns:a16="http://schemas.microsoft.com/office/drawing/2014/main" id="{6D51D360-199E-4141-A381-0D6907623E2C}"/>
                </a:ext>
              </a:extLst>
            </p:cNvPr>
            <p:cNvSpPr/>
            <p:nvPr/>
          </p:nvSpPr>
          <p:spPr>
            <a:xfrm>
              <a:off x="1023141" y="1315168"/>
              <a:ext cx="1547526" cy="385053"/>
            </a:xfrm>
            <a:prstGeom prst="roundRect">
              <a:avLst>
                <a:gd name="adj" fmla="val 22842"/>
              </a:avLst>
            </a:prstGeom>
            <a:solidFill>
              <a:srgbClr val="003A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Oval 4">
              <a:extLst>
                <a:ext uri="{FF2B5EF4-FFF2-40B4-BE49-F238E27FC236}">
                  <a16:creationId xmlns:a16="http://schemas.microsoft.com/office/drawing/2014/main" id="{BA2960A9-2D57-B84A-88FB-C461C9113BEB}"/>
                </a:ext>
              </a:extLst>
            </p:cNvPr>
            <p:cNvSpPr/>
            <p:nvPr/>
          </p:nvSpPr>
          <p:spPr>
            <a:xfrm>
              <a:off x="1100198" y="1417342"/>
              <a:ext cx="180706" cy="180706"/>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9" name="Group 58">
              <a:extLst>
                <a:ext uri="{FF2B5EF4-FFF2-40B4-BE49-F238E27FC236}">
                  <a16:creationId xmlns:a16="http://schemas.microsoft.com/office/drawing/2014/main" id="{DCEB65D5-11E7-3F42-B39D-7575DA6A3855}"/>
                </a:ext>
              </a:extLst>
            </p:cNvPr>
            <p:cNvGrpSpPr/>
            <p:nvPr/>
          </p:nvGrpSpPr>
          <p:grpSpPr>
            <a:xfrm>
              <a:off x="1868473" y="1366533"/>
              <a:ext cx="647710" cy="266223"/>
              <a:chOff x="1286010" y="2298146"/>
              <a:chExt cx="172387" cy="70855"/>
            </a:xfrm>
            <a:solidFill>
              <a:schemeClr val="bg2"/>
            </a:solidFill>
          </p:grpSpPr>
          <p:sp>
            <p:nvSpPr>
              <p:cNvPr id="60" name="Freeform 5">
                <a:extLst>
                  <a:ext uri="{FF2B5EF4-FFF2-40B4-BE49-F238E27FC236}">
                    <a16:creationId xmlns:a16="http://schemas.microsoft.com/office/drawing/2014/main" id="{E25FBB1E-A585-B24B-B485-08F99F7E37EC}"/>
                  </a:ext>
                </a:extLst>
              </p:cNvPr>
              <p:cNvSpPr>
                <a:spLocks noChangeArrowheads="1"/>
              </p:cNvSpPr>
              <p:nvPr/>
            </p:nvSpPr>
            <p:spPr bwMode="auto">
              <a:xfrm>
                <a:off x="1348369" y="2299586"/>
                <a:ext cx="55734" cy="68407"/>
              </a:xfrm>
              <a:custGeom>
                <a:avLst/>
                <a:gdLst>
                  <a:gd name="T0" fmla="*/ 542064 w 1708"/>
                  <a:gd name="T1" fmla="*/ 753702 h 2093"/>
                  <a:gd name="T2" fmla="*/ 542064 w 1708"/>
                  <a:gd name="T3" fmla="*/ 753702 h 2093"/>
                  <a:gd name="T4" fmla="*/ 481275 w 1708"/>
                  <a:gd name="T5" fmla="*/ 726321 h 2093"/>
                  <a:gd name="T6" fmla="*/ 155030 w 1708"/>
                  <a:gd name="T7" fmla="*/ 304795 h 2093"/>
                  <a:gd name="T8" fmla="*/ 155030 w 1708"/>
                  <a:gd name="T9" fmla="*/ 682006 h 2093"/>
                  <a:gd name="T10" fmla="*/ 77335 w 1708"/>
                  <a:gd name="T11" fmla="*/ 753702 h 2093"/>
                  <a:gd name="T12" fmla="*/ 0 w 1708"/>
                  <a:gd name="T13" fmla="*/ 682006 h 2093"/>
                  <a:gd name="T14" fmla="*/ 0 w 1708"/>
                  <a:gd name="T15" fmla="*/ 83224 h 2093"/>
                  <a:gd name="T16" fmla="*/ 55393 w 1708"/>
                  <a:gd name="T17" fmla="*/ 11169 h 2093"/>
                  <a:gd name="T18" fmla="*/ 138483 w 1708"/>
                  <a:gd name="T19" fmla="*/ 33506 h 2093"/>
                  <a:gd name="T20" fmla="*/ 464729 w 1708"/>
                  <a:gd name="T21" fmla="*/ 454671 h 2093"/>
                  <a:gd name="T22" fmla="*/ 464729 w 1708"/>
                  <a:gd name="T23" fmla="*/ 83224 h 2093"/>
                  <a:gd name="T24" fmla="*/ 542064 w 1708"/>
                  <a:gd name="T25" fmla="*/ 5404 h 2093"/>
                  <a:gd name="T26" fmla="*/ 614003 w 1708"/>
                  <a:gd name="T27" fmla="*/ 83224 h 2093"/>
                  <a:gd name="T28" fmla="*/ 614003 w 1708"/>
                  <a:gd name="T29" fmla="*/ 682006 h 2093"/>
                  <a:gd name="T30" fmla="*/ 564005 w 1708"/>
                  <a:gd name="T31" fmla="*/ 753702 h 2093"/>
                  <a:gd name="T32" fmla="*/ 542064 w 1708"/>
                  <a:gd name="T33" fmla="*/ 753702 h 20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08" h="2093">
                    <a:moveTo>
                      <a:pt x="1507" y="2092"/>
                    </a:moveTo>
                    <a:lnTo>
                      <a:pt x="1507" y="2092"/>
                    </a:lnTo>
                    <a:cubicBezTo>
                      <a:pt x="1430" y="2092"/>
                      <a:pt x="1368" y="2062"/>
                      <a:pt x="1338" y="2016"/>
                    </a:cubicBezTo>
                    <a:cubicBezTo>
                      <a:pt x="431" y="846"/>
                      <a:pt x="431" y="846"/>
                      <a:pt x="431" y="846"/>
                    </a:cubicBezTo>
                    <a:cubicBezTo>
                      <a:pt x="431" y="1893"/>
                      <a:pt x="431" y="1893"/>
                      <a:pt x="431" y="1893"/>
                    </a:cubicBezTo>
                    <a:cubicBezTo>
                      <a:pt x="431" y="2000"/>
                      <a:pt x="338" y="2092"/>
                      <a:pt x="215" y="2092"/>
                    </a:cubicBezTo>
                    <a:cubicBezTo>
                      <a:pt x="108" y="2092"/>
                      <a:pt x="0" y="2000"/>
                      <a:pt x="0" y="1893"/>
                    </a:cubicBezTo>
                    <a:cubicBezTo>
                      <a:pt x="0" y="231"/>
                      <a:pt x="0" y="231"/>
                      <a:pt x="0" y="231"/>
                    </a:cubicBezTo>
                    <a:cubicBezTo>
                      <a:pt x="0" y="139"/>
                      <a:pt x="62" y="62"/>
                      <a:pt x="154" y="31"/>
                    </a:cubicBezTo>
                    <a:cubicBezTo>
                      <a:pt x="231" y="0"/>
                      <a:pt x="323" y="31"/>
                      <a:pt x="385" y="93"/>
                    </a:cubicBezTo>
                    <a:cubicBezTo>
                      <a:pt x="1292" y="1262"/>
                      <a:pt x="1292" y="1262"/>
                      <a:pt x="1292" y="1262"/>
                    </a:cubicBezTo>
                    <a:cubicBezTo>
                      <a:pt x="1292" y="231"/>
                      <a:pt x="1292" y="231"/>
                      <a:pt x="1292" y="231"/>
                    </a:cubicBezTo>
                    <a:cubicBezTo>
                      <a:pt x="1292" y="108"/>
                      <a:pt x="1384" y="15"/>
                      <a:pt x="1507" y="15"/>
                    </a:cubicBezTo>
                    <a:cubicBezTo>
                      <a:pt x="1614" y="15"/>
                      <a:pt x="1707" y="108"/>
                      <a:pt x="1707" y="231"/>
                    </a:cubicBezTo>
                    <a:cubicBezTo>
                      <a:pt x="1707" y="1893"/>
                      <a:pt x="1707" y="1893"/>
                      <a:pt x="1707" y="1893"/>
                    </a:cubicBezTo>
                    <a:cubicBezTo>
                      <a:pt x="1707" y="1969"/>
                      <a:pt x="1661" y="2062"/>
                      <a:pt x="1568" y="2092"/>
                    </a:cubicBezTo>
                    <a:cubicBezTo>
                      <a:pt x="1538" y="2092"/>
                      <a:pt x="1522" y="2092"/>
                      <a:pt x="1507" y="209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61" name="Freeform 6">
                <a:extLst>
                  <a:ext uri="{FF2B5EF4-FFF2-40B4-BE49-F238E27FC236}">
                    <a16:creationId xmlns:a16="http://schemas.microsoft.com/office/drawing/2014/main" id="{B68C948A-3247-F148-A2E0-24904F825A9F}"/>
                  </a:ext>
                </a:extLst>
              </p:cNvPr>
              <p:cNvSpPr>
                <a:spLocks noChangeArrowheads="1"/>
              </p:cNvSpPr>
              <p:nvPr/>
            </p:nvSpPr>
            <p:spPr bwMode="auto">
              <a:xfrm>
                <a:off x="1286010" y="2300162"/>
                <a:ext cx="54294" cy="67831"/>
              </a:xfrm>
              <a:custGeom>
                <a:avLst/>
                <a:gdLst>
                  <a:gd name="T0" fmla="*/ 77422 w 1662"/>
                  <a:gd name="T1" fmla="*/ 747352 h 2078"/>
                  <a:gd name="T2" fmla="*/ 77422 w 1662"/>
                  <a:gd name="T3" fmla="*/ 747352 h 2078"/>
                  <a:gd name="T4" fmla="*/ 0 w 1662"/>
                  <a:gd name="T5" fmla="*/ 675747 h 2078"/>
                  <a:gd name="T6" fmla="*/ 77422 w 1662"/>
                  <a:gd name="T7" fmla="*/ 598026 h 2078"/>
                  <a:gd name="T8" fmla="*/ 271156 w 1662"/>
                  <a:gd name="T9" fmla="*/ 598026 h 2078"/>
                  <a:gd name="T10" fmla="*/ 448685 w 1662"/>
                  <a:gd name="T11" fmla="*/ 376735 h 2078"/>
                  <a:gd name="T12" fmla="*/ 271156 w 1662"/>
                  <a:gd name="T13" fmla="*/ 149686 h 2078"/>
                  <a:gd name="T14" fmla="*/ 77422 w 1662"/>
                  <a:gd name="T15" fmla="*/ 149686 h 2078"/>
                  <a:gd name="T16" fmla="*/ 0 w 1662"/>
                  <a:gd name="T17" fmla="*/ 77722 h 2078"/>
                  <a:gd name="T18" fmla="*/ 77422 w 1662"/>
                  <a:gd name="T19" fmla="*/ 0 h 2078"/>
                  <a:gd name="T20" fmla="*/ 271156 w 1662"/>
                  <a:gd name="T21" fmla="*/ 0 h 2078"/>
                  <a:gd name="T22" fmla="*/ 492978 w 1662"/>
                  <a:gd name="T23" fmla="*/ 94274 h 2078"/>
                  <a:gd name="T24" fmla="*/ 598127 w 1662"/>
                  <a:gd name="T25" fmla="*/ 376735 h 2078"/>
                  <a:gd name="T26" fmla="*/ 492978 w 1662"/>
                  <a:gd name="T27" fmla="*/ 653438 h 2078"/>
                  <a:gd name="T28" fmla="*/ 271156 w 1662"/>
                  <a:gd name="T29" fmla="*/ 747352 h 2078"/>
                  <a:gd name="T30" fmla="*/ 77422 w 1662"/>
                  <a:gd name="T31" fmla="*/ 747352 h 20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62" h="2078">
                    <a:moveTo>
                      <a:pt x="215" y="2077"/>
                    </a:moveTo>
                    <a:lnTo>
                      <a:pt x="215" y="2077"/>
                    </a:lnTo>
                    <a:cubicBezTo>
                      <a:pt x="92" y="2077"/>
                      <a:pt x="0" y="1985"/>
                      <a:pt x="0" y="1878"/>
                    </a:cubicBezTo>
                    <a:cubicBezTo>
                      <a:pt x="0" y="1755"/>
                      <a:pt x="92" y="1662"/>
                      <a:pt x="215" y="1662"/>
                    </a:cubicBezTo>
                    <a:cubicBezTo>
                      <a:pt x="753" y="1662"/>
                      <a:pt x="753" y="1662"/>
                      <a:pt x="753" y="1662"/>
                    </a:cubicBezTo>
                    <a:cubicBezTo>
                      <a:pt x="938" y="1662"/>
                      <a:pt x="1246" y="1493"/>
                      <a:pt x="1246" y="1047"/>
                    </a:cubicBezTo>
                    <a:cubicBezTo>
                      <a:pt x="1246" y="585"/>
                      <a:pt x="938" y="416"/>
                      <a:pt x="753" y="416"/>
                    </a:cubicBezTo>
                    <a:cubicBezTo>
                      <a:pt x="215" y="416"/>
                      <a:pt x="215" y="416"/>
                      <a:pt x="215" y="416"/>
                    </a:cubicBezTo>
                    <a:cubicBezTo>
                      <a:pt x="92" y="416"/>
                      <a:pt x="0" y="324"/>
                      <a:pt x="0" y="216"/>
                    </a:cubicBezTo>
                    <a:cubicBezTo>
                      <a:pt x="0" y="93"/>
                      <a:pt x="92" y="0"/>
                      <a:pt x="215" y="0"/>
                    </a:cubicBezTo>
                    <a:cubicBezTo>
                      <a:pt x="753" y="0"/>
                      <a:pt x="753" y="0"/>
                      <a:pt x="753" y="0"/>
                    </a:cubicBezTo>
                    <a:cubicBezTo>
                      <a:pt x="984" y="0"/>
                      <a:pt x="1199" y="93"/>
                      <a:pt x="1369" y="262"/>
                    </a:cubicBezTo>
                    <a:cubicBezTo>
                      <a:pt x="1507" y="401"/>
                      <a:pt x="1661" y="647"/>
                      <a:pt x="1661" y="1047"/>
                    </a:cubicBezTo>
                    <a:cubicBezTo>
                      <a:pt x="1661" y="1432"/>
                      <a:pt x="1507" y="1678"/>
                      <a:pt x="1369" y="1816"/>
                    </a:cubicBezTo>
                    <a:cubicBezTo>
                      <a:pt x="1199" y="1985"/>
                      <a:pt x="984" y="2077"/>
                      <a:pt x="753" y="2077"/>
                    </a:cubicBezTo>
                    <a:cubicBezTo>
                      <a:pt x="215" y="2077"/>
                      <a:pt x="215" y="2077"/>
                      <a:pt x="215" y="207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62" name="Freeform 7">
                <a:extLst>
                  <a:ext uri="{FF2B5EF4-FFF2-40B4-BE49-F238E27FC236}">
                    <a16:creationId xmlns:a16="http://schemas.microsoft.com/office/drawing/2014/main" id="{50843A81-0D96-9D4E-8CC7-55E0F230FBA7}"/>
                  </a:ext>
                </a:extLst>
              </p:cNvPr>
              <p:cNvSpPr>
                <a:spLocks noChangeArrowheads="1"/>
              </p:cNvSpPr>
              <p:nvPr/>
            </p:nvSpPr>
            <p:spPr bwMode="auto">
              <a:xfrm>
                <a:off x="1286010" y="2300162"/>
                <a:ext cx="14113" cy="67831"/>
              </a:xfrm>
              <a:custGeom>
                <a:avLst/>
                <a:gdLst>
                  <a:gd name="T0" fmla="*/ 77607 w 431"/>
                  <a:gd name="T1" fmla="*/ 747352 h 2078"/>
                  <a:gd name="T2" fmla="*/ 77607 w 431"/>
                  <a:gd name="T3" fmla="*/ 747352 h 2078"/>
                  <a:gd name="T4" fmla="*/ 0 w 431"/>
                  <a:gd name="T5" fmla="*/ 675747 h 2078"/>
                  <a:gd name="T6" fmla="*/ 0 w 431"/>
                  <a:gd name="T7" fmla="*/ 77722 h 2078"/>
                  <a:gd name="T8" fmla="*/ 77607 w 431"/>
                  <a:gd name="T9" fmla="*/ 0 h 2078"/>
                  <a:gd name="T10" fmla="*/ 155214 w 431"/>
                  <a:gd name="T11" fmla="*/ 77722 h 2078"/>
                  <a:gd name="T12" fmla="*/ 155214 w 431"/>
                  <a:gd name="T13" fmla="*/ 675747 h 2078"/>
                  <a:gd name="T14" fmla="*/ 77607 w 431"/>
                  <a:gd name="T15" fmla="*/ 747352 h 20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1" h="2078">
                    <a:moveTo>
                      <a:pt x="215" y="2077"/>
                    </a:moveTo>
                    <a:lnTo>
                      <a:pt x="215" y="2077"/>
                    </a:lnTo>
                    <a:cubicBezTo>
                      <a:pt x="92" y="2077"/>
                      <a:pt x="0" y="1985"/>
                      <a:pt x="0" y="1878"/>
                    </a:cubicBezTo>
                    <a:cubicBezTo>
                      <a:pt x="0" y="216"/>
                      <a:pt x="0" y="216"/>
                      <a:pt x="0" y="216"/>
                    </a:cubicBezTo>
                    <a:cubicBezTo>
                      <a:pt x="0" y="93"/>
                      <a:pt x="92" y="0"/>
                      <a:pt x="215" y="0"/>
                    </a:cubicBezTo>
                    <a:cubicBezTo>
                      <a:pt x="338" y="0"/>
                      <a:pt x="430" y="93"/>
                      <a:pt x="430" y="216"/>
                    </a:cubicBezTo>
                    <a:cubicBezTo>
                      <a:pt x="430" y="1878"/>
                      <a:pt x="430" y="1878"/>
                      <a:pt x="430" y="1878"/>
                    </a:cubicBezTo>
                    <a:cubicBezTo>
                      <a:pt x="430" y="1985"/>
                      <a:pt x="338" y="2077"/>
                      <a:pt x="215" y="207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67" name="Freeform 8">
                <a:extLst>
                  <a:ext uri="{FF2B5EF4-FFF2-40B4-BE49-F238E27FC236}">
                    <a16:creationId xmlns:a16="http://schemas.microsoft.com/office/drawing/2014/main" id="{7483C3F3-EB25-9A4C-B02B-B32717811ACF}"/>
                  </a:ext>
                </a:extLst>
              </p:cNvPr>
              <p:cNvSpPr>
                <a:spLocks noChangeArrowheads="1"/>
              </p:cNvSpPr>
              <p:nvPr/>
            </p:nvSpPr>
            <p:spPr bwMode="auto">
              <a:xfrm>
                <a:off x="1411592" y="2298146"/>
                <a:ext cx="46805" cy="70855"/>
              </a:xfrm>
              <a:custGeom>
                <a:avLst/>
                <a:gdLst>
                  <a:gd name="T0" fmla="*/ 243747 w 1433"/>
                  <a:gd name="T1" fmla="*/ 780690 h 2170"/>
                  <a:gd name="T2" fmla="*/ 243747 w 1433"/>
                  <a:gd name="T3" fmla="*/ 780690 h 2170"/>
                  <a:gd name="T4" fmla="*/ 55806 w 1433"/>
                  <a:gd name="T5" fmla="*/ 736419 h 2170"/>
                  <a:gd name="T6" fmla="*/ 16922 w 1433"/>
                  <a:gd name="T7" fmla="*/ 636718 h 2170"/>
                  <a:gd name="T8" fmla="*/ 116653 w 1433"/>
                  <a:gd name="T9" fmla="*/ 597845 h 2170"/>
                  <a:gd name="T10" fmla="*/ 293792 w 1433"/>
                  <a:gd name="T11" fmla="*/ 620161 h 2170"/>
                  <a:gd name="T12" fmla="*/ 338077 w 1433"/>
                  <a:gd name="T13" fmla="*/ 570490 h 2170"/>
                  <a:gd name="T14" fmla="*/ 232946 w 1433"/>
                  <a:gd name="T15" fmla="*/ 448474 h 2170"/>
                  <a:gd name="T16" fmla="*/ 33484 w 1433"/>
                  <a:gd name="T17" fmla="*/ 171687 h 2170"/>
                  <a:gd name="T18" fmla="*/ 38884 w 1433"/>
                  <a:gd name="T19" fmla="*/ 160529 h 2170"/>
                  <a:gd name="T20" fmla="*/ 155177 w 1433"/>
                  <a:gd name="T21" fmla="*/ 33114 h 2170"/>
                  <a:gd name="T22" fmla="*/ 426647 w 1433"/>
                  <a:gd name="T23" fmla="*/ 50030 h 2170"/>
                  <a:gd name="T24" fmla="*/ 465531 w 1433"/>
                  <a:gd name="T25" fmla="*/ 149371 h 2170"/>
                  <a:gd name="T26" fmla="*/ 365800 w 1433"/>
                  <a:gd name="T27" fmla="*/ 188244 h 2170"/>
                  <a:gd name="T28" fmla="*/ 216384 w 1433"/>
                  <a:gd name="T29" fmla="*/ 171687 h 2170"/>
                  <a:gd name="T30" fmla="*/ 182900 w 1433"/>
                  <a:gd name="T31" fmla="*/ 205161 h 2170"/>
                  <a:gd name="T32" fmla="*/ 277231 w 1433"/>
                  <a:gd name="T33" fmla="*/ 304502 h 2170"/>
                  <a:gd name="T34" fmla="*/ 487494 w 1433"/>
                  <a:gd name="T35" fmla="*/ 609003 h 2170"/>
                  <a:gd name="T36" fmla="*/ 482093 w 1433"/>
                  <a:gd name="T37" fmla="*/ 614762 h 2170"/>
                  <a:gd name="T38" fmla="*/ 354639 w 1433"/>
                  <a:gd name="T39" fmla="*/ 758734 h 2170"/>
                  <a:gd name="T40" fmla="*/ 243747 w 1433"/>
                  <a:gd name="T41" fmla="*/ 780690 h 21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33" h="2170">
                    <a:moveTo>
                      <a:pt x="677" y="2169"/>
                    </a:moveTo>
                    <a:lnTo>
                      <a:pt x="677" y="2169"/>
                    </a:lnTo>
                    <a:cubicBezTo>
                      <a:pt x="524" y="2169"/>
                      <a:pt x="354" y="2138"/>
                      <a:pt x="155" y="2046"/>
                    </a:cubicBezTo>
                    <a:cubicBezTo>
                      <a:pt x="47" y="2000"/>
                      <a:pt x="0" y="1877"/>
                      <a:pt x="47" y="1769"/>
                    </a:cubicBezTo>
                    <a:cubicBezTo>
                      <a:pt x="93" y="1661"/>
                      <a:pt x="216" y="1616"/>
                      <a:pt x="324" y="1661"/>
                    </a:cubicBezTo>
                    <a:cubicBezTo>
                      <a:pt x="539" y="1754"/>
                      <a:pt x="708" y="1769"/>
                      <a:pt x="816" y="1723"/>
                    </a:cubicBezTo>
                    <a:cubicBezTo>
                      <a:pt x="878" y="1708"/>
                      <a:pt x="908" y="1661"/>
                      <a:pt x="939" y="1585"/>
                    </a:cubicBezTo>
                    <a:cubicBezTo>
                      <a:pt x="955" y="1493"/>
                      <a:pt x="970" y="1354"/>
                      <a:pt x="647" y="1246"/>
                    </a:cubicBezTo>
                    <a:cubicBezTo>
                      <a:pt x="47" y="1062"/>
                      <a:pt x="62" y="646"/>
                      <a:pt x="93" y="477"/>
                    </a:cubicBezTo>
                    <a:cubicBezTo>
                      <a:pt x="108" y="446"/>
                      <a:pt x="108" y="446"/>
                      <a:pt x="108" y="446"/>
                    </a:cubicBezTo>
                    <a:cubicBezTo>
                      <a:pt x="155" y="292"/>
                      <a:pt x="278" y="154"/>
                      <a:pt x="431" y="92"/>
                    </a:cubicBezTo>
                    <a:cubicBezTo>
                      <a:pt x="632" y="0"/>
                      <a:pt x="878" y="16"/>
                      <a:pt x="1185" y="139"/>
                    </a:cubicBezTo>
                    <a:cubicBezTo>
                      <a:pt x="1293" y="185"/>
                      <a:pt x="1339" y="308"/>
                      <a:pt x="1293" y="415"/>
                    </a:cubicBezTo>
                    <a:cubicBezTo>
                      <a:pt x="1247" y="523"/>
                      <a:pt x="1124" y="570"/>
                      <a:pt x="1016" y="523"/>
                    </a:cubicBezTo>
                    <a:cubicBezTo>
                      <a:pt x="831" y="446"/>
                      <a:pt x="693" y="431"/>
                      <a:pt x="601" y="477"/>
                    </a:cubicBezTo>
                    <a:cubicBezTo>
                      <a:pt x="554" y="492"/>
                      <a:pt x="524" y="523"/>
                      <a:pt x="508" y="570"/>
                    </a:cubicBezTo>
                    <a:cubicBezTo>
                      <a:pt x="493" y="646"/>
                      <a:pt x="493" y="754"/>
                      <a:pt x="770" y="846"/>
                    </a:cubicBezTo>
                    <a:cubicBezTo>
                      <a:pt x="1231" y="985"/>
                      <a:pt x="1432" y="1277"/>
                      <a:pt x="1354" y="1692"/>
                    </a:cubicBezTo>
                    <a:cubicBezTo>
                      <a:pt x="1339" y="1708"/>
                      <a:pt x="1339" y="1708"/>
                      <a:pt x="1339" y="1708"/>
                    </a:cubicBezTo>
                    <a:cubicBezTo>
                      <a:pt x="1277" y="1892"/>
                      <a:pt x="1154" y="2031"/>
                      <a:pt x="985" y="2108"/>
                    </a:cubicBezTo>
                    <a:cubicBezTo>
                      <a:pt x="893" y="2154"/>
                      <a:pt x="800" y="2169"/>
                      <a:pt x="677" y="216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68" name="Freeform 13">
                <a:extLst>
                  <a:ext uri="{FF2B5EF4-FFF2-40B4-BE49-F238E27FC236}">
                    <a16:creationId xmlns:a16="http://schemas.microsoft.com/office/drawing/2014/main" id="{0BB5E798-90B0-5745-98E2-C2350AE6DDE5}"/>
                  </a:ext>
                </a:extLst>
              </p:cNvPr>
              <p:cNvSpPr>
                <a:spLocks noChangeArrowheads="1"/>
              </p:cNvSpPr>
              <p:nvPr/>
            </p:nvSpPr>
            <p:spPr bwMode="auto">
              <a:xfrm>
                <a:off x="1348369" y="2299586"/>
                <a:ext cx="55734" cy="68407"/>
              </a:xfrm>
              <a:custGeom>
                <a:avLst/>
                <a:gdLst>
                  <a:gd name="T0" fmla="*/ 542064 w 1708"/>
                  <a:gd name="T1" fmla="*/ 753702 h 2093"/>
                  <a:gd name="T2" fmla="*/ 542064 w 1708"/>
                  <a:gd name="T3" fmla="*/ 753702 h 2093"/>
                  <a:gd name="T4" fmla="*/ 481275 w 1708"/>
                  <a:gd name="T5" fmla="*/ 726321 h 2093"/>
                  <a:gd name="T6" fmla="*/ 155030 w 1708"/>
                  <a:gd name="T7" fmla="*/ 304795 h 2093"/>
                  <a:gd name="T8" fmla="*/ 155030 w 1708"/>
                  <a:gd name="T9" fmla="*/ 682006 h 2093"/>
                  <a:gd name="T10" fmla="*/ 77335 w 1708"/>
                  <a:gd name="T11" fmla="*/ 753702 h 2093"/>
                  <a:gd name="T12" fmla="*/ 0 w 1708"/>
                  <a:gd name="T13" fmla="*/ 682006 h 2093"/>
                  <a:gd name="T14" fmla="*/ 0 w 1708"/>
                  <a:gd name="T15" fmla="*/ 83224 h 2093"/>
                  <a:gd name="T16" fmla="*/ 55393 w 1708"/>
                  <a:gd name="T17" fmla="*/ 11169 h 2093"/>
                  <a:gd name="T18" fmla="*/ 138483 w 1708"/>
                  <a:gd name="T19" fmla="*/ 33506 h 2093"/>
                  <a:gd name="T20" fmla="*/ 464729 w 1708"/>
                  <a:gd name="T21" fmla="*/ 454671 h 2093"/>
                  <a:gd name="T22" fmla="*/ 464729 w 1708"/>
                  <a:gd name="T23" fmla="*/ 83224 h 2093"/>
                  <a:gd name="T24" fmla="*/ 542064 w 1708"/>
                  <a:gd name="T25" fmla="*/ 5404 h 2093"/>
                  <a:gd name="T26" fmla="*/ 614003 w 1708"/>
                  <a:gd name="T27" fmla="*/ 83224 h 2093"/>
                  <a:gd name="T28" fmla="*/ 614003 w 1708"/>
                  <a:gd name="T29" fmla="*/ 682006 h 2093"/>
                  <a:gd name="T30" fmla="*/ 564005 w 1708"/>
                  <a:gd name="T31" fmla="*/ 753702 h 2093"/>
                  <a:gd name="T32" fmla="*/ 542064 w 1708"/>
                  <a:gd name="T33" fmla="*/ 753702 h 20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08" h="2093">
                    <a:moveTo>
                      <a:pt x="1507" y="2092"/>
                    </a:moveTo>
                    <a:lnTo>
                      <a:pt x="1507" y="2092"/>
                    </a:lnTo>
                    <a:cubicBezTo>
                      <a:pt x="1430" y="2092"/>
                      <a:pt x="1368" y="2062"/>
                      <a:pt x="1338" y="2016"/>
                    </a:cubicBezTo>
                    <a:cubicBezTo>
                      <a:pt x="431" y="846"/>
                      <a:pt x="431" y="846"/>
                      <a:pt x="431" y="846"/>
                    </a:cubicBezTo>
                    <a:cubicBezTo>
                      <a:pt x="431" y="1893"/>
                      <a:pt x="431" y="1893"/>
                      <a:pt x="431" y="1893"/>
                    </a:cubicBezTo>
                    <a:cubicBezTo>
                      <a:pt x="431" y="2000"/>
                      <a:pt x="338" y="2092"/>
                      <a:pt x="215" y="2092"/>
                    </a:cubicBezTo>
                    <a:cubicBezTo>
                      <a:pt x="108" y="2092"/>
                      <a:pt x="0" y="2000"/>
                      <a:pt x="0" y="1893"/>
                    </a:cubicBezTo>
                    <a:cubicBezTo>
                      <a:pt x="0" y="231"/>
                      <a:pt x="0" y="231"/>
                      <a:pt x="0" y="231"/>
                    </a:cubicBezTo>
                    <a:cubicBezTo>
                      <a:pt x="0" y="139"/>
                      <a:pt x="62" y="62"/>
                      <a:pt x="154" y="31"/>
                    </a:cubicBezTo>
                    <a:cubicBezTo>
                      <a:pt x="231" y="0"/>
                      <a:pt x="323" y="31"/>
                      <a:pt x="385" y="93"/>
                    </a:cubicBezTo>
                    <a:cubicBezTo>
                      <a:pt x="1292" y="1262"/>
                      <a:pt x="1292" y="1262"/>
                      <a:pt x="1292" y="1262"/>
                    </a:cubicBezTo>
                    <a:cubicBezTo>
                      <a:pt x="1292" y="231"/>
                      <a:pt x="1292" y="231"/>
                      <a:pt x="1292" y="231"/>
                    </a:cubicBezTo>
                    <a:cubicBezTo>
                      <a:pt x="1292" y="108"/>
                      <a:pt x="1384" y="15"/>
                      <a:pt x="1507" y="15"/>
                    </a:cubicBezTo>
                    <a:cubicBezTo>
                      <a:pt x="1614" y="15"/>
                      <a:pt x="1707" y="108"/>
                      <a:pt x="1707" y="231"/>
                    </a:cubicBezTo>
                    <a:cubicBezTo>
                      <a:pt x="1707" y="1893"/>
                      <a:pt x="1707" y="1893"/>
                      <a:pt x="1707" y="1893"/>
                    </a:cubicBezTo>
                    <a:cubicBezTo>
                      <a:pt x="1707" y="1969"/>
                      <a:pt x="1661" y="2062"/>
                      <a:pt x="1568" y="2092"/>
                    </a:cubicBezTo>
                    <a:cubicBezTo>
                      <a:pt x="1538" y="2092"/>
                      <a:pt x="1522" y="2092"/>
                      <a:pt x="1507" y="209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69" name="Freeform 14">
                <a:extLst>
                  <a:ext uri="{FF2B5EF4-FFF2-40B4-BE49-F238E27FC236}">
                    <a16:creationId xmlns:a16="http://schemas.microsoft.com/office/drawing/2014/main" id="{75FE4B16-8466-DC40-9F9D-57F3D9C16397}"/>
                  </a:ext>
                </a:extLst>
              </p:cNvPr>
              <p:cNvSpPr>
                <a:spLocks noChangeArrowheads="1"/>
              </p:cNvSpPr>
              <p:nvPr/>
            </p:nvSpPr>
            <p:spPr bwMode="auto">
              <a:xfrm>
                <a:off x="1286010" y="2300162"/>
                <a:ext cx="54294" cy="67831"/>
              </a:xfrm>
              <a:custGeom>
                <a:avLst/>
                <a:gdLst>
                  <a:gd name="T0" fmla="*/ 77422 w 1662"/>
                  <a:gd name="T1" fmla="*/ 747352 h 2078"/>
                  <a:gd name="T2" fmla="*/ 77422 w 1662"/>
                  <a:gd name="T3" fmla="*/ 747352 h 2078"/>
                  <a:gd name="T4" fmla="*/ 0 w 1662"/>
                  <a:gd name="T5" fmla="*/ 675747 h 2078"/>
                  <a:gd name="T6" fmla="*/ 77422 w 1662"/>
                  <a:gd name="T7" fmla="*/ 598026 h 2078"/>
                  <a:gd name="T8" fmla="*/ 271156 w 1662"/>
                  <a:gd name="T9" fmla="*/ 598026 h 2078"/>
                  <a:gd name="T10" fmla="*/ 448685 w 1662"/>
                  <a:gd name="T11" fmla="*/ 376735 h 2078"/>
                  <a:gd name="T12" fmla="*/ 271156 w 1662"/>
                  <a:gd name="T13" fmla="*/ 149686 h 2078"/>
                  <a:gd name="T14" fmla="*/ 77422 w 1662"/>
                  <a:gd name="T15" fmla="*/ 149686 h 2078"/>
                  <a:gd name="T16" fmla="*/ 0 w 1662"/>
                  <a:gd name="T17" fmla="*/ 77722 h 2078"/>
                  <a:gd name="T18" fmla="*/ 77422 w 1662"/>
                  <a:gd name="T19" fmla="*/ 0 h 2078"/>
                  <a:gd name="T20" fmla="*/ 271156 w 1662"/>
                  <a:gd name="T21" fmla="*/ 0 h 2078"/>
                  <a:gd name="T22" fmla="*/ 492978 w 1662"/>
                  <a:gd name="T23" fmla="*/ 94274 h 2078"/>
                  <a:gd name="T24" fmla="*/ 598127 w 1662"/>
                  <a:gd name="T25" fmla="*/ 376735 h 2078"/>
                  <a:gd name="T26" fmla="*/ 492978 w 1662"/>
                  <a:gd name="T27" fmla="*/ 653438 h 2078"/>
                  <a:gd name="T28" fmla="*/ 271156 w 1662"/>
                  <a:gd name="T29" fmla="*/ 747352 h 2078"/>
                  <a:gd name="T30" fmla="*/ 77422 w 1662"/>
                  <a:gd name="T31" fmla="*/ 747352 h 20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62" h="2078">
                    <a:moveTo>
                      <a:pt x="215" y="2077"/>
                    </a:moveTo>
                    <a:lnTo>
                      <a:pt x="215" y="2077"/>
                    </a:lnTo>
                    <a:cubicBezTo>
                      <a:pt x="92" y="2077"/>
                      <a:pt x="0" y="1985"/>
                      <a:pt x="0" y="1878"/>
                    </a:cubicBezTo>
                    <a:cubicBezTo>
                      <a:pt x="0" y="1755"/>
                      <a:pt x="92" y="1662"/>
                      <a:pt x="215" y="1662"/>
                    </a:cubicBezTo>
                    <a:cubicBezTo>
                      <a:pt x="753" y="1662"/>
                      <a:pt x="753" y="1662"/>
                      <a:pt x="753" y="1662"/>
                    </a:cubicBezTo>
                    <a:cubicBezTo>
                      <a:pt x="938" y="1662"/>
                      <a:pt x="1246" y="1493"/>
                      <a:pt x="1246" y="1047"/>
                    </a:cubicBezTo>
                    <a:cubicBezTo>
                      <a:pt x="1246" y="585"/>
                      <a:pt x="938" y="416"/>
                      <a:pt x="753" y="416"/>
                    </a:cubicBezTo>
                    <a:cubicBezTo>
                      <a:pt x="215" y="416"/>
                      <a:pt x="215" y="416"/>
                      <a:pt x="215" y="416"/>
                    </a:cubicBezTo>
                    <a:cubicBezTo>
                      <a:pt x="92" y="416"/>
                      <a:pt x="0" y="324"/>
                      <a:pt x="0" y="216"/>
                    </a:cubicBezTo>
                    <a:cubicBezTo>
                      <a:pt x="0" y="93"/>
                      <a:pt x="92" y="0"/>
                      <a:pt x="215" y="0"/>
                    </a:cubicBezTo>
                    <a:cubicBezTo>
                      <a:pt x="753" y="0"/>
                      <a:pt x="753" y="0"/>
                      <a:pt x="753" y="0"/>
                    </a:cubicBezTo>
                    <a:cubicBezTo>
                      <a:pt x="984" y="0"/>
                      <a:pt x="1199" y="93"/>
                      <a:pt x="1369" y="262"/>
                    </a:cubicBezTo>
                    <a:cubicBezTo>
                      <a:pt x="1507" y="401"/>
                      <a:pt x="1661" y="647"/>
                      <a:pt x="1661" y="1047"/>
                    </a:cubicBezTo>
                    <a:cubicBezTo>
                      <a:pt x="1661" y="1432"/>
                      <a:pt x="1507" y="1678"/>
                      <a:pt x="1369" y="1816"/>
                    </a:cubicBezTo>
                    <a:cubicBezTo>
                      <a:pt x="1199" y="1985"/>
                      <a:pt x="984" y="2077"/>
                      <a:pt x="753" y="2077"/>
                    </a:cubicBezTo>
                    <a:cubicBezTo>
                      <a:pt x="215" y="2077"/>
                      <a:pt x="215" y="2077"/>
                      <a:pt x="215" y="207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70" name="Freeform 15">
                <a:extLst>
                  <a:ext uri="{FF2B5EF4-FFF2-40B4-BE49-F238E27FC236}">
                    <a16:creationId xmlns:a16="http://schemas.microsoft.com/office/drawing/2014/main" id="{FAA0A934-8768-C44A-AC04-27F2DD5B2154}"/>
                  </a:ext>
                </a:extLst>
              </p:cNvPr>
              <p:cNvSpPr>
                <a:spLocks noChangeArrowheads="1"/>
              </p:cNvSpPr>
              <p:nvPr/>
            </p:nvSpPr>
            <p:spPr bwMode="auto">
              <a:xfrm>
                <a:off x="1286010" y="2300162"/>
                <a:ext cx="14113" cy="67831"/>
              </a:xfrm>
              <a:custGeom>
                <a:avLst/>
                <a:gdLst>
                  <a:gd name="T0" fmla="*/ 77607 w 431"/>
                  <a:gd name="T1" fmla="*/ 747352 h 2078"/>
                  <a:gd name="T2" fmla="*/ 77607 w 431"/>
                  <a:gd name="T3" fmla="*/ 747352 h 2078"/>
                  <a:gd name="T4" fmla="*/ 0 w 431"/>
                  <a:gd name="T5" fmla="*/ 675747 h 2078"/>
                  <a:gd name="T6" fmla="*/ 0 w 431"/>
                  <a:gd name="T7" fmla="*/ 77722 h 2078"/>
                  <a:gd name="T8" fmla="*/ 77607 w 431"/>
                  <a:gd name="T9" fmla="*/ 0 h 2078"/>
                  <a:gd name="T10" fmla="*/ 155214 w 431"/>
                  <a:gd name="T11" fmla="*/ 77722 h 2078"/>
                  <a:gd name="T12" fmla="*/ 155214 w 431"/>
                  <a:gd name="T13" fmla="*/ 675747 h 2078"/>
                  <a:gd name="T14" fmla="*/ 77607 w 431"/>
                  <a:gd name="T15" fmla="*/ 747352 h 20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1" h="2078">
                    <a:moveTo>
                      <a:pt x="215" y="2077"/>
                    </a:moveTo>
                    <a:lnTo>
                      <a:pt x="215" y="2077"/>
                    </a:lnTo>
                    <a:cubicBezTo>
                      <a:pt x="92" y="2077"/>
                      <a:pt x="0" y="1985"/>
                      <a:pt x="0" y="1878"/>
                    </a:cubicBezTo>
                    <a:cubicBezTo>
                      <a:pt x="0" y="216"/>
                      <a:pt x="0" y="216"/>
                      <a:pt x="0" y="216"/>
                    </a:cubicBezTo>
                    <a:cubicBezTo>
                      <a:pt x="0" y="93"/>
                      <a:pt x="92" y="0"/>
                      <a:pt x="215" y="0"/>
                    </a:cubicBezTo>
                    <a:cubicBezTo>
                      <a:pt x="338" y="0"/>
                      <a:pt x="430" y="93"/>
                      <a:pt x="430" y="216"/>
                    </a:cubicBezTo>
                    <a:cubicBezTo>
                      <a:pt x="430" y="1878"/>
                      <a:pt x="430" y="1878"/>
                      <a:pt x="430" y="1878"/>
                    </a:cubicBezTo>
                    <a:cubicBezTo>
                      <a:pt x="430" y="1985"/>
                      <a:pt x="338" y="2077"/>
                      <a:pt x="215" y="207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71" name="Freeform 16">
                <a:extLst>
                  <a:ext uri="{FF2B5EF4-FFF2-40B4-BE49-F238E27FC236}">
                    <a16:creationId xmlns:a16="http://schemas.microsoft.com/office/drawing/2014/main" id="{FE503EBE-A447-3B41-BD8A-7F12DC6491DD}"/>
                  </a:ext>
                </a:extLst>
              </p:cNvPr>
              <p:cNvSpPr>
                <a:spLocks noChangeArrowheads="1"/>
              </p:cNvSpPr>
              <p:nvPr/>
            </p:nvSpPr>
            <p:spPr bwMode="auto">
              <a:xfrm>
                <a:off x="1411592" y="2298146"/>
                <a:ext cx="46805" cy="70855"/>
              </a:xfrm>
              <a:custGeom>
                <a:avLst/>
                <a:gdLst>
                  <a:gd name="T0" fmla="*/ 243747 w 1433"/>
                  <a:gd name="T1" fmla="*/ 780690 h 2170"/>
                  <a:gd name="T2" fmla="*/ 243747 w 1433"/>
                  <a:gd name="T3" fmla="*/ 780690 h 2170"/>
                  <a:gd name="T4" fmla="*/ 55806 w 1433"/>
                  <a:gd name="T5" fmla="*/ 736419 h 2170"/>
                  <a:gd name="T6" fmla="*/ 16922 w 1433"/>
                  <a:gd name="T7" fmla="*/ 636718 h 2170"/>
                  <a:gd name="T8" fmla="*/ 116653 w 1433"/>
                  <a:gd name="T9" fmla="*/ 597845 h 2170"/>
                  <a:gd name="T10" fmla="*/ 293792 w 1433"/>
                  <a:gd name="T11" fmla="*/ 620161 h 2170"/>
                  <a:gd name="T12" fmla="*/ 338077 w 1433"/>
                  <a:gd name="T13" fmla="*/ 570490 h 2170"/>
                  <a:gd name="T14" fmla="*/ 232946 w 1433"/>
                  <a:gd name="T15" fmla="*/ 448474 h 2170"/>
                  <a:gd name="T16" fmla="*/ 33484 w 1433"/>
                  <a:gd name="T17" fmla="*/ 171687 h 2170"/>
                  <a:gd name="T18" fmla="*/ 38884 w 1433"/>
                  <a:gd name="T19" fmla="*/ 160529 h 2170"/>
                  <a:gd name="T20" fmla="*/ 155177 w 1433"/>
                  <a:gd name="T21" fmla="*/ 33114 h 2170"/>
                  <a:gd name="T22" fmla="*/ 426647 w 1433"/>
                  <a:gd name="T23" fmla="*/ 50030 h 2170"/>
                  <a:gd name="T24" fmla="*/ 465531 w 1433"/>
                  <a:gd name="T25" fmla="*/ 149371 h 2170"/>
                  <a:gd name="T26" fmla="*/ 365800 w 1433"/>
                  <a:gd name="T27" fmla="*/ 188244 h 2170"/>
                  <a:gd name="T28" fmla="*/ 216384 w 1433"/>
                  <a:gd name="T29" fmla="*/ 171687 h 2170"/>
                  <a:gd name="T30" fmla="*/ 182900 w 1433"/>
                  <a:gd name="T31" fmla="*/ 205161 h 2170"/>
                  <a:gd name="T32" fmla="*/ 277231 w 1433"/>
                  <a:gd name="T33" fmla="*/ 304502 h 2170"/>
                  <a:gd name="T34" fmla="*/ 487494 w 1433"/>
                  <a:gd name="T35" fmla="*/ 609003 h 2170"/>
                  <a:gd name="T36" fmla="*/ 482093 w 1433"/>
                  <a:gd name="T37" fmla="*/ 614762 h 2170"/>
                  <a:gd name="T38" fmla="*/ 354639 w 1433"/>
                  <a:gd name="T39" fmla="*/ 758734 h 2170"/>
                  <a:gd name="T40" fmla="*/ 243747 w 1433"/>
                  <a:gd name="T41" fmla="*/ 780690 h 21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33" h="2170">
                    <a:moveTo>
                      <a:pt x="677" y="2169"/>
                    </a:moveTo>
                    <a:lnTo>
                      <a:pt x="677" y="2169"/>
                    </a:lnTo>
                    <a:cubicBezTo>
                      <a:pt x="524" y="2169"/>
                      <a:pt x="354" y="2138"/>
                      <a:pt x="155" y="2046"/>
                    </a:cubicBezTo>
                    <a:cubicBezTo>
                      <a:pt x="47" y="2000"/>
                      <a:pt x="0" y="1877"/>
                      <a:pt x="47" y="1769"/>
                    </a:cubicBezTo>
                    <a:cubicBezTo>
                      <a:pt x="93" y="1661"/>
                      <a:pt x="216" y="1616"/>
                      <a:pt x="324" y="1661"/>
                    </a:cubicBezTo>
                    <a:cubicBezTo>
                      <a:pt x="539" y="1754"/>
                      <a:pt x="708" y="1769"/>
                      <a:pt x="816" y="1723"/>
                    </a:cubicBezTo>
                    <a:cubicBezTo>
                      <a:pt x="878" y="1708"/>
                      <a:pt x="908" y="1661"/>
                      <a:pt x="939" y="1585"/>
                    </a:cubicBezTo>
                    <a:cubicBezTo>
                      <a:pt x="955" y="1493"/>
                      <a:pt x="970" y="1354"/>
                      <a:pt x="647" y="1246"/>
                    </a:cubicBezTo>
                    <a:cubicBezTo>
                      <a:pt x="47" y="1062"/>
                      <a:pt x="62" y="646"/>
                      <a:pt x="93" y="477"/>
                    </a:cubicBezTo>
                    <a:cubicBezTo>
                      <a:pt x="108" y="446"/>
                      <a:pt x="108" y="446"/>
                      <a:pt x="108" y="446"/>
                    </a:cubicBezTo>
                    <a:cubicBezTo>
                      <a:pt x="155" y="292"/>
                      <a:pt x="278" y="154"/>
                      <a:pt x="431" y="92"/>
                    </a:cubicBezTo>
                    <a:cubicBezTo>
                      <a:pt x="632" y="0"/>
                      <a:pt x="878" y="16"/>
                      <a:pt x="1185" y="139"/>
                    </a:cubicBezTo>
                    <a:cubicBezTo>
                      <a:pt x="1293" y="185"/>
                      <a:pt x="1339" y="308"/>
                      <a:pt x="1293" y="415"/>
                    </a:cubicBezTo>
                    <a:cubicBezTo>
                      <a:pt x="1247" y="523"/>
                      <a:pt x="1124" y="570"/>
                      <a:pt x="1016" y="523"/>
                    </a:cubicBezTo>
                    <a:cubicBezTo>
                      <a:pt x="831" y="446"/>
                      <a:pt x="693" y="431"/>
                      <a:pt x="601" y="477"/>
                    </a:cubicBezTo>
                    <a:cubicBezTo>
                      <a:pt x="554" y="492"/>
                      <a:pt x="524" y="523"/>
                      <a:pt x="508" y="570"/>
                    </a:cubicBezTo>
                    <a:cubicBezTo>
                      <a:pt x="493" y="646"/>
                      <a:pt x="493" y="754"/>
                      <a:pt x="770" y="846"/>
                    </a:cubicBezTo>
                    <a:cubicBezTo>
                      <a:pt x="1231" y="985"/>
                      <a:pt x="1432" y="1277"/>
                      <a:pt x="1354" y="1692"/>
                    </a:cubicBezTo>
                    <a:cubicBezTo>
                      <a:pt x="1339" y="1708"/>
                      <a:pt x="1339" y="1708"/>
                      <a:pt x="1339" y="1708"/>
                    </a:cubicBezTo>
                    <a:cubicBezTo>
                      <a:pt x="1277" y="1892"/>
                      <a:pt x="1154" y="2031"/>
                      <a:pt x="985" y="2108"/>
                    </a:cubicBezTo>
                    <a:cubicBezTo>
                      <a:pt x="893" y="2154"/>
                      <a:pt x="800" y="2169"/>
                      <a:pt x="677" y="216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grpSp>
        <p:sp>
          <p:nvSpPr>
            <p:cNvPr id="79" name="Rounded Rectangle 78">
              <a:extLst>
                <a:ext uri="{FF2B5EF4-FFF2-40B4-BE49-F238E27FC236}">
                  <a16:creationId xmlns:a16="http://schemas.microsoft.com/office/drawing/2014/main" id="{C0521562-E16F-1041-AA86-14A92055692D}"/>
                </a:ext>
              </a:extLst>
            </p:cNvPr>
            <p:cNvSpPr/>
            <p:nvPr/>
          </p:nvSpPr>
          <p:spPr>
            <a:xfrm>
              <a:off x="1023141" y="893293"/>
              <a:ext cx="1547526" cy="385053"/>
            </a:xfrm>
            <a:prstGeom prst="roundRect">
              <a:avLst>
                <a:gd name="adj" fmla="val 22842"/>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0" name="Oval 79">
              <a:extLst>
                <a:ext uri="{FF2B5EF4-FFF2-40B4-BE49-F238E27FC236}">
                  <a16:creationId xmlns:a16="http://schemas.microsoft.com/office/drawing/2014/main" id="{78B98E58-FBAA-0F4C-A8A7-BA21DC9D8FF8}"/>
                </a:ext>
              </a:extLst>
            </p:cNvPr>
            <p:cNvSpPr/>
            <p:nvPr/>
          </p:nvSpPr>
          <p:spPr>
            <a:xfrm>
              <a:off x="1100198" y="995467"/>
              <a:ext cx="180706" cy="180706"/>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80">
              <a:extLst>
                <a:ext uri="{FF2B5EF4-FFF2-40B4-BE49-F238E27FC236}">
                  <a16:creationId xmlns:a16="http://schemas.microsoft.com/office/drawing/2014/main" id="{0C792CDE-758F-2249-970B-40E3074052AC}"/>
                </a:ext>
              </a:extLst>
            </p:cNvPr>
            <p:cNvGrpSpPr/>
            <p:nvPr/>
          </p:nvGrpSpPr>
          <p:grpSpPr>
            <a:xfrm>
              <a:off x="1868473" y="944658"/>
              <a:ext cx="647710" cy="266223"/>
              <a:chOff x="1286010" y="2298146"/>
              <a:chExt cx="172387" cy="70855"/>
            </a:xfrm>
            <a:solidFill>
              <a:schemeClr val="bg2"/>
            </a:solidFill>
          </p:grpSpPr>
          <p:sp>
            <p:nvSpPr>
              <p:cNvPr id="86" name="Freeform 5">
                <a:extLst>
                  <a:ext uri="{FF2B5EF4-FFF2-40B4-BE49-F238E27FC236}">
                    <a16:creationId xmlns:a16="http://schemas.microsoft.com/office/drawing/2014/main" id="{9B405CBA-8AFB-C348-AE41-844FF188D4C1}"/>
                  </a:ext>
                </a:extLst>
              </p:cNvPr>
              <p:cNvSpPr>
                <a:spLocks noChangeArrowheads="1"/>
              </p:cNvSpPr>
              <p:nvPr/>
            </p:nvSpPr>
            <p:spPr bwMode="auto">
              <a:xfrm>
                <a:off x="1348369" y="2299586"/>
                <a:ext cx="55734" cy="68407"/>
              </a:xfrm>
              <a:custGeom>
                <a:avLst/>
                <a:gdLst>
                  <a:gd name="T0" fmla="*/ 542064 w 1708"/>
                  <a:gd name="T1" fmla="*/ 753702 h 2093"/>
                  <a:gd name="T2" fmla="*/ 542064 w 1708"/>
                  <a:gd name="T3" fmla="*/ 753702 h 2093"/>
                  <a:gd name="T4" fmla="*/ 481275 w 1708"/>
                  <a:gd name="T5" fmla="*/ 726321 h 2093"/>
                  <a:gd name="T6" fmla="*/ 155030 w 1708"/>
                  <a:gd name="T7" fmla="*/ 304795 h 2093"/>
                  <a:gd name="T8" fmla="*/ 155030 w 1708"/>
                  <a:gd name="T9" fmla="*/ 682006 h 2093"/>
                  <a:gd name="T10" fmla="*/ 77335 w 1708"/>
                  <a:gd name="T11" fmla="*/ 753702 h 2093"/>
                  <a:gd name="T12" fmla="*/ 0 w 1708"/>
                  <a:gd name="T13" fmla="*/ 682006 h 2093"/>
                  <a:gd name="T14" fmla="*/ 0 w 1708"/>
                  <a:gd name="T15" fmla="*/ 83224 h 2093"/>
                  <a:gd name="T16" fmla="*/ 55393 w 1708"/>
                  <a:gd name="T17" fmla="*/ 11169 h 2093"/>
                  <a:gd name="T18" fmla="*/ 138483 w 1708"/>
                  <a:gd name="T19" fmla="*/ 33506 h 2093"/>
                  <a:gd name="T20" fmla="*/ 464729 w 1708"/>
                  <a:gd name="T21" fmla="*/ 454671 h 2093"/>
                  <a:gd name="T22" fmla="*/ 464729 w 1708"/>
                  <a:gd name="T23" fmla="*/ 83224 h 2093"/>
                  <a:gd name="T24" fmla="*/ 542064 w 1708"/>
                  <a:gd name="T25" fmla="*/ 5404 h 2093"/>
                  <a:gd name="T26" fmla="*/ 614003 w 1708"/>
                  <a:gd name="T27" fmla="*/ 83224 h 2093"/>
                  <a:gd name="T28" fmla="*/ 614003 w 1708"/>
                  <a:gd name="T29" fmla="*/ 682006 h 2093"/>
                  <a:gd name="T30" fmla="*/ 564005 w 1708"/>
                  <a:gd name="T31" fmla="*/ 753702 h 2093"/>
                  <a:gd name="T32" fmla="*/ 542064 w 1708"/>
                  <a:gd name="T33" fmla="*/ 753702 h 20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08" h="2093">
                    <a:moveTo>
                      <a:pt x="1507" y="2092"/>
                    </a:moveTo>
                    <a:lnTo>
                      <a:pt x="1507" y="2092"/>
                    </a:lnTo>
                    <a:cubicBezTo>
                      <a:pt x="1430" y="2092"/>
                      <a:pt x="1368" y="2062"/>
                      <a:pt x="1338" y="2016"/>
                    </a:cubicBezTo>
                    <a:cubicBezTo>
                      <a:pt x="431" y="846"/>
                      <a:pt x="431" y="846"/>
                      <a:pt x="431" y="846"/>
                    </a:cubicBezTo>
                    <a:cubicBezTo>
                      <a:pt x="431" y="1893"/>
                      <a:pt x="431" y="1893"/>
                      <a:pt x="431" y="1893"/>
                    </a:cubicBezTo>
                    <a:cubicBezTo>
                      <a:pt x="431" y="2000"/>
                      <a:pt x="338" y="2092"/>
                      <a:pt x="215" y="2092"/>
                    </a:cubicBezTo>
                    <a:cubicBezTo>
                      <a:pt x="108" y="2092"/>
                      <a:pt x="0" y="2000"/>
                      <a:pt x="0" y="1893"/>
                    </a:cubicBezTo>
                    <a:cubicBezTo>
                      <a:pt x="0" y="231"/>
                      <a:pt x="0" y="231"/>
                      <a:pt x="0" y="231"/>
                    </a:cubicBezTo>
                    <a:cubicBezTo>
                      <a:pt x="0" y="139"/>
                      <a:pt x="62" y="62"/>
                      <a:pt x="154" y="31"/>
                    </a:cubicBezTo>
                    <a:cubicBezTo>
                      <a:pt x="231" y="0"/>
                      <a:pt x="323" y="31"/>
                      <a:pt x="385" y="93"/>
                    </a:cubicBezTo>
                    <a:cubicBezTo>
                      <a:pt x="1292" y="1262"/>
                      <a:pt x="1292" y="1262"/>
                      <a:pt x="1292" y="1262"/>
                    </a:cubicBezTo>
                    <a:cubicBezTo>
                      <a:pt x="1292" y="231"/>
                      <a:pt x="1292" y="231"/>
                      <a:pt x="1292" y="231"/>
                    </a:cubicBezTo>
                    <a:cubicBezTo>
                      <a:pt x="1292" y="108"/>
                      <a:pt x="1384" y="15"/>
                      <a:pt x="1507" y="15"/>
                    </a:cubicBezTo>
                    <a:cubicBezTo>
                      <a:pt x="1614" y="15"/>
                      <a:pt x="1707" y="108"/>
                      <a:pt x="1707" y="231"/>
                    </a:cubicBezTo>
                    <a:cubicBezTo>
                      <a:pt x="1707" y="1893"/>
                      <a:pt x="1707" y="1893"/>
                      <a:pt x="1707" y="1893"/>
                    </a:cubicBezTo>
                    <a:cubicBezTo>
                      <a:pt x="1707" y="1969"/>
                      <a:pt x="1661" y="2062"/>
                      <a:pt x="1568" y="2092"/>
                    </a:cubicBezTo>
                    <a:cubicBezTo>
                      <a:pt x="1538" y="2092"/>
                      <a:pt x="1522" y="2092"/>
                      <a:pt x="1507" y="209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88" name="Freeform 6">
                <a:extLst>
                  <a:ext uri="{FF2B5EF4-FFF2-40B4-BE49-F238E27FC236}">
                    <a16:creationId xmlns:a16="http://schemas.microsoft.com/office/drawing/2014/main" id="{03A5EC8C-4CE6-D242-AB4C-99C2ABC6B9A9}"/>
                  </a:ext>
                </a:extLst>
              </p:cNvPr>
              <p:cNvSpPr>
                <a:spLocks noChangeArrowheads="1"/>
              </p:cNvSpPr>
              <p:nvPr/>
            </p:nvSpPr>
            <p:spPr bwMode="auto">
              <a:xfrm>
                <a:off x="1286010" y="2300162"/>
                <a:ext cx="54294" cy="67831"/>
              </a:xfrm>
              <a:custGeom>
                <a:avLst/>
                <a:gdLst>
                  <a:gd name="T0" fmla="*/ 77422 w 1662"/>
                  <a:gd name="T1" fmla="*/ 747352 h 2078"/>
                  <a:gd name="T2" fmla="*/ 77422 w 1662"/>
                  <a:gd name="T3" fmla="*/ 747352 h 2078"/>
                  <a:gd name="T4" fmla="*/ 0 w 1662"/>
                  <a:gd name="T5" fmla="*/ 675747 h 2078"/>
                  <a:gd name="T6" fmla="*/ 77422 w 1662"/>
                  <a:gd name="T7" fmla="*/ 598026 h 2078"/>
                  <a:gd name="T8" fmla="*/ 271156 w 1662"/>
                  <a:gd name="T9" fmla="*/ 598026 h 2078"/>
                  <a:gd name="T10" fmla="*/ 448685 w 1662"/>
                  <a:gd name="T11" fmla="*/ 376735 h 2078"/>
                  <a:gd name="T12" fmla="*/ 271156 w 1662"/>
                  <a:gd name="T13" fmla="*/ 149686 h 2078"/>
                  <a:gd name="T14" fmla="*/ 77422 w 1662"/>
                  <a:gd name="T15" fmla="*/ 149686 h 2078"/>
                  <a:gd name="T16" fmla="*/ 0 w 1662"/>
                  <a:gd name="T17" fmla="*/ 77722 h 2078"/>
                  <a:gd name="T18" fmla="*/ 77422 w 1662"/>
                  <a:gd name="T19" fmla="*/ 0 h 2078"/>
                  <a:gd name="T20" fmla="*/ 271156 w 1662"/>
                  <a:gd name="T21" fmla="*/ 0 h 2078"/>
                  <a:gd name="T22" fmla="*/ 492978 w 1662"/>
                  <a:gd name="T23" fmla="*/ 94274 h 2078"/>
                  <a:gd name="T24" fmla="*/ 598127 w 1662"/>
                  <a:gd name="T25" fmla="*/ 376735 h 2078"/>
                  <a:gd name="T26" fmla="*/ 492978 w 1662"/>
                  <a:gd name="T27" fmla="*/ 653438 h 2078"/>
                  <a:gd name="T28" fmla="*/ 271156 w 1662"/>
                  <a:gd name="T29" fmla="*/ 747352 h 2078"/>
                  <a:gd name="T30" fmla="*/ 77422 w 1662"/>
                  <a:gd name="T31" fmla="*/ 747352 h 20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62" h="2078">
                    <a:moveTo>
                      <a:pt x="215" y="2077"/>
                    </a:moveTo>
                    <a:lnTo>
                      <a:pt x="215" y="2077"/>
                    </a:lnTo>
                    <a:cubicBezTo>
                      <a:pt x="92" y="2077"/>
                      <a:pt x="0" y="1985"/>
                      <a:pt x="0" y="1878"/>
                    </a:cubicBezTo>
                    <a:cubicBezTo>
                      <a:pt x="0" y="1755"/>
                      <a:pt x="92" y="1662"/>
                      <a:pt x="215" y="1662"/>
                    </a:cubicBezTo>
                    <a:cubicBezTo>
                      <a:pt x="753" y="1662"/>
                      <a:pt x="753" y="1662"/>
                      <a:pt x="753" y="1662"/>
                    </a:cubicBezTo>
                    <a:cubicBezTo>
                      <a:pt x="938" y="1662"/>
                      <a:pt x="1246" y="1493"/>
                      <a:pt x="1246" y="1047"/>
                    </a:cubicBezTo>
                    <a:cubicBezTo>
                      <a:pt x="1246" y="585"/>
                      <a:pt x="938" y="416"/>
                      <a:pt x="753" y="416"/>
                    </a:cubicBezTo>
                    <a:cubicBezTo>
                      <a:pt x="215" y="416"/>
                      <a:pt x="215" y="416"/>
                      <a:pt x="215" y="416"/>
                    </a:cubicBezTo>
                    <a:cubicBezTo>
                      <a:pt x="92" y="416"/>
                      <a:pt x="0" y="324"/>
                      <a:pt x="0" y="216"/>
                    </a:cubicBezTo>
                    <a:cubicBezTo>
                      <a:pt x="0" y="93"/>
                      <a:pt x="92" y="0"/>
                      <a:pt x="215" y="0"/>
                    </a:cubicBezTo>
                    <a:cubicBezTo>
                      <a:pt x="753" y="0"/>
                      <a:pt x="753" y="0"/>
                      <a:pt x="753" y="0"/>
                    </a:cubicBezTo>
                    <a:cubicBezTo>
                      <a:pt x="984" y="0"/>
                      <a:pt x="1199" y="93"/>
                      <a:pt x="1369" y="262"/>
                    </a:cubicBezTo>
                    <a:cubicBezTo>
                      <a:pt x="1507" y="401"/>
                      <a:pt x="1661" y="647"/>
                      <a:pt x="1661" y="1047"/>
                    </a:cubicBezTo>
                    <a:cubicBezTo>
                      <a:pt x="1661" y="1432"/>
                      <a:pt x="1507" y="1678"/>
                      <a:pt x="1369" y="1816"/>
                    </a:cubicBezTo>
                    <a:cubicBezTo>
                      <a:pt x="1199" y="1985"/>
                      <a:pt x="984" y="2077"/>
                      <a:pt x="753" y="2077"/>
                    </a:cubicBezTo>
                    <a:cubicBezTo>
                      <a:pt x="215" y="2077"/>
                      <a:pt x="215" y="2077"/>
                      <a:pt x="215" y="207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89" name="Freeform 7">
                <a:extLst>
                  <a:ext uri="{FF2B5EF4-FFF2-40B4-BE49-F238E27FC236}">
                    <a16:creationId xmlns:a16="http://schemas.microsoft.com/office/drawing/2014/main" id="{CACD88CD-0B75-A74B-9F65-93456277C769}"/>
                  </a:ext>
                </a:extLst>
              </p:cNvPr>
              <p:cNvSpPr>
                <a:spLocks noChangeArrowheads="1"/>
              </p:cNvSpPr>
              <p:nvPr/>
            </p:nvSpPr>
            <p:spPr bwMode="auto">
              <a:xfrm>
                <a:off x="1286010" y="2300162"/>
                <a:ext cx="14113" cy="67831"/>
              </a:xfrm>
              <a:custGeom>
                <a:avLst/>
                <a:gdLst>
                  <a:gd name="T0" fmla="*/ 77607 w 431"/>
                  <a:gd name="T1" fmla="*/ 747352 h 2078"/>
                  <a:gd name="T2" fmla="*/ 77607 w 431"/>
                  <a:gd name="T3" fmla="*/ 747352 h 2078"/>
                  <a:gd name="T4" fmla="*/ 0 w 431"/>
                  <a:gd name="T5" fmla="*/ 675747 h 2078"/>
                  <a:gd name="T6" fmla="*/ 0 w 431"/>
                  <a:gd name="T7" fmla="*/ 77722 h 2078"/>
                  <a:gd name="T8" fmla="*/ 77607 w 431"/>
                  <a:gd name="T9" fmla="*/ 0 h 2078"/>
                  <a:gd name="T10" fmla="*/ 155214 w 431"/>
                  <a:gd name="T11" fmla="*/ 77722 h 2078"/>
                  <a:gd name="T12" fmla="*/ 155214 w 431"/>
                  <a:gd name="T13" fmla="*/ 675747 h 2078"/>
                  <a:gd name="T14" fmla="*/ 77607 w 431"/>
                  <a:gd name="T15" fmla="*/ 747352 h 20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1" h="2078">
                    <a:moveTo>
                      <a:pt x="215" y="2077"/>
                    </a:moveTo>
                    <a:lnTo>
                      <a:pt x="215" y="2077"/>
                    </a:lnTo>
                    <a:cubicBezTo>
                      <a:pt x="92" y="2077"/>
                      <a:pt x="0" y="1985"/>
                      <a:pt x="0" y="1878"/>
                    </a:cubicBezTo>
                    <a:cubicBezTo>
                      <a:pt x="0" y="216"/>
                      <a:pt x="0" y="216"/>
                      <a:pt x="0" y="216"/>
                    </a:cubicBezTo>
                    <a:cubicBezTo>
                      <a:pt x="0" y="93"/>
                      <a:pt x="92" y="0"/>
                      <a:pt x="215" y="0"/>
                    </a:cubicBezTo>
                    <a:cubicBezTo>
                      <a:pt x="338" y="0"/>
                      <a:pt x="430" y="93"/>
                      <a:pt x="430" y="216"/>
                    </a:cubicBezTo>
                    <a:cubicBezTo>
                      <a:pt x="430" y="1878"/>
                      <a:pt x="430" y="1878"/>
                      <a:pt x="430" y="1878"/>
                    </a:cubicBezTo>
                    <a:cubicBezTo>
                      <a:pt x="430" y="1985"/>
                      <a:pt x="338" y="2077"/>
                      <a:pt x="215" y="207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90" name="Freeform 8">
                <a:extLst>
                  <a:ext uri="{FF2B5EF4-FFF2-40B4-BE49-F238E27FC236}">
                    <a16:creationId xmlns:a16="http://schemas.microsoft.com/office/drawing/2014/main" id="{A9FC225B-7A88-C545-8A43-32490673A567}"/>
                  </a:ext>
                </a:extLst>
              </p:cNvPr>
              <p:cNvSpPr>
                <a:spLocks noChangeArrowheads="1"/>
              </p:cNvSpPr>
              <p:nvPr/>
            </p:nvSpPr>
            <p:spPr bwMode="auto">
              <a:xfrm>
                <a:off x="1411592" y="2298146"/>
                <a:ext cx="46805" cy="70855"/>
              </a:xfrm>
              <a:custGeom>
                <a:avLst/>
                <a:gdLst>
                  <a:gd name="T0" fmla="*/ 243747 w 1433"/>
                  <a:gd name="T1" fmla="*/ 780690 h 2170"/>
                  <a:gd name="T2" fmla="*/ 243747 w 1433"/>
                  <a:gd name="T3" fmla="*/ 780690 h 2170"/>
                  <a:gd name="T4" fmla="*/ 55806 w 1433"/>
                  <a:gd name="T5" fmla="*/ 736419 h 2170"/>
                  <a:gd name="T6" fmla="*/ 16922 w 1433"/>
                  <a:gd name="T7" fmla="*/ 636718 h 2170"/>
                  <a:gd name="T8" fmla="*/ 116653 w 1433"/>
                  <a:gd name="T9" fmla="*/ 597845 h 2170"/>
                  <a:gd name="T10" fmla="*/ 293792 w 1433"/>
                  <a:gd name="T11" fmla="*/ 620161 h 2170"/>
                  <a:gd name="T12" fmla="*/ 338077 w 1433"/>
                  <a:gd name="T13" fmla="*/ 570490 h 2170"/>
                  <a:gd name="T14" fmla="*/ 232946 w 1433"/>
                  <a:gd name="T15" fmla="*/ 448474 h 2170"/>
                  <a:gd name="T16" fmla="*/ 33484 w 1433"/>
                  <a:gd name="T17" fmla="*/ 171687 h 2170"/>
                  <a:gd name="T18" fmla="*/ 38884 w 1433"/>
                  <a:gd name="T19" fmla="*/ 160529 h 2170"/>
                  <a:gd name="T20" fmla="*/ 155177 w 1433"/>
                  <a:gd name="T21" fmla="*/ 33114 h 2170"/>
                  <a:gd name="T22" fmla="*/ 426647 w 1433"/>
                  <a:gd name="T23" fmla="*/ 50030 h 2170"/>
                  <a:gd name="T24" fmla="*/ 465531 w 1433"/>
                  <a:gd name="T25" fmla="*/ 149371 h 2170"/>
                  <a:gd name="T26" fmla="*/ 365800 w 1433"/>
                  <a:gd name="T27" fmla="*/ 188244 h 2170"/>
                  <a:gd name="T28" fmla="*/ 216384 w 1433"/>
                  <a:gd name="T29" fmla="*/ 171687 h 2170"/>
                  <a:gd name="T30" fmla="*/ 182900 w 1433"/>
                  <a:gd name="T31" fmla="*/ 205161 h 2170"/>
                  <a:gd name="T32" fmla="*/ 277231 w 1433"/>
                  <a:gd name="T33" fmla="*/ 304502 h 2170"/>
                  <a:gd name="T34" fmla="*/ 487494 w 1433"/>
                  <a:gd name="T35" fmla="*/ 609003 h 2170"/>
                  <a:gd name="T36" fmla="*/ 482093 w 1433"/>
                  <a:gd name="T37" fmla="*/ 614762 h 2170"/>
                  <a:gd name="T38" fmla="*/ 354639 w 1433"/>
                  <a:gd name="T39" fmla="*/ 758734 h 2170"/>
                  <a:gd name="T40" fmla="*/ 243747 w 1433"/>
                  <a:gd name="T41" fmla="*/ 780690 h 21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33" h="2170">
                    <a:moveTo>
                      <a:pt x="677" y="2169"/>
                    </a:moveTo>
                    <a:lnTo>
                      <a:pt x="677" y="2169"/>
                    </a:lnTo>
                    <a:cubicBezTo>
                      <a:pt x="524" y="2169"/>
                      <a:pt x="354" y="2138"/>
                      <a:pt x="155" y="2046"/>
                    </a:cubicBezTo>
                    <a:cubicBezTo>
                      <a:pt x="47" y="2000"/>
                      <a:pt x="0" y="1877"/>
                      <a:pt x="47" y="1769"/>
                    </a:cubicBezTo>
                    <a:cubicBezTo>
                      <a:pt x="93" y="1661"/>
                      <a:pt x="216" y="1616"/>
                      <a:pt x="324" y="1661"/>
                    </a:cubicBezTo>
                    <a:cubicBezTo>
                      <a:pt x="539" y="1754"/>
                      <a:pt x="708" y="1769"/>
                      <a:pt x="816" y="1723"/>
                    </a:cubicBezTo>
                    <a:cubicBezTo>
                      <a:pt x="878" y="1708"/>
                      <a:pt x="908" y="1661"/>
                      <a:pt x="939" y="1585"/>
                    </a:cubicBezTo>
                    <a:cubicBezTo>
                      <a:pt x="955" y="1493"/>
                      <a:pt x="970" y="1354"/>
                      <a:pt x="647" y="1246"/>
                    </a:cubicBezTo>
                    <a:cubicBezTo>
                      <a:pt x="47" y="1062"/>
                      <a:pt x="62" y="646"/>
                      <a:pt x="93" y="477"/>
                    </a:cubicBezTo>
                    <a:cubicBezTo>
                      <a:pt x="108" y="446"/>
                      <a:pt x="108" y="446"/>
                      <a:pt x="108" y="446"/>
                    </a:cubicBezTo>
                    <a:cubicBezTo>
                      <a:pt x="155" y="292"/>
                      <a:pt x="278" y="154"/>
                      <a:pt x="431" y="92"/>
                    </a:cubicBezTo>
                    <a:cubicBezTo>
                      <a:pt x="632" y="0"/>
                      <a:pt x="878" y="16"/>
                      <a:pt x="1185" y="139"/>
                    </a:cubicBezTo>
                    <a:cubicBezTo>
                      <a:pt x="1293" y="185"/>
                      <a:pt x="1339" y="308"/>
                      <a:pt x="1293" y="415"/>
                    </a:cubicBezTo>
                    <a:cubicBezTo>
                      <a:pt x="1247" y="523"/>
                      <a:pt x="1124" y="570"/>
                      <a:pt x="1016" y="523"/>
                    </a:cubicBezTo>
                    <a:cubicBezTo>
                      <a:pt x="831" y="446"/>
                      <a:pt x="693" y="431"/>
                      <a:pt x="601" y="477"/>
                    </a:cubicBezTo>
                    <a:cubicBezTo>
                      <a:pt x="554" y="492"/>
                      <a:pt x="524" y="523"/>
                      <a:pt x="508" y="570"/>
                    </a:cubicBezTo>
                    <a:cubicBezTo>
                      <a:pt x="493" y="646"/>
                      <a:pt x="493" y="754"/>
                      <a:pt x="770" y="846"/>
                    </a:cubicBezTo>
                    <a:cubicBezTo>
                      <a:pt x="1231" y="985"/>
                      <a:pt x="1432" y="1277"/>
                      <a:pt x="1354" y="1692"/>
                    </a:cubicBezTo>
                    <a:cubicBezTo>
                      <a:pt x="1339" y="1708"/>
                      <a:pt x="1339" y="1708"/>
                      <a:pt x="1339" y="1708"/>
                    </a:cubicBezTo>
                    <a:cubicBezTo>
                      <a:pt x="1277" y="1892"/>
                      <a:pt x="1154" y="2031"/>
                      <a:pt x="985" y="2108"/>
                    </a:cubicBezTo>
                    <a:cubicBezTo>
                      <a:pt x="893" y="2154"/>
                      <a:pt x="800" y="2169"/>
                      <a:pt x="677" y="216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91" name="Freeform 13">
                <a:extLst>
                  <a:ext uri="{FF2B5EF4-FFF2-40B4-BE49-F238E27FC236}">
                    <a16:creationId xmlns:a16="http://schemas.microsoft.com/office/drawing/2014/main" id="{F4F4B985-3365-F346-B9AE-6FA6C3000CFA}"/>
                  </a:ext>
                </a:extLst>
              </p:cNvPr>
              <p:cNvSpPr>
                <a:spLocks noChangeArrowheads="1"/>
              </p:cNvSpPr>
              <p:nvPr/>
            </p:nvSpPr>
            <p:spPr bwMode="auto">
              <a:xfrm>
                <a:off x="1348369" y="2299586"/>
                <a:ext cx="55734" cy="68407"/>
              </a:xfrm>
              <a:custGeom>
                <a:avLst/>
                <a:gdLst>
                  <a:gd name="T0" fmla="*/ 542064 w 1708"/>
                  <a:gd name="T1" fmla="*/ 753702 h 2093"/>
                  <a:gd name="T2" fmla="*/ 542064 w 1708"/>
                  <a:gd name="T3" fmla="*/ 753702 h 2093"/>
                  <a:gd name="T4" fmla="*/ 481275 w 1708"/>
                  <a:gd name="T5" fmla="*/ 726321 h 2093"/>
                  <a:gd name="T6" fmla="*/ 155030 w 1708"/>
                  <a:gd name="T7" fmla="*/ 304795 h 2093"/>
                  <a:gd name="T8" fmla="*/ 155030 w 1708"/>
                  <a:gd name="T9" fmla="*/ 682006 h 2093"/>
                  <a:gd name="T10" fmla="*/ 77335 w 1708"/>
                  <a:gd name="T11" fmla="*/ 753702 h 2093"/>
                  <a:gd name="T12" fmla="*/ 0 w 1708"/>
                  <a:gd name="T13" fmla="*/ 682006 h 2093"/>
                  <a:gd name="T14" fmla="*/ 0 w 1708"/>
                  <a:gd name="T15" fmla="*/ 83224 h 2093"/>
                  <a:gd name="T16" fmla="*/ 55393 w 1708"/>
                  <a:gd name="T17" fmla="*/ 11169 h 2093"/>
                  <a:gd name="T18" fmla="*/ 138483 w 1708"/>
                  <a:gd name="T19" fmla="*/ 33506 h 2093"/>
                  <a:gd name="T20" fmla="*/ 464729 w 1708"/>
                  <a:gd name="T21" fmla="*/ 454671 h 2093"/>
                  <a:gd name="T22" fmla="*/ 464729 w 1708"/>
                  <a:gd name="T23" fmla="*/ 83224 h 2093"/>
                  <a:gd name="T24" fmla="*/ 542064 w 1708"/>
                  <a:gd name="T25" fmla="*/ 5404 h 2093"/>
                  <a:gd name="T26" fmla="*/ 614003 w 1708"/>
                  <a:gd name="T27" fmla="*/ 83224 h 2093"/>
                  <a:gd name="T28" fmla="*/ 614003 w 1708"/>
                  <a:gd name="T29" fmla="*/ 682006 h 2093"/>
                  <a:gd name="T30" fmla="*/ 564005 w 1708"/>
                  <a:gd name="T31" fmla="*/ 753702 h 2093"/>
                  <a:gd name="T32" fmla="*/ 542064 w 1708"/>
                  <a:gd name="T33" fmla="*/ 753702 h 20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08" h="2093">
                    <a:moveTo>
                      <a:pt x="1507" y="2092"/>
                    </a:moveTo>
                    <a:lnTo>
                      <a:pt x="1507" y="2092"/>
                    </a:lnTo>
                    <a:cubicBezTo>
                      <a:pt x="1430" y="2092"/>
                      <a:pt x="1368" y="2062"/>
                      <a:pt x="1338" y="2016"/>
                    </a:cubicBezTo>
                    <a:cubicBezTo>
                      <a:pt x="431" y="846"/>
                      <a:pt x="431" y="846"/>
                      <a:pt x="431" y="846"/>
                    </a:cubicBezTo>
                    <a:cubicBezTo>
                      <a:pt x="431" y="1893"/>
                      <a:pt x="431" y="1893"/>
                      <a:pt x="431" y="1893"/>
                    </a:cubicBezTo>
                    <a:cubicBezTo>
                      <a:pt x="431" y="2000"/>
                      <a:pt x="338" y="2092"/>
                      <a:pt x="215" y="2092"/>
                    </a:cubicBezTo>
                    <a:cubicBezTo>
                      <a:pt x="108" y="2092"/>
                      <a:pt x="0" y="2000"/>
                      <a:pt x="0" y="1893"/>
                    </a:cubicBezTo>
                    <a:cubicBezTo>
                      <a:pt x="0" y="231"/>
                      <a:pt x="0" y="231"/>
                      <a:pt x="0" y="231"/>
                    </a:cubicBezTo>
                    <a:cubicBezTo>
                      <a:pt x="0" y="139"/>
                      <a:pt x="62" y="62"/>
                      <a:pt x="154" y="31"/>
                    </a:cubicBezTo>
                    <a:cubicBezTo>
                      <a:pt x="231" y="0"/>
                      <a:pt x="323" y="31"/>
                      <a:pt x="385" y="93"/>
                    </a:cubicBezTo>
                    <a:cubicBezTo>
                      <a:pt x="1292" y="1262"/>
                      <a:pt x="1292" y="1262"/>
                      <a:pt x="1292" y="1262"/>
                    </a:cubicBezTo>
                    <a:cubicBezTo>
                      <a:pt x="1292" y="231"/>
                      <a:pt x="1292" y="231"/>
                      <a:pt x="1292" y="231"/>
                    </a:cubicBezTo>
                    <a:cubicBezTo>
                      <a:pt x="1292" y="108"/>
                      <a:pt x="1384" y="15"/>
                      <a:pt x="1507" y="15"/>
                    </a:cubicBezTo>
                    <a:cubicBezTo>
                      <a:pt x="1614" y="15"/>
                      <a:pt x="1707" y="108"/>
                      <a:pt x="1707" y="231"/>
                    </a:cubicBezTo>
                    <a:cubicBezTo>
                      <a:pt x="1707" y="1893"/>
                      <a:pt x="1707" y="1893"/>
                      <a:pt x="1707" y="1893"/>
                    </a:cubicBezTo>
                    <a:cubicBezTo>
                      <a:pt x="1707" y="1969"/>
                      <a:pt x="1661" y="2062"/>
                      <a:pt x="1568" y="2092"/>
                    </a:cubicBezTo>
                    <a:cubicBezTo>
                      <a:pt x="1538" y="2092"/>
                      <a:pt x="1522" y="2092"/>
                      <a:pt x="1507" y="209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92" name="Freeform 14">
                <a:extLst>
                  <a:ext uri="{FF2B5EF4-FFF2-40B4-BE49-F238E27FC236}">
                    <a16:creationId xmlns:a16="http://schemas.microsoft.com/office/drawing/2014/main" id="{63CEFA3C-3A8C-D743-8B4E-702EBDBAA25A}"/>
                  </a:ext>
                </a:extLst>
              </p:cNvPr>
              <p:cNvSpPr>
                <a:spLocks noChangeArrowheads="1"/>
              </p:cNvSpPr>
              <p:nvPr/>
            </p:nvSpPr>
            <p:spPr bwMode="auto">
              <a:xfrm>
                <a:off x="1286010" y="2300162"/>
                <a:ext cx="54294" cy="67831"/>
              </a:xfrm>
              <a:custGeom>
                <a:avLst/>
                <a:gdLst>
                  <a:gd name="T0" fmla="*/ 77422 w 1662"/>
                  <a:gd name="T1" fmla="*/ 747352 h 2078"/>
                  <a:gd name="T2" fmla="*/ 77422 w 1662"/>
                  <a:gd name="T3" fmla="*/ 747352 h 2078"/>
                  <a:gd name="T4" fmla="*/ 0 w 1662"/>
                  <a:gd name="T5" fmla="*/ 675747 h 2078"/>
                  <a:gd name="T6" fmla="*/ 77422 w 1662"/>
                  <a:gd name="T7" fmla="*/ 598026 h 2078"/>
                  <a:gd name="T8" fmla="*/ 271156 w 1662"/>
                  <a:gd name="T9" fmla="*/ 598026 h 2078"/>
                  <a:gd name="T10" fmla="*/ 448685 w 1662"/>
                  <a:gd name="T11" fmla="*/ 376735 h 2078"/>
                  <a:gd name="T12" fmla="*/ 271156 w 1662"/>
                  <a:gd name="T13" fmla="*/ 149686 h 2078"/>
                  <a:gd name="T14" fmla="*/ 77422 w 1662"/>
                  <a:gd name="T15" fmla="*/ 149686 h 2078"/>
                  <a:gd name="T16" fmla="*/ 0 w 1662"/>
                  <a:gd name="T17" fmla="*/ 77722 h 2078"/>
                  <a:gd name="T18" fmla="*/ 77422 w 1662"/>
                  <a:gd name="T19" fmla="*/ 0 h 2078"/>
                  <a:gd name="T20" fmla="*/ 271156 w 1662"/>
                  <a:gd name="T21" fmla="*/ 0 h 2078"/>
                  <a:gd name="T22" fmla="*/ 492978 w 1662"/>
                  <a:gd name="T23" fmla="*/ 94274 h 2078"/>
                  <a:gd name="T24" fmla="*/ 598127 w 1662"/>
                  <a:gd name="T25" fmla="*/ 376735 h 2078"/>
                  <a:gd name="T26" fmla="*/ 492978 w 1662"/>
                  <a:gd name="T27" fmla="*/ 653438 h 2078"/>
                  <a:gd name="T28" fmla="*/ 271156 w 1662"/>
                  <a:gd name="T29" fmla="*/ 747352 h 2078"/>
                  <a:gd name="T30" fmla="*/ 77422 w 1662"/>
                  <a:gd name="T31" fmla="*/ 747352 h 20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62" h="2078">
                    <a:moveTo>
                      <a:pt x="215" y="2077"/>
                    </a:moveTo>
                    <a:lnTo>
                      <a:pt x="215" y="2077"/>
                    </a:lnTo>
                    <a:cubicBezTo>
                      <a:pt x="92" y="2077"/>
                      <a:pt x="0" y="1985"/>
                      <a:pt x="0" y="1878"/>
                    </a:cubicBezTo>
                    <a:cubicBezTo>
                      <a:pt x="0" y="1755"/>
                      <a:pt x="92" y="1662"/>
                      <a:pt x="215" y="1662"/>
                    </a:cubicBezTo>
                    <a:cubicBezTo>
                      <a:pt x="753" y="1662"/>
                      <a:pt x="753" y="1662"/>
                      <a:pt x="753" y="1662"/>
                    </a:cubicBezTo>
                    <a:cubicBezTo>
                      <a:pt x="938" y="1662"/>
                      <a:pt x="1246" y="1493"/>
                      <a:pt x="1246" y="1047"/>
                    </a:cubicBezTo>
                    <a:cubicBezTo>
                      <a:pt x="1246" y="585"/>
                      <a:pt x="938" y="416"/>
                      <a:pt x="753" y="416"/>
                    </a:cubicBezTo>
                    <a:cubicBezTo>
                      <a:pt x="215" y="416"/>
                      <a:pt x="215" y="416"/>
                      <a:pt x="215" y="416"/>
                    </a:cubicBezTo>
                    <a:cubicBezTo>
                      <a:pt x="92" y="416"/>
                      <a:pt x="0" y="324"/>
                      <a:pt x="0" y="216"/>
                    </a:cubicBezTo>
                    <a:cubicBezTo>
                      <a:pt x="0" y="93"/>
                      <a:pt x="92" y="0"/>
                      <a:pt x="215" y="0"/>
                    </a:cubicBezTo>
                    <a:cubicBezTo>
                      <a:pt x="753" y="0"/>
                      <a:pt x="753" y="0"/>
                      <a:pt x="753" y="0"/>
                    </a:cubicBezTo>
                    <a:cubicBezTo>
                      <a:pt x="984" y="0"/>
                      <a:pt x="1199" y="93"/>
                      <a:pt x="1369" y="262"/>
                    </a:cubicBezTo>
                    <a:cubicBezTo>
                      <a:pt x="1507" y="401"/>
                      <a:pt x="1661" y="647"/>
                      <a:pt x="1661" y="1047"/>
                    </a:cubicBezTo>
                    <a:cubicBezTo>
                      <a:pt x="1661" y="1432"/>
                      <a:pt x="1507" y="1678"/>
                      <a:pt x="1369" y="1816"/>
                    </a:cubicBezTo>
                    <a:cubicBezTo>
                      <a:pt x="1199" y="1985"/>
                      <a:pt x="984" y="2077"/>
                      <a:pt x="753" y="2077"/>
                    </a:cubicBezTo>
                    <a:cubicBezTo>
                      <a:pt x="215" y="2077"/>
                      <a:pt x="215" y="2077"/>
                      <a:pt x="215" y="207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93" name="Freeform 15">
                <a:extLst>
                  <a:ext uri="{FF2B5EF4-FFF2-40B4-BE49-F238E27FC236}">
                    <a16:creationId xmlns:a16="http://schemas.microsoft.com/office/drawing/2014/main" id="{B50C06AA-E578-1749-AD20-CE0EA3F39181}"/>
                  </a:ext>
                </a:extLst>
              </p:cNvPr>
              <p:cNvSpPr>
                <a:spLocks noChangeArrowheads="1"/>
              </p:cNvSpPr>
              <p:nvPr/>
            </p:nvSpPr>
            <p:spPr bwMode="auto">
              <a:xfrm>
                <a:off x="1286010" y="2300162"/>
                <a:ext cx="14113" cy="67831"/>
              </a:xfrm>
              <a:custGeom>
                <a:avLst/>
                <a:gdLst>
                  <a:gd name="T0" fmla="*/ 77607 w 431"/>
                  <a:gd name="T1" fmla="*/ 747352 h 2078"/>
                  <a:gd name="T2" fmla="*/ 77607 w 431"/>
                  <a:gd name="T3" fmla="*/ 747352 h 2078"/>
                  <a:gd name="T4" fmla="*/ 0 w 431"/>
                  <a:gd name="T5" fmla="*/ 675747 h 2078"/>
                  <a:gd name="T6" fmla="*/ 0 w 431"/>
                  <a:gd name="T7" fmla="*/ 77722 h 2078"/>
                  <a:gd name="T8" fmla="*/ 77607 w 431"/>
                  <a:gd name="T9" fmla="*/ 0 h 2078"/>
                  <a:gd name="T10" fmla="*/ 155214 w 431"/>
                  <a:gd name="T11" fmla="*/ 77722 h 2078"/>
                  <a:gd name="T12" fmla="*/ 155214 w 431"/>
                  <a:gd name="T13" fmla="*/ 675747 h 2078"/>
                  <a:gd name="T14" fmla="*/ 77607 w 431"/>
                  <a:gd name="T15" fmla="*/ 747352 h 20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1" h="2078">
                    <a:moveTo>
                      <a:pt x="215" y="2077"/>
                    </a:moveTo>
                    <a:lnTo>
                      <a:pt x="215" y="2077"/>
                    </a:lnTo>
                    <a:cubicBezTo>
                      <a:pt x="92" y="2077"/>
                      <a:pt x="0" y="1985"/>
                      <a:pt x="0" y="1878"/>
                    </a:cubicBezTo>
                    <a:cubicBezTo>
                      <a:pt x="0" y="216"/>
                      <a:pt x="0" y="216"/>
                      <a:pt x="0" y="216"/>
                    </a:cubicBezTo>
                    <a:cubicBezTo>
                      <a:pt x="0" y="93"/>
                      <a:pt x="92" y="0"/>
                      <a:pt x="215" y="0"/>
                    </a:cubicBezTo>
                    <a:cubicBezTo>
                      <a:pt x="338" y="0"/>
                      <a:pt x="430" y="93"/>
                      <a:pt x="430" y="216"/>
                    </a:cubicBezTo>
                    <a:cubicBezTo>
                      <a:pt x="430" y="1878"/>
                      <a:pt x="430" y="1878"/>
                      <a:pt x="430" y="1878"/>
                    </a:cubicBezTo>
                    <a:cubicBezTo>
                      <a:pt x="430" y="1985"/>
                      <a:pt x="338" y="2077"/>
                      <a:pt x="215" y="207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94" name="Freeform 16">
                <a:extLst>
                  <a:ext uri="{FF2B5EF4-FFF2-40B4-BE49-F238E27FC236}">
                    <a16:creationId xmlns:a16="http://schemas.microsoft.com/office/drawing/2014/main" id="{CCBD2E27-1CAA-B84A-89B2-C3830F721970}"/>
                  </a:ext>
                </a:extLst>
              </p:cNvPr>
              <p:cNvSpPr>
                <a:spLocks noChangeArrowheads="1"/>
              </p:cNvSpPr>
              <p:nvPr/>
            </p:nvSpPr>
            <p:spPr bwMode="auto">
              <a:xfrm>
                <a:off x="1411592" y="2298146"/>
                <a:ext cx="46805" cy="70855"/>
              </a:xfrm>
              <a:custGeom>
                <a:avLst/>
                <a:gdLst>
                  <a:gd name="T0" fmla="*/ 243747 w 1433"/>
                  <a:gd name="T1" fmla="*/ 780690 h 2170"/>
                  <a:gd name="T2" fmla="*/ 243747 w 1433"/>
                  <a:gd name="T3" fmla="*/ 780690 h 2170"/>
                  <a:gd name="T4" fmla="*/ 55806 w 1433"/>
                  <a:gd name="T5" fmla="*/ 736419 h 2170"/>
                  <a:gd name="T6" fmla="*/ 16922 w 1433"/>
                  <a:gd name="T7" fmla="*/ 636718 h 2170"/>
                  <a:gd name="T8" fmla="*/ 116653 w 1433"/>
                  <a:gd name="T9" fmla="*/ 597845 h 2170"/>
                  <a:gd name="T10" fmla="*/ 293792 w 1433"/>
                  <a:gd name="T11" fmla="*/ 620161 h 2170"/>
                  <a:gd name="T12" fmla="*/ 338077 w 1433"/>
                  <a:gd name="T13" fmla="*/ 570490 h 2170"/>
                  <a:gd name="T14" fmla="*/ 232946 w 1433"/>
                  <a:gd name="T15" fmla="*/ 448474 h 2170"/>
                  <a:gd name="T16" fmla="*/ 33484 w 1433"/>
                  <a:gd name="T17" fmla="*/ 171687 h 2170"/>
                  <a:gd name="T18" fmla="*/ 38884 w 1433"/>
                  <a:gd name="T19" fmla="*/ 160529 h 2170"/>
                  <a:gd name="T20" fmla="*/ 155177 w 1433"/>
                  <a:gd name="T21" fmla="*/ 33114 h 2170"/>
                  <a:gd name="T22" fmla="*/ 426647 w 1433"/>
                  <a:gd name="T23" fmla="*/ 50030 h 2170"/>
                  <a:gd name="T24" fmla="*/ 465531 w 1433"/>
                  <a:gd name="T25" fmla="*/ 149371 h 2170"/>
                  <a:gd name="T26" fmla="*/ 365800 w 1433"/>
                  <a:gd name="T27" fmla="*/ 188244 h 2170"/>
                  <a:gd name="T28" fmla="*/ 216384 w 1433"/>
                  <a:gd name="T29" fmla="*/ 171687 h 2170"/>
                  <a:gd name="T30" fmla="*/ 182900 w 1433"/>
                  <a:gd name="T31" fmla="*/ 205161 h 2170"/>
                  <a:gd name="T32" fmla="*/ 277231 w 1433"/>
                  <a:gd name="T33" fmla="*/ 304502 h 2170"/>
                  <a:gd name="T34" fmla="*/ 487494 w 1433"/>
                  <a:gd name="T35" fmla="*/ 609003 h 2170"/>
                  <a:gd name="T36" fmla="*/ 482093 w 1433"/>
                  <a:gd name="T37" fmla="*/ 614762 h 2170"/>
                  <a:gd name="T38" fmla="*/ 354639 w 1433"/>
                  <a:gd name="T39" fmla="*/ 758734 h 2170"/>
                  <a:gd name="T40" fmla="*/ 243747 w 1433"/>
                  <a:gd name="T41" fmla="*/ 780690 h 21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33" h="2170">
                    <a:moveTo>
                      <a:pt x="677" y="2169"/>
                    </a:moveTo>
                    <a:lnTo>
                      <a:pt x="677" y="2169"/>
                    </a:lnTo>
                    <a:cubicBezTo>
                      <a:pt x="524" y="2169"/>
                      <a:pt x="354" y="2138"/>
                      <a:pt x="155" y="2046"/>
                    </a:cubicBezTo>
                    <a:cubicBezTo>
                      <a:pt x="47" y="2000"/>
                      <a:pt x="0" y="1877"/>
                      <a:pt x="47" y="1769"/>
                    </a:cubicBezTo>
                    <a:cubicBezTo>
                      <a:pt x="93" y="1661"/>
                      <a:pt x="216" y="1616"/>
                      <a:pt x="324" y="1661"/>
                    </a:cubicBezTo>
                    <a:cubicBezTo>
                      <a:pt x="539" y="1754"/>
                      <a:pt x="708" y="1769"/>
                      <a:pt x="816" y="1723"/>
                    </a:cubicBezTo>
                    <a:cubicBezTo>
                      <a:pt x="878" y="1708"/>
                      <a:pt x="908" y="1661"/>
                      <a:pt x="939" y="1585"/>
                    </a:cubicBezTo>
                    <a:cubicBezTo>
                      <a:pt x="955" y="1493"/>
                      <a:pt x="970" y="1354"/>
                      <a:pt x="647" y="1246"/>
                    </a:cubicBezTo>
                    <a:cubicBezTo>
                      <a:pt x="47" y="1062"/>
                      <a:pt x="62" y="646"/>
                      <a:pt x="93" y="477"/>
                    </a:cubicBezTo>
                    <a:cubicBezTo>
                      <a:pt x="108" y="446"/>
                      <a:pt x="108" y="446"/>
                      <a:pt x="108" y="446"/>
                    </a:cubicBezTo>
                    <a:cubicBezTo>
                      <a:pt x="155" y="292"/>
                      <a:pt x="278" y="154"/>
                      <a:pt x="431" y="92"/>
                    </a:cubicBezTo>
                    <a:cubicBezTo>
                      <a:pt x="632" y="0"/>
                      <a:pt x="878" y="16"/>
                      <a:pt x="1185" y="139"/>
                    </a:cubicBezTo>
                    <a:cubicBezTo>
                      <a:pt x="1293" y="185"/>
                      <a:pt x="1339" y="308"/>
                      <a:pt x="1293" y="415"/>
                    </a:cubicBezTo>
                    <a:cubicBezTo>
                      <a:pt x="1247" y="523"/>
                      <a:pt x="1124" y="570"/>
                      <a:pt x="1016" y="523"/>
                    </a:cubicBezTo>
                    <a:cubicBezTo>
                      <a:pt x="831" y="446"/>
                      <a:pt x="693" y="431"/>
                      <a:pt x="601" y="477"/>
                    </a:cubicBezTo>
                    <a:cubicBezTo>
                      <a:pt x="554" y="492"/>
                      <a:pt x="524" y="523"/>
                      <a:pt x="508" y="570"/>
                    </a:cubicBezTo>
                    <a:cubicBezTo>
                      <a:pt x="493" y="646"/>
                      <a:pt x="493" y="754"/>
                      <a:pt x="770" y="846"/>
                    </a:cubicBezTo>
                    <a:cubicBezTo>
                      <a:pt x="1231" y="985"/>
                      <a:pt x="1432" y="1277"/>
                      <a:pt x="1354" y="1692"/>
                    </a:cubicBezTo>
                    <a:cubicBezTo>
                      <a:pt x="1339" y="1708"/>
                      <a:pt x="1339" y="1708"/>
                      <a:pt x="1339" y="1708"/>
                    </a:cubicBezTo>
                    <a:cubicBezTo>
                      <a:pt x="1277" y="1892"/>
                      <a:pt x="1154" y="2031"/>
                      <a:pt x="985" y="2108"/>
                    </a:cubicBezTo>
                    <a:cubicBezTo>
                      <a:pt x="893" y="2154"/>
                      <a:pt x="800" y="2169"/>
                      <a:pt x="677" y="216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grpSp>
        <p:sp>
          <p:nvSpPr>
            <p:cNvPr id="96" name="Rounded Rectangle 95">
              <a:extLst>
                <a:ext uri="{FF2B5EF4-FFF2-40B4-BE49-F238E27FC236}">
                  <a16:creationId xmlns:a16="http://schemas.microsoft.com/office/drawing/2014/main" id="{F2868221-6D44-1142-99A5-61E1CC41F7B2}"/>
                </a:ext>
              </a:extLst>
            </p:cNvPr>
            <p:cNvSpPr/>
            <p:nvPr/>
          </p:nvSpPr>
          <p:spPr>
            <a:xfrm>
              <a:off x="1023141" y="471419"/>
              <a:ext cx="1547526" cy="385053"/>
            </a:xfrm>
            <a:prstGeom prst="roundRect">
              <a:avLst>
                <a:gd name="adj" fmla="val 22842"/>
              </a:avLst>
            </a:prstGeom>
            <a:solidFill>
              <a:srgbClr val="003A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Oval 96">
              <a:extLst>
                <a:ext uri="{FF2B5EF4-FFF2-40B4-BE49-F238E27FC236}">
                  <a16:creationId xmlns:a16="http://schemas.microsoft.com/office/drawing/2014/main" id="{3EB5561C-8F4A-4A48-B093-FBD56E7EA2EB}"/>
                </a:ext>
              </a:extLst>
            </p:cNvPr>
            <p:cNvSpPr/>
            <p:nvPr/>
          </p:nvSpPr>
          <p:spPr>
            <a:xfrm>
              <a:off x="1100198" y="573593"/>
              <a:ext cx="180706" cy="180706"/>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8" name="Group 97">
              <a:extLst>
                <a:ext uri="{FF2B5EF4-FFF2-40B4-BE49-F238E27FC236}">
                  <a16:creationId xmlns:a16="http://schemas.microsoft.com/office/drawing/2014/main" id="{12E50E6F-A573-2243-A96E-4DE63E6DB91F}"/>
                </a:ext>
              </a:extLst>
            </p:cNvPr>
            <p:cNvGrpSpPr/>
            <p:nvPr/>
          </p:nvGrpSpPr>
          <p:grpSpPr>
            <a:xfrm>
              <a:off x="1868473" y="522784"/>
              <a:ext cx="647710" cy="266223"/>
              <a:chOff x="1286010" y="2298146"/>
              <a:chExt cx="172387" cy="70855"/>
            </a:xfrm>
            <a:solidFill>
              <a:schemeClr val="bg2"/>
            </a:solidFill>
          </p:grpSpPr>
          <p:sp>
            <p:nvSpPr>
              <p:cNvPr id="99" name="Freeform 5">
                <a:extLst>
                  <a:ext uri="{FF2B5EF4-FFF2-40B4-BE49-F238E27FC236}">
                    <a16:creationId xmlns:a16="http://schemas.microsoft.com/office/drawing/2014/main" id="{0D26A861-824B-6149-B81B-CCD256F5E070}"/>
                  </a:ext>
                </a:extLst>
              </p:cNvPr>
              <p:cNvSpPr>
                <a:spLocks noChangeArrowheads="1"/>
              </p:cNvSpPr>
              <p:nvPr/>
            </p:nvSpPr>
            <p:spPr bwMode="auto">
              <a:xfrm>
                <a:off x="1348369" y="2299586"/>
                <a:ext cx="55734" cy="68407"/>
              </a:xfrm>
              <a:custGeom>
                <a:avLst/>
                <a:gdLst>
                  <a:gd name="T0" fmla="*/ 542064 w 1708"/>
                  <a:gd name="T1" fmla="*/ 753702 h 2093"/>
                  <a:gd name="T2" fmla="*/ 542064 w 1708"/>
                  <a:gd name="T3" fmla="*/ 753702 h 2093"/>
                  <a:gd name="T4" fmla="*/ 481275 w 1708"/>
                  <a:gd name="T5" fmla="*/ 726321 h 2093"/>
                  <a:gd name="T6" fmla="*/ 155030 w 1708"/>
                  <a:gd name="T7" fmla="*/ 304795 h 2093"/>
                  <a:gd name="T8" fmla="*/ 155030 w 1708"/>
                  <a:gd name="T9" fmla="*/ 682006 h 2093"/>
                  <a:gd name="T10" fmla="*/ 77335 w 1708"/>
                  <a:gd name="T11" fmla="*/ 753702 h 2093"/>
                  <a:gd name="T12" fmla="*/ 0 w 1708"/>
                  <a:gd name="T13" fmla="*/ 682006 h 2093"/>
                  <a:gd name="T14" fmla="*/ 0 w 1708"/>
                  <a:gd name="T15" fmla="*/ 83224 h 2093"/>
                  <a:gd name="T16" fmla="*/ 55393 w 1708"/>
                  <a:gd name="T17" fmla="*/ 11169 h 2093"/>
                  <a:gd name="T18" fmla="*/ 138483 w 1708"/>
                  <a:gd name="T19" fmla="*/ 33506 h 2093"/>
                  <a:gd name="T20" fmla="*/ 464729 w 1708"/>
                  <a:gd name="T21" fmla="*/ 454671 h 2093"/>
                  <a:gd name="T22" fmla="*/ 464729 w 1708"/>
                  <a:gd name="T23" fmla="*/ 83224 h 2093"/>
                  <a:gd name="T24" fmla="*/ 542064 w 1708"/>
                  <a:gd name="T25" fmla="*/ 5404 h 2093"/>
                  <a:gd name="T26" fmla="*/ 614003 w 1708"/>
                  <a:gd name="T27" fmla="*/ 83224 h 2093"/>
                  <a:gd name="T28" fmla="*/ 614003 w 1708"/>
                  <a:gd name="T29" fmla="*/ 682006 h 2093"/>
                  <a:gd name="T30" fmla="*/ 564005 w 1708"/>
                  <a:gd name="T31" fmla="*/ 753702 h 2093"/>
                  <a:gd name="T32" fmla="*/ 542064 w 1708"/>
                  <a:gd name="T33" fmla="*/ 753702 h 20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08" h="2093">
                    <a:moveTo>
                      <a:pt x="1507" y="2092"/>
                    </a:moveTo>
                    <a:lnTo>
                      <a:pt x="1507" y="2092"/>
                    </a:lnTo>
                    <a:cubicBezTo>
                      <a:pt x="1430" y="2092"/>
                      <a:pt x="1368" y="2062"/>
                      <a:pt x="1338" y="2016"/>
                    </a:cubicBezTo>
                    <a:cubicBezTo>
                      <a:pt x="431" y="846"/>
                      <a:pt x="431" y="846"/>
                      <a:pt x="431" y="846"/>
                    </a:cubicBezTo>
                    <a:cubicBezTo>
                      <a:pt x="431" y="1893"/>
                      <a:pt x="431" y="1893"/>
                      <a:pt x="431" y="1893"/>
                    </a:cubicBezTo>
                    <a:cubicBezTo>
                      <a:pt x="431" y="2000"/>
                      <a:pt x="338" y="2092"/>
                      <a:pt x="215" y="2092"/>
                    </a:cubicBezTo>
                    <a:cubicBezTo>
                      <a:pt x="108" y="2092"/>
                      <a:pt x="0" y="2000"/>
                      <a:pt x="0" y="1893"/>
                    </a:cubicBezTo>
                    <a:cubicBezTo>
                      <a:pt x="0" y="231"/>
                      <a:pt x="0" y="231"/>
                      <a:pt x="0" y="231"/>
                    </a:cubicBezTo>
                    <a:cubicBezTo>
                      <a:pt x="0" y="139"/>
                      <a:pt x="62" y="62"/>
                      <a:pt x="154" y="31"/>
                    </a:cubicBezTo>
                    <a:cubicBezTo>
                      <a:pt x="231" y="0"/>
                      <a:pt x="323" y="31"/>
                      <a:pt x="385" y="93"/>
                    </a:cubicBezTo>
                    <a:cubicBezTo>
                      <a:pt x="1292" y="1262"/>
                      <a:pt x="1292" y="1262"/>
                      <a:pt x="1292" y="1262"/>
                    </a:cubicBezTo>
                    <a:cubicBezTo>
                      <a:pt x="1292" y="231"/>
                      <a:pt x="1292" y="231"/>
                      <a:pt x="1292" y="231"/>
                    </a:cubicBezTo>
                    <a:cubicBezTo>
                      <a:pt x="1292" y="108"/>
                      <a:pt x="1384" y="15"/>
                      <a:pt x="1507" y="15"/>
                    </a:cubicBezTo>
                    <a:cubicBezTo>
                      <a:pt x="1614" y="15"/>
                      <a:pt x="1707" y="108"/>
                      <a:pt x="1707" y="231"/>
                    </a:cubicBezTo>
                    <a:cubicBezTo>
                      <a:pt x="1707" y="1893"/>
                      <a:pt x="1707" y="1893"/>
                      <a:pt x="1707" y="1893"/>
                    </a:cubicBezTo>
                    <a:cubicBezTo>
                      <a:pt x="1707" y="1969"/>
                      <a:pt x="1661" y="2062"/>
                      <a:pt x="1568" y="2092"/>
                    </a:cubicBezTo>
                    <a:cubicBezTo>
                      <a:pt x="1538" y="2092"/>
                      <a:pt x="1522" y="2092"/>
                      <a:pt x="1507" y="209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100" name="Freeform 6">
                <a:extLst>
                  <a:ext uri="{FF2B5EF4-FFF2-40B4-BE49-F238E27FC236}">
                    <a16:creationId xmlns:a16="http://schemas.microsoft.com/office/drawing/2014/main" id="{81DB40C9-B27B-A14B-8D5F-02789E1B19C8}"/>
                  </a:ext>
                </a:extLst>
              </p:cNvPr>
              <p:cNvSpPr>
                <a:spLocks noChangeArrowheads="1"/>
              </p:cNvSpPr>
              <p:nvPr/>
            </p:nvSpPr>
            <p:spPr bwMode="auto">
              <a:xfrm>
                <a:off x="1286010" y="2300162"/>
                <a:ext cx="54294" cy="67831"/>
              </a:xfrm>
              <a:custGeom>
                <a:avLst/>
                <a:gdLst>
                  <a:gd name="T0" fmla="*/ 77422 w 1662"/>
                  <a:gd name="T1" fmla="*/ 747352 h 2078"/>
                  <a:gd name="T2" fmla="*/ 77422 w 1662"/>
                  <a:gd name="T3" fmla="*/ 747352 h 2078"/>
                  <a:gd name="T4" fmla="*/ 0 w 1662"/>
                  <a:gd name="T5" fmla="*/ 675747 h 2078"/>
                  <a:gd name="T6" fmla="*/ 77422 w 1662"/>
                  <a:gd name="T7" fmla="*/ 598026 h 2078"/>
                  <a:gd name="T8" fmla="*/ 271156 w 1662"/>
                  <a:gd name="T9" fmla="*/ 598026 h 2078"/>
                  <a:gd name="T10" fmla="*/ 448685 w 1662"/>
                  <a:gd name="T11" fmla="*/ 376735 h 2078"/>
                  <a:gd name="T12" fmla="*/ 271156 w 1662"/>
                  <a:gd name="T13" fmla="*/ 149686 h 2078"/>
                  <a:gd name="T14" fmla="*/ 77422 w 1662"/>
                  <a:gd name="T15" fmla="*/ 149686 h 2078"/>
                  <a:gd name="T16" fmla="*/ 0 w 1662"/>
                  <a:gd name="T17" fmla="*/ 77722 h 2078"/>
                  <a:gd name="T18" fmla="*/ 77422 w 1662"/>
                  <a:gd name="T19" fmla="*/ 0 h 2078"/>
                  <a:gd name="T20" fmla="*/ 271156 w 1662"/>
                  <a:gd name="T21" fmla="*/ 0 h 2078"/>
                  <a:gd name="T22" fmla="*/ 492978 w 1662"/>
                  <a:gd name="T23" fmla="*/ 94274 h 2078"/>
                  <a:gd name="T24" fmla="*/ 598127 w 1662"/>
                  <a:gd name="T25" fmla="*/ 376735 h 2078"/>
                  <a:gd name="T26" fmla="*/ 492978 w 1662"/>
                  <a:gd name="T27" fmla="*/ 653438 h 2078"/>
                  <a:gd name="T28" fmla="*/ 271156 w 1662"/>
                  <a:gd name="T29" fmla="*/ 747352 h 2078"/>
                  <a:gd name="T30" fmla="*/ 77422 w 1662"/>
                  <a:gd name="T31" fmla="*/ 747352 h 20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62" h="2078">
                    <a:moveTo>
                      <a:pt x="215" y="2077"/>
                    </a:moveTo>
                    <a:lnTo>
                      <a:pt x="215" y="2077"/>
                    </a:lnTo>
                    <a:cubicBezTo>
                      <a:pt x="92" y="2077"/>
                      <a:pt x="0" y="1985"/>
                      <a:pt x="0" y="1878"/>
                    </a:cubicBezTo>
                    <a:cubicBezTo>
                      <a:pt x="0" y="1755"/>
                      <a:pt x="92" y="1662"/>
                      <a:pt x="215" y="1662"/>
                    </a:cubicBezTo>
                    <a:cubicBezTo>
                      <a:pt x="753" y="1662"/>
                      <a:pt x="753" y="1662"/>
                      <a:pt x="753" y="1662"/>
                    </a:cubicBezTo>
                    <a:cubicBezTo>
                      <a:pt x="938" y="1662"/>
                      <a:pt x="1246" y="1493"/>
                      <a:pt x="1246" y="1047"/>
                    </a:cubicBezTo>
                    <a:cubicBezTo>
                      <a:pt x="1246" y="585"/>
                      <a:pt x="938" y="416"/>
                      <a:pt x="753" y="416"/>
                    </a:cubicBezTo>
                    <a:cubicBezTo>
                      <a:pt x="215" y="416"/>
                      <a:pt x="215" y="416"/>
                      <a:pt x="215" y="416"/>
                    </a:cubicBezTo>
                    <a:cubicBezTo>
                      <a:pt x="92" y="416"/>
                      <a:pt x="0" y="324"/>
                      <a:pt x="0" y="216"/>
                    </a:cubicBezTo>
                    <a:cubicBezTo>
                      <a:pt x="0" y="93"/>
                      <a:pt x="92" y="0"/>
                      <a:pt x="215" y="0"/>
                    </a:cubicBezTo>
                    <a:cubicBezTo>
                      <a:pt x="753" y="0"/>
                      <a:pt x="753" y="0"/>
                      <a:pt x="753" y="0"/>
                    </a:cubicBezTo>
                    <a:cubicBezTo>
                      <a:pt x="984" y="0"/>
                      <a:pt x="1199" y="93"/>
                      <a:pt x="1369" y="262"/>
                    </a:cubicBezTo>
                    <a:cubicBezTo>
                      <a:pt x="1507" y="401"/>
                      <a:pt x="1661" y="647"/>
                      <a:pt x="1661" y="1047"/>
                    </a:cubicBezTo>
                    <a:cubicBezTo>
                      <a:pt x="1661" y="1432"/>
                      <a:pt x="1507" y="1678"/>
                      <a:pt x="1369" y="1816"/>
                    </a:cubicBezTo>
                    <a:cubicBezTo>
                      <a:pt x="1199" y="1985"/>
                      <a:pt x="984" y="2077"/>
                      <a:pt x="753" y="2077"/>
                    </a:cubicBezTo>
                    <a:cubicBezTo>
                      <a:pt x="215" y="2077"/>
                      <a:pt x="215" y="2077"/>
                      <a:pt x="215" y="207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101" name="Freeform 7">
                <a:extLst>
                  <a:ext uri="{FF2B5EF4-FFF2-40B4-BE49-F238E27FC236}">
                    <a16:creationId xmlns:a16="http://schemas.microsoft.com/office/drawing/2014/main" id="{A148190F-7E13-3B4D-B362-0E5C6E6A8870}"/>
                  </a:ext>
                </a:extLst>
              </p:cNvPr>
              <p:cNvSpPr>
                <a:spLocks noChangeArrowheads="1"/>
              </p:cNvSpPr>
              <p:nvPr/>
            </p:nvSpPr>
            <p:spPr bwMode="auto">
              <a:xfrm>
                <a:off x="1286010" y="2300162"/>
                <a:ext cx="14113" cy="67831"/>
              </a:xfrm>
              <a:custGeom>
                <a:avLst/>
                <a:gdLst>
                  <a:gd name="T0" fmla="*/ 77607 w 431"/>
                  <a:gd name="T1" fmla="*/ 747352 h 2078"/>
                  <a:gd name="T2" fmla="*/ 77607 w 431"/>
                  <a:gd name="T3" fmla="*/ 747352 h 2078"/>
                  <a:gd name="T4" fmla="*/ 0 w 431"/>
                  <a:gd name="T5" fmla="*/ 675747 h 2078"/>
                  <a:gd name="T6" fmla="*/ 0 w 431"/>
                  <a:gd name="T7" fmla="*/ 77722 h 2078"/>
                  <a:gd name="T8" fmla="*/ 77607 w 431"/>
                  <a:gd name="T9" fmla="*/ 0 h 2078"/>
                  <a:gd name="T10" fmla="*/ 155214 w 431"/>
                  <a:gd name="T11" fmla="*/ 77722 h 2078"/>
                  <a:gd name="T12" fmla="*/ 155214 w 431"/>
                  <a:gd name="T13" fmla="*/ 675747 h 2078"/>
                  <a:gd name="T14" fmla="*/ 77607 w 431"/>
                  <a:gd name="T15" fmla="*/ 747352 h 20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1" h="2078">
                    <a:moveTo>
                      <a:pt x="215" y="2077"/>
                    </a:moveTo>
                    <a:lnTo>
                      <a:pt x="215" y="2077"/>
                    </a:lnTo>
                    <a:cubicBezTo>
                      <a:pt x="92" y="2077"/>
                      <a:pt x="0" y="1985"/>
                      <a:pt x="0" y="1878"/>
                    </a:cubicBezTo>
                    <a:cubicBezTo>
                      <a:pt x="0" y="216"/>
                      <a:pt x="0" y="216"/>
                      <a:pt x="0" y="216"/>
                    </a:cubicBezTo>
                    <a:cubicBezTo>
                      <a:pt x="0" y="93"/>
                      <a:pt x="92" y="0"/>
                      <a:pt x="215" y="0"/>
                    </a:cubicBezTo>
                    <a:cubicBezTo>
                      <a:pt x="338" y="0"/>
                      <a:pt x="430" y="93"/>
                      <a:pt x="430" y="216"/>
                    </a:cubicBezTo>
                    <a:cubicBezTo>
                      <a:pt x="430" y="1878"/>
                      <a:pt x="430" y="1878"/>
                      <a:pt x="430" y="1878"/>
                    </a:cubicBezTo>
                    <a:cubicBezTo>
                      <a:pt x="430" y="1985"/>
                      <a:pt x="338" y="2077"/>
                      <a:pt x="215" y="207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102" name="Freeform 8">
                <a:extLst>
                  <a:ext uri="{FF2B5EF4-FFF2-40B4-BE49-F238E27FC236}">
                    <a16:creationId xmlns:a16="http://schemas.microsoft.com/office/drawing/2014/main" id="{8262F26E-8430-7A4F-B780-F37A9F279006}"/>
                  </a:ext>
                </a:extLst>
              </p:cNvPr>
              <p:cNvSpPr>
                <a:spLocks noChangeArrowheads="1"/>
              </p:cNvSpPr>
              <p:nvPr/>
            </p:nvSpPr>
            <p:spPr bwMode="auto">
              <a:xfrm>
                <a:off x="1411592" y="2298146"/>
                <a:ext cx="46805" cy="70855"/>
              </a:xfrm>
              <a:custGeom>
                <a:avLst/>
                <a:gdLst>
                  <a:gd name="T0" fmla="*/ 243747 w 1433"/>
                  <a:gd name="T1" fmla="*/ 780690 h 2170"/>
                  <a:gd name="T2" fmla="*/ 243747 w 1433"/>
                  <a:gd name="T3" fmla="*/ 780690 h 2170"/>
                  <a:gd name="T4" fmla="*/ 55806 w 1433"/>
                  <a:gd name="T5" fmla="*/ 736419 h 2170"/>
                  <a:gd name="T6" fmla="*/ 16922 w 1433"/>
                  <a:gd name="T7" fmla="*/ 636718 h 2170"/>
                  <a:gd name="T8" fmla="*/ 116653 w 1433"/>
                  <a:gd name="T9" fmla="*/ 597845 h 2170"/>
                  <a:gd name="T10" fmla="*/ 293792 w 1433"/>
                  <a:gd name="T11" fmla="*/ 620161 h 2170"/>
                  <a:gd name="T12" fmla="*/ 338077 w 1433"/>
                  <a:gd name="T13" fmla="*/ 570490 h 2170"/>
                  <a:gd name="T14" fmla="*/ 232946 w 1433"/>
                  <a:gd name="T15" fmla="*/ 448474 h 2170"/>
                  <a:gd name="T16" fmla="*/ 33484 w 1433"/>
                  <a:gd name="T17" fmla="*/ 171687 h 2170"/>
                  <a:gd name="T18" fmla="*/ 38884 w 1433"/>
                  <a:gd name="T19" fmla="*/ 160529 h 2170"/>
                  <a:gd name="T20" fmla="*/ 155177 w 1433"/>
                  <a:gd name="T21" fmla="*/ 33114 h 2170"/>
                  <a:gd name="T22" fmla="*/ 426647 w 1433"/>
                  <a:gd name="T23" fmla="*/ 50030 h 2170"/>
                  <a:gd name="T24" fmla="*/ 465531 w 1433"/>
                  <a:gd name="T25" fmla="*/ 149371 h 2170"/>
                  <a:gd name="T26" fmla="*/ 365800 w 1433"/>
                  <a:gd name="T27" fmla="*/ 188244 h 2170"/>
                  <a:gd name="T28" fmla="*/ 216384 w 1433"/>
                  <a:gd name="T29" fmla="*/ 171687 h 2170"/>
                  <a:gd name="T30" fmla="*/ 182900 w 1433"/>
                  <a:gd name="T31" fmla="*/ 205161 h 2170"/>
                  <a:gd name="T32" fmla="*/ 277231 w 1433"/>
                  <a:gd name="T33" fmla="*/ 304502 h 2170"/>
                  <a:gd name="T34" fmla="*/ 487494 w 1433"/>
                  <a:gd name="T35" fmla="*/ 609003 h 2170"/>
                  <a:gd name="T36" fmla="*/ 482093 w 1433"/>
                  <a:gd name="T37" fmla="*/ 614762 h 2170"/>
                  <a:gd name="T38" fmla="*/ 354639 w 1433"/>
                  <a:gd name="T39" fmla="*/ 758734 h 2170"/>
                  <a:gd name="T40" fmla="*/ 243747 w 1433"/>
                  <a:gd name="T41" fmla="*/ 780690 h 21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33" h="2170">
                    <a:moveTo>
                      <a:pt x="677" y="2169"/>
                    </a:moveTo>
                    <a:lnTo>
                      <a:pt x="677" y="2169"/>
                    </a:lnTo>
                    <a:cubicBezTo>
                      <a:pt x="524" y="2169"/>
                      <a:pt x="354" y="2138"/>
                      <a:pt x="155" y="2046"/>
                    </a:cubicBezTo>
                    <a:cubicBezTo>
                      <a:pt x="47" y="2000"/>
                      <a:pt x="0" y="1877"/>
                      <a:pt x="47" y="1769"/>
                    </a:cubicBezTo>
                    <a:cubicBezTo>
                      <a:pt x="93" y="1661"/>
                      <a:pt x="216" y="1616"/>
                      <a:pt x="324" y="1661"/>
                    </a:cubicBezTo>
                    <a:cubicBezTo>
                      <a:pt x="539" y="1754"/>
                      <a:pt x="708" y="1769"/>
                      <a:pt x="816" y="1723"/>
                    </a:cubicBezTo>
                    <a:cubicBezTo>
                      <a:pt x="878" y="1708"/>
                      <a:pt x="908" y="1661"/>
                      <a:pt x="939" y="1585"/>
                    </a:cubicBezTo>
                    <a:cubicBezTo>
                      <a:pt x="955" y="1493"/>
                      <a:pt x="970" y="1354"/>
                      <a:pt x="647" y="1246"/>
                    </a:cubicBezTo>
                    <a:cubicBezTo>
                      <a:pt x="47" y="1062"/>
                      <a:pt x="62" y="646"/>
                      <a:pt x="93" y="477"/>
                    </a:cubicBezTo>
                    <a:cubicBezTo>
                      <a:pt x="108" y="446"/>
                      <a:pt x="108" y="446"/>
                      <a:pt x="108" y="446"/>
                    </a:cubicBezTo>
                    <a:cubicBezTo>
                      <a:pt x="155" y="292"/>
                      <a:pt x="278" y="154"/>
                      <a:pt x="431" y="92"/>
                    </a:cubicBezTo>
                    <a:cubicBezTo>
                      <a:pt x="632" y="0"/>
                      <a:pt x="878" y="16"/>
                      <a:pt x="1185" y="139"/>
                    </a:cubicBezTo>
                    <a:cubicBezTo>
                      <a:pt x="1293" y="185"/>
                      <a:pt x="1339" y="308"/>
                      <a:pt x="1293" y="415"/>
                    </a:cubicBezTo>
                    <a:cubicBezTo>
                      <a:pt x="1247" y="523"/>
                      <a:pt x="1124" y="570"/>
                      <a:pt x="1016" y="523"/>
                    </a:cubicBezTo>
                    <a:cubicBezTo>
                      <a:pt x="831" y="446"/>
                      <a:pt x="693" y="431"/>
                      <a:pt x="601" y="477"/>
                    </a:cubicBezTo>
                    <a:cubicBezTo>
                      <a:pt x="554" y="492"/>
                      <a:pt x="524" y="523"/>
                      <a:pt x="508" y="570"/>
                    </a:cubicBezTo>
                    <a:cubicBezTo>
                      <a:pt x="493" y="646"/>
                      <a:pt x="493" y="754"/>
                      <a:pt x="770" y="846"/>
                    </a:cubicBezTo>
                    <a:cubicBezTo>
                      <a:pt x="1231" y="985"/>
                      <a:pt x="1432" y="1277"/>
                      <a:pt x="1354" y="1692"/>
                    </a:cubicBezTo>
                    <a:cubicBezTo>
                      <a:pt x="1339" y="1708"/>
                      <a:pt x="1339" y="1708"/>
                      <a:pt x="1339" y="1708"/>
                    </a:cubicBezTo>
                    <a:cubicBezTo>
                      <a:pt x="1277" y="1892"/>
                      <a:pt x="1154" y="2031"/>
                      <a:pt x="985" y="2108"/>
                    </a:cubicBezTo>
                    <a:cubicBezTo>
                      <a:pt x="893" y="2154"/>
                      <a:pt x="800" y="2169"/>
                      <a:pt x="677" y="216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103" name="Freeform 13">
                <a:extLst>
                  <a:ext uri="{FF2B5EF4-FFF2-40B4-BE49-F238E27FC236}">
                    <a16:creationId xmlns:a16="http://schemas.microsoft.com/office/drawing/2014/main" id="{017E8E66-19ED-7547-866E-D896CF0ED810}"/>
                  </a:ext>
                </a:extLst>
              </p:cNvPr>
              <p:cNvSpPr>
                <a:spLocks noChangeArrowheads="1"/>
              </p:cNvSpPr>
              <p:nvPr/>
            </p:nvSpPr>
            <p:spPr bwMode="auto">
              <a:xfrm>
                <a:off x="1348369" y="2299586"/>
                <a:ext cx="55734" cy="68407"/>
              </a:xfrm>
              <a:custGeom>
                <a:avLst/>
                <a:gdLst>
                  <a:gd name="T0" fmla="*/ 542064 w 1708"/>
                  <a:gd name="T1" fmla="*/ 753702 h 2093"/>
                  <a:gd name="T2" fmla="*/ 542064 w 1708"/>
                  <a:gd name="T3" fmla="*/ 753702 h 2093"/>
                  <a:gd name="T4" fmla="*/ 481275 w 1708"/>
                  <a:gd name="T5" fmla="*/ 726321 h 2093"/>
                  <a:gd name="T6" fmla="*/ 155030 w 1708"/>
                  <a:gd name="T7" fmla="*/ 304795 h 2093"/>
                  <a:gd name="T8" fmla="*/ 155030 w 1708"/>
                  <a:gd name="T9" fmla="*/ 682006 h 2093"/>
                  <a:gd name="T10" fmla="*/ 77335 w 1708"/>
                  <a:gd name="T11" fmla="*/ 753702 h 2093"/>
                  <a:gd name="T12" fmla="*/ 0 w 1708"/>
                  <a:gd name="T13" fmla="*/ 682006 h 2093"/>
                  <a:gd name="T14" fmla="*/ 0 w 1708"/>
                  <a:gd name="T15" fmla="*/ 83224 h 2093"/>
                  <a:gd name="T16" fmla="*/ 55393 w 1708"/>
                  <a:gd name="T17" fmla="*/ 11169 h 2093"/>
                  <a:gd name="T18" fmla="*/ 138483 w 1708"/>
                  <a:gd name="T19" fmla="*/ 33506 h 2093"/>
                  <a:gd name="T20" fmla="*/ 464729 w 1708"/>
                  <a:gd name="T21" fmla="*/ 454671 h 2093"/>
                  <a:gd name="T22" fmla="*/ 464729 w 1708"/>
                  <a:gd name="T23" fmla="*/ 83224 h 2093"/>
                  <a:gd name="T24" fmla="*/ 542064 w 1708"/>
                  <a:gd name="T25" fmla="*/ 5404 h 2093"/>
                  <a:gd name="T26" fmla="*/ 614003 w 1708"/>
                  <a:gd name="T27" fmla="*/ 83224 h 2093"/>
                  <a:gd name="T28" fmla="*/ 614003 w 1708"/>
                  <a:gd name="T29" fmla="*/ 682006 h 2093"/>
                  <a:gd name="T30" fmla="*/ 564005 w 1708"/>
                  <a:gd name="T31" fmla="*/ 753702 h 2093"/>
                  <a:gd name="T32" fmla="*/ 542064 w 1708"/>
                  <a:gd name="T33" fmla="*/ 753702 h 20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08" h="2093">
                    <a:moveTo>
                      <a:pt x="1507" y="2092"/>
                    </a:moveTo>
                    <a:lnTo>
                      <a:pt x="1507" y="2092"/>
                    </a:lnTo>
                    <a:cubicBezTo>
                      <a:pt x="1430" y="2092"/>
                      <a:pt x="1368" y="2062"/>
                      <a:pt x="1338" y="2016"/>
                    </a:cubicBezTo>
                    <a:cubicBezTo>
                      <a:pt x="431" y="846"/>
                      <a:pt x="431" y="846"/>
                      <a:pt x="431" y="846"/>
                    </a:cubicBezTo>
                    <a:cubicBezTo>
                      <a:pt x="431" y="1893"/>
                      <a:pt x="431" y="1893"/>
                      <a:pt x="431" y="1893"/>
                    </a:cubicBezTo>
                    <a:cubicBezTo>
                      <a:pt x="431" y="2000"/>
                      <a:pt x="338" y="2092"/>
                      <a:pt x="215" y="2092"/>
                    </a:cubicBezTo>
                    <a:cubicBezTo>
                      <a:pt x="108" y="2092"/>
                      <a:pt x="0" y="2000"/>
                      <a:pt x="0" y="1893"/>
                    </a:cubicBezTo>
                    <a:cubicBezTo>
                      <a:pt x="0" y="231"/>
                      <a:pt x="0" y="231"/>
                      <a:pt x="0" y="231"/>
                    </a:cubicBezTo>
                    <a:cubicBezTo>
                      <a:pt x="0" y="139"/>
                      <a:pt x="62" y="62"/>
                      <a:pt x="154" y="31"/>
                    </a:cubicBezTo>
                    <a:cubicBezTo>
                      <a:pt x="231" y="0"/>
                      <a:pt x="323" y="31"/>
                      <a:pt x="385" y="93"/>
                    </a:cubicBezTo>
                    <a:cubicBezTo>
                      <a:pt x="1292" y="1262"/>
                      <a:pt x="1292" y="1262"/>
                      <a:pt x="1292" y="1262"/>
                    </a:cubicBezTo>
                    <a:cubicBezTo>
                      <a:pt x="1292" y="231"/>
                      <a:pt x="1292" y="231"/>
                      <a:pt x="1292" y="231"/>
                    </a:cubicBezTo>
                    <a:cubicBezTo>
                      <a:pt x="1292" y="108"/>
                      <a:pt x="1384" y="15"/>
                      <a:pt x="1507" y="15"/>
                    </a:cubicBezTo>
                    <a:cubicBezTo>
                      <a:pt x="1614" y="15"/>
                      <a:pt x="1707" y="108"/>
                      <a:pt x="1707" y="231"/>
                    </a:cubicBezTo>
                    <a:cubicBezTo>
                      <a:pt x="1707" y="1893"/>
                      <a:pt x="1707" y="1893"/>
                      <a:pt x="1707" y="1893"/>
                    </a:cubicBezTo>
                    <a:cubicBezTo>
                      <a:pt x="1707" y="1969"/>
                      <a:pt x="1661" y="2062"/>
                      <a:pt x="1568" y="2092"/>
                    </a:cubicBezTo>
                    <a:cubicBezTo>
                      <a:pt x="1538" y="2092"/>
                      <a:pt x="1522" y="2092"/>
                      <a:pt x="1507" y="209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104" name="Freeform 14">
                <a:extLst>
                  <a:ext uri="{FF2B5EF4-FFF2-40B4-BE49-F238E27FC236}">
                    <a16:creationId xmlns:a16="http://schemas.microsoft.com/office/drawing/2014/main" id="{1A9C3432-329F-FC43-ADFD-3C175E3DECB6}"/>
                  </a:ext>
                </a:extLst>
              </p:cNvPr>
              <p:cNvSpPr>
                <a:spLocks noChangeArrowheads="1"/>
              </p:cNvSpPr>
              <p:nvPr/>
            </p:nvSpPr>
            <p:spPr bwMode="auto">
              <a:xfrm>
                <a:off x="1286010" y="2300162"/>
                <a:ext cx="54294" cy="67831"/>
              </a:xfrm>
              <a:custGeom>
                <a:avLst/>
                <a:gdLst>
                  <a:gd name="T0" fmla="*/ 77422 w 1662"/>
                  <a:gd name="T1" fmla="*/ 747352 h 2078"/>
                  <a:gd name="T2" fmla="*/ 77422 w 1662"/>
                  <a:gd name="T3" fmla="*/ 747352 h 2078"/>
                  <a:gd name="T4" fmla="*/ 0 w 1662"/>
                  <a:gd name="T5" fmla="*/ 675747 h 2078"/>
                  <a:gd name="T6" fmla="*/ 77422 w 1662"/>
                  <a:gd name="T7" fmla="*/ 598026 h 2078"/>
                  <a:gd name="T8" fmla="*/ 271156 w 1662"/>
                  <a:gd name="T9" fmla="*/ 598026 h 2078"/>
                  <a:gd name="T10" fmla="*/ 448685 w 1662"/>
                  <a:gd name="T11" fmla="*/ 376735 h 2078"/>
                  <a:gd name="T12" fmla="*/ 271156 w 1662"/>
                  <a:gd name="T13" fmla="*/ 149686 h 2078"/>
                  <a:gd name="T14" fmla="*/ 77422 w 1662"/>
                  <a:gd name="T15" fmla="*/ 149686 h 2078"/>
                  <a:gd name="T16" fmla="*/ 0 w 1662"/>
                  <a:gd name="T17" fmla="*/ 77722 h 2078"/>
                  <a:gd name="T18" fmla="*/ 77422 w 1662"/>
                  <a:gd name="T19" fmla="*/ 0 h 2078"/>
                  <a:gd name="T20" fmla="*/ 271156 w 1662"/>
                  <a:gd name="T21" fmla="*/ 0 h 2078"/>
                  <a:gd name="T22" fmla="*/ 492978 w 1662"/>
                  <a:gd name="T23" fmla="*/ 94274 h 2078"/>
                  <a:gd name="T24" fmla="*/ 598127 w 1662"/>
                  <a:gd name="T25" fmla="*/ 376735 h 2078"/>
                  <a:gd name="T26" fmla="*/ 492978 w 1662"/>
                  <a:gd name="T27" fmla="*/ 653438 h 2078"/>
                  <a:gd name="T28" fmla="*/ 271156 w 1662"/>
                  <a:gd name="T29" fmla="*/ 747352 h 2078"/>
                  <a:gd name="T30" fmla="*/ 77422 w 1662"/>
                  <a:gd name="T31" fmla="*/ 747352 h 20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62" h="2078">
                    <a:moveTo>
                      <a:pt x="215" y="2077"/>
                    </a:moveTo>
                    <a:lnTo>
                      <a:pt x="215" y="2077"/>
                    </a:lnTo>
                    <a:cubicBezTo>
                      <a:pt x="92" y="2077"/>
                      <a:pt x="0" y="1985"/>
                      <a:pt x="0" y="1878"/>
                    </a:cubicBezTo>
                    <a:cubicBezTo>
                      <a:pt x="0" y="1755"/>
                      <a:pt x="92" y="1662"/>
                      <a:pt x="215" y="1662"/>
                    </a:cubicBezTo>
                    <a:cubicBezTo>
                      <a:pt x="753" y="1662"/>
                      <a:pt x="753" y="1662"/>
                      <a:pt x="753" y="1662"/>
                    </a:cubicBezTo>
                    <a:cubicBezTo>
                      <a:pt x="938" y="1662"/>
                      <a:pt x="1246" y="1493"/>
                      <a:pt x="1246" y="1047"/>
                    </a:cubicBezTo>
                    <a:cubicBezTo>
                      <a:pt x="1246" y="585"/>
                      <a:pt x="938" y="416"/>
                      <a:pt x="753" y="416"/>
                    </a:cubicBezTo>
                    <a:cubicBezTo>
                      <a:pt x="215" y="416"/>
                      <a:pt x="215" y="416"/>
                      <a:pt x="215" y="416"/>
                    </a:cubicBezTo>
                    <a:cubicBezTo>
                      <a:pt x="92" y="416"/>
                      <a:pt x="0" y="324"/>
                      <a:pt x="0" y="216"/>
                    </a:cubicBezTo>
                    <a:cubicBezTo>
                      <a:pt x="0" y="93"/>
                      <a:pt x="92" y="0"/>
                      <a:pt x="215" y="0"/>
                    </a:cubicBezTo>
                    <a:cubicBezTo>
                      <a:pt x="753" y="0"/>
                      <a:pt x="753" y="0"/>
                      <a:pt x="753" y="0"/>
                    </a:cubicBezTo>
                    <a:cubicBezTo>
                      <a:pt x="984" y="0"/>
                      <a:pt x="1199" y="93"/>
                      <a:pt x="1369" y="262"/>
                    </a:cubicBezTo>
                    <a:cubicBezTo>
                      <a:pt x="1507" y="401"/>
                      <a:pt x="1661" y="647"/>
                      <a:pt x="1661" y="1047"/>
                    </a:cubicBezTo>
                    <a:cubicBezTo>
                      <a:pt x="1661" y="1432"/>
                      <a:pt x="1507" y="1678"/>
                      <a:pt x="1369" y="1816"/>
                    </a:cubicBezTo>
                    <a:cubicBezTo>
                      <a:pt x="1199" y="1985"/>
                      <a:pt x="984" y="2077"/>
                      <a:pt x="753" y="2077"/>
                    </a:cubicBezTo>
                    <a:cubicBezTo>
                      <a:pt x="215" y="2077"/>
                      <a:pt x="215" y="2077"/>
                      <a:pt x="215" y="207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105" name="Freeform 15">
                <a:extLst>
                  <a:ext uri="{FF2B5EF4-FFF2-40B4-BE49-F238E27FC236}">
                    <a16:creationId xmlns:a16="http://schemas.microsoft.com/office/drawing/2014/main" id="{3AC7151C-7480-C14B-8524-1EABC7143251}"/>
                  </a:ext>
                </a:extLst>
              </p:cNvPr>
              <p:cNvSpPr>
                <a:spLocks noChangeArrowheads="1"/>
              </p:cNvSpPr>
              <p:nvPr/>
            </p:nvSpPr>
            <p:spPr bwMode="auto">
              <a:xfrm>
                <a:off x="1286010" y="2300162"/>
                <a:ext cx="14113" cy="67831"/>
              </a:xfrm>
              <a:custGeom>
                <a:avLst/>
                <a:gdLst>
                  <a:gd name="T0" fmla="*/ 77607 w 431"/>
                  <a:gd name="T1" fmla="*/ 747352 h 2078"/>
                  <a:gd name="T2" fmla="*/ 77607 w 431"/>
                  <a:gd name="T3" fmla="*/ 747352 h 2078"/>
                  <a:gd name="T4" fmla="*/ 0 w 431"/>
                  <a:gd name="T5" fmla="*/ 675747 h 2078"/>
                  <a:gd name="T6" fmla="*/ 0 w 431"/>
                  <a:gd name="T7" fmla="*/ 77722 h 2078"/>
                  <a:gd name="T8" fmla="*/ 77607 w 431"/>
                  <a:gd name="T9" fmla="*/ 0 h 2078"/>
                  <a:gd name="T10" fmla="*/ 155214 w 431"/>
                  <a:gd name="T11" fmla="*/ 77722 h 2078"/>
                  <a:gd name="T12" fmla="*/ 155214 w 431"/>
                  <a:gd name="T13" fmla="*/ 675747 h 2078"/>
                  <a:gd name="T14" fmla="*/ 77607 w 431"/>
                  <a:gd name="T15" fmla="*/ 747352 h 20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1" h="2078">
                    <a:moveTo>
                      <a:pt x="215" y="2077"/>
                    </a:moveTo>
                    <a:lnTo>
                      <a:pt x="215" y="2077"/>
                    </a:lnTo>
                    <a:cubicBezTo>
                      <a:pt x="92" y="2077"/>
                      <a:pt x="0" y="1985"/>
                      <a:pt x="0" y="1878"/>
                    </a:cubicBezTo>
                    <a:cubicBezTo>
                      <a:pt x="0" y="216"/>
                      <a:pt x="0" y="216"/>
                      <a:pt x="0" y="216"/>
                    </a:cubicBezTo>
                    <a:cubicBezTo>
                      <a:pt x="0" y="93"/>
                      <a:pt x="92" y="0"/>
                      <a:pt x="215" y="0"/>
                    </a:cubicBezTo>
                    <a:cubicBezTo>
                      <a:pt x="338" y="0"/>
                      <a:pt x="430" y="93"/>
                      <a:pt x="430" y="216"/>
                    </a:cubicBezTo>
                    <a:cubicBezTo>
                      <a:pt x="430" y="1878"/>
                      <a:pt x="430" y="1878"/>
                      <a:pt x="430" y="1878"/>
                    </a:cubicBezTo>
                    <a:cubicBezTo>
                      <a:pt x="430" y="1985"/>
                      <a:pt x="338" y="2077"/>
                      <a:pt x="215" y="207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106" name="Freeform 16">
                <a:extLst>
                  <a:ext uri="{FF2B5EF4-FFF2-40B4-BE49-F238E27FC236}">
                    <a16:creationId xmlns:a16="http://schemas.microsoft.com/office/drawing/2014/main" id="{F50D59C1-5E04-DF41-90E5-EAA4A925438A}"/>
                  </a:ext>
                </a:extLst>
              </p:cNvPr>
              <p:cNvSpPr>
                <a:spLocks noChangeArrowheads="1"/>
              </p:cNvSpPr>
              <p:nvPr/>
            </p:nvSpPr>
            <p:spPr bwMode="auto">
              <a:xfrm>
                <a:off x="1411592" y="2298146"/>
                <a:ext cx="46805" cy="70855"/>
              </a:xfrm>
              <a:custGeom>
                <a:avLst/>
                <a:gdLst>
                  <a:gd name="T0" fmla="*/ 243747 w 1433"/>
                  <a:gd name="T1" fmla="*/ 780690 h 2170"/>
                  <a:gd name="T2" fmla="*/ 243747 w 1433"/>
                  <a:gd name="T3" fmla="*/ 780690 h 2170"/>
                  <a:gd name="T4" fmla="*/ 55806 w 1433"/>
                  <a:gd name="T5" fmla="*/ 736419 h 2170"/>
                  <a:gd name="T6" fmla="*/ 16922 w 1433"/>
                  <a:gd name="T7" fmla="*/ 636718 h 2170"/>
                  <a:gd name="T8" fmla="*/ 116653 w 1433"/>
                  <a:gd name="T9" fmla="*/ 597845 h 2170"/>
                  <a:gd name="T10" fmla="*/ 293792 w 1433"/>
                  <a:gd name="T11" fmla="*/ 620161 h 2170"/>
                  <a:gd name="T12" fmla="*/ 338077 w 1433"/>
                  <a:gd name="T13" fmla="*/ 570490 h 2170"/>
                  <a:gd name="T14" fmla="*/ 232946 w 1433"/>
                  <a:gd name="T15" fmla="*/ 448474 h 2170"/>
                  <a:gd name="T16" fmla="*/ 33484 w 1433"/>
                  <a:gd name="T17" fmla="*/ 171687 h 2170"/>
                  <a:gd name="T18" fmla="*/ 38884 w 1433"/>
                  <a:gd name="T19" fmla="*/ 160529 h 2170"/>
                  <a:gd name="T20" fmla="*/ 155177 w 1433"/>
                  <a:gd name="T21" fmla="*/ 33114 h 2170"/>
                  <a:gd name="T22" fmla="*/ 426647 w 1433"/>
                  <a:gd name="T23" fmla="*/ 50030 h 2170"/>
                  <a:gd name="T24" fmla="*/ 465531 w 1433"/>
                  <a:gd name="T25" fmla="*/ 149371 h 2170"/>
                  <a:gd name="T26" fmla="*/ 365800 w 1433"/>
                  <a:gd name="T27" fmla="*/ 188244 h 2170"/>
                  <a:gd name="T28" fmla="*/ 216384 w 1433"/>
                  <a:gd name="T29" fmla="*/ 171687 h 2170"/>
                  <a:gd name="T30" fmla="*/ 182900 w 1433"/>
                  <a:gd name="T31" fmla="*/ 205161 h 2170"/>
                  <a:gd name="T32" fmla="*/ 277231 w 1433"/>
                  <a:gd name="T33" fmla="*/ 304502 h 2170"/>
                  <a:gd name="T34" fmla="*/ 487494 w 1433"/>
                  <a:gd name="T35" fmla="*/ 609003 h 2170"/>
                  <a:gd name="T36" fmla="*/ 482093 w 1433"/>
                  <a:gd name="T37" fmla="*/ 614762 h 2170"/>
                  <a:gd name="T38" fmla="*/ 354639 w 1433"/>
                  <a:gd name="T39" fmla="*/ 758734 h 2170"/>
                  <a:gd name="T40" fmla="*/ 243747 w 1433"/>
                  <a:gd name="T41" fmla="*/ 780690 h 21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33" h="2170">
                    <a:moveTo>
                      <a:pt x="677" y="2169"/>
                    </a:moveTo>
                    <a:lnTo>
                      <a:pt x="677" y="2169"/>
                    </a:lnTo>
                    <a:cubicBezTo>
                      <a:pt x="524" y="2169"/>
                      <a:pt x="354" y="2138"/>
                      <a:pt x="155" y="2046"/>
                    </a:cubicBezTo>
                    <a:cubicBezTo>
                      <a:pt x="47" y="2000"/>
                      <a:pt x="0" y="1877"/>
                      <a:pt x="47" y="1769"/>
                    </a:cubicBezTo>
                    <a:cubicBezTo>
                      <a:pt x="93" y="1661"/>
                      <a:pt x="216" y="1616"/>
                      <a:pt x="324" y="1661"/>
                    </a:cubicBezTo>
                    <a:cubicBezTo>
                      <a:pt x="539" y="1754"/>
                      <a:pt x="708" y="1769"/>
                      <a:pt x="816" y="1723"/>
                    </a:cubicBezTo>
                    <a:cubicBezTo>
                      <a:pt x="878" y="1708"/>
                      <a:pt x="908" y="1661"/>
                      <a:pt x="939" y="1585"/>
                    </a:cubicBezTo>
                    <a:cubicBezTo>
                      <a:pt x="955" y="1493"/>
                      <a:pt x="970" y="1354"/>
                      <a:pt x="647" y="1246"/>
                    </a:cubicBezTo>
                    <a:cubicBezTo>
                      <a:pt x="47" y="1062"/>
                      <a:pt x="62" y="646"/>
                      <a:pt x="93" y="477"/>
                    </a:cubicBezTo>
                    <a:cubicBezTo>
                      <a:pt x="108" y="446"/>
                      <a:pt x="108" y="446"/>
                      <a:pt x="108" y="446"/>
                    </a:cubicBezTo>
                    <a:cubicBezTo>
                      <a:pt x="155" y="292"/>
                      <a:pt x="278" y="154"/>
                      <a:pt x="431" y="92"/>
                    </a:cubicBezTo>
                    <a:cubicBezTo>
                      <a:pt x="632" y="0"/>
                      <a:pt x="878" y="16"/>
                      <a:pt x="1185" y="139"/>
                    </a:cubicBezTo>
                    <a:cubicBezTo>
                      <a:pt x="1293" y="185"/>
                      <a:pt x="1339" y="308"/>
                      <a:pt x="1293" y="415"/>
                    </a:cubicBezTo>
                    <a:cubicBezTo>
                      <a:pt x="1247" y="523"/>
                      <a:pt x="1124" y="570"/>
                      <a:pt x="1016" y="523"/>
                    </a:cubicBezTo>
                    <a:cubicBezTo>
                      <a:pt x="831" y="446"/>
                      <a:pt x="693" y="431"/>
                      <a:pt x="601" y="477"/>
                    </a:cubicBezTo>
                    <a:cubicBezTo>
                      <a:pt x="554" y="492"/>
                      <a:pt x="524" y="523"/>
                      <a:pt x="508" y="570"/>
                    </a:cubicBezTo>
                    <a:cubicBezTo>
                      <a:pt x="493" y="646"/>
                      <a:pt x="493" y="754"/>
                      <a:pt x="770" y="846"/>
                    </a:cubicBezTo>
                    <a:cubicBezTo>
                      <a:pt x="1231" y="985"/>
                      <a:pt x="1432" y="1277"/>
                      <a:pt x="1354" y="1692"/>
                    </a:cubicBezTo>
                    <a:cubicBezTo>
                      <a:pt x="1339" y="1708"/>
                      <a:pt x="1339" y="1708"/>
                      <a:pt x="1339" y="1708"/>
                    </a:cubicBezTo>
                    <a:cubicBezTo>
                      <a:pt x="1277" y="1892"/>
                      <a:pt x="1154" y="2031"/>
                      <a:pt x="985" y="2108"/>
                    </a:cubicBezTo>
                    <a:cubicBezTo>
                      <a:pt x="893" y="2154"/>
                      <a:pt x="800" y="2169"/>
                      <a:pt x="677" y="216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grpSp>
      </p:grpSp>
      <p:sp>
        <p:nvSpPr>
          <p:cNvPr id="154" name="TextBox 153">
            <a:extLst>
              <a:ext uri="{FF2B5EF4-FFF2-40B4-BE49-F238E27FC236}">
                <a16:creationId xmlns:a16="http://schemas.microsoft.com/office/drawing/2014/main" id="{75CEAB0B-906A-8F42-8353-B28FA90655D1}"/>
              </a:ext>
            </a:extLst>
          </p:cNvPr>
          <p:cNvSpPr txBox="1"/>
          <p:nvPr/>
        </p:nvSpPr>
        <p:spPr>
          <a:xfrm>
            <a:off x="3640578" y="4543337"/>
            <a:ext cx="1742913" cy="1200329"/>
          </a:xfrm>
          <a:prstGeom prst="rect">
            <a:avLst/>
          </a:prstGeom>
          <a:noFill/>
        </p:spPr>
        <p:txBody>
          <a:bodyPr wrap="none" rtlCol="0" anchor="ctr">
            <a:spAutoFit/>
          </a:bodyPr>
          <a:lstStyle/>
          <a:p>
            <a:pPr algn="ctr" defTabSz="609585" fontAlgn="base">
              <a:spcBef>
                <a:spcPct val="0"/>
              </a:spcBef>
              <a:spcAft>
                <a:spcPct val="0"/>
              </a:spcAft>
              <a:defRPr/>
            </a:pPr>
            <a:r>
              <a:rPr lang="en-US" sz="7200" b="1" spc="-133" dirty="0">
                <a:solidFill>
                  <a:srgbClr val="003A5C"/>
                </a:solidFill>
                <a:latin typeface="CiscoSansTT" panose="020B0503020201020303" pitchFamily="34" charset="0"/>
                <a:cs typeface="CiscoSansTT" panose="020B0503020201020303" pitchFamily="34" charset="0"/>
              </a:rPr>
              <a:t>68%</a:t>
            </a:r>
          </a:p>
        </p:txBody>
      </p:sp>
    </p:spTree>
    <p:extLst>
      <p:ext uri="{BB962C8B-B14F-4D97-AF65-F5344CB8AC3E}">
        <p14:creationId xmlns:p14="http://schemas.microsoft.com/office/powerpoint/2010/main" val="249082746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8333" y="358638"/>
            <a:ext cx="11127317" cy="975783"/>
          </a:xfrm>
        </p:spPr>
        <p:txBody>
          <a:bodyPr>
            <a:normAutofit fontScale="90000"/>
          </a:bodyPr>
          <a:lstStyle/>
          <a:p>
            <a:pPr algn="ctr"/>
            <a:r>
              <a:rPr lang="en-US" spc="-67" dirty="0">
                <a:solidFill>
                  <a:srgbClr val="003A5C"/>
                </a:solidFill>
                <a:latin typeface="+mn-lt"/>
              </a:rPr>
              <a:t>Now more than ever: </a:t>
            </a:r>
            <a:br>
              <a:rPr lang="en-US" spc="-67" dirty="0">
                <a:solidFill>
                  <a:srgbClr val="003A5C"/>
                </a:solidFill>
                <a:latin typeface="+mn-lt"/>
              </a:rPr>
            </a:br>
            <a:r>
              <a:rPr lang="en-US" spc="-67" dirty="0">
                <a:solidFill>
                  <a:schemeClr val="accent2"/>
                </a:solidFill>
                <a:latin typeface="+mn-lt"/>
              </a:rPr>
              <a:t>Need visibility and protection across users and endpoints</a:t>
            </a:r>
          </a:p>
        </p:txBody>
      </p:sp>
      <p:sp>
        <p:nvSpPr>
          <p:cNvPr id="65" name="Rounded Rectangle 64"/>
          <p:cNvSpPr/>
          <p:nvPr/>
        </p:nvSpPr>
        <p:spPr>
          <a:xfrm>
            <a:off x="761152" y="1584759"/>
            <a:ext cx="10669696" cy="4288268"/>
          </a:xfrm>
          <a:prstGeom prst="roundRect">
            <a:avLst>
              <a:gd name="adj" fmla="val 3731"/>
            </a:avLst>
          </a:prstGeom>
          <a:noFill/>
          <a:ln w="76200" cap="rnd">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09585" fontAlgn="base">
              <a:spcBef>
                <a:spcPct val="0"/>
              </a:spcBef>
              <a:spcAft>
                <a:spcPct val="0"/>
              </a:spcAft>
              <a:defRPr/>
            </a:pPr>
            <a:endParaRPr lang="en-US" sz="1351" dirty="0">
              <a:solidFill>
                <a:srgbClr val="FFFFFF"/>
              </a:solidFill>
              <a:latin typeface="+mj-lt"/>
            </a:endParaRPr>
          </a:p>
        </p:txBody>
      </p:sp>
      <p:grpSp>
        <p:nvGrpSpPr>
          <p:cNvPr id="137" name="Group 136">
            <a:extLst>
              <a:ext uri="{FF2B5EF4-FFF2-40B4-BE49-F238E27FC236}">
                <a16:creationId xmlns:a16="http://schemas.microsoft.com/office/drawing/2014/main" id="{CA469B02-8E5C-B24A-ADB5-EDAF87E1FB90}"/>
              </a:ext>
            </a:extLst>
          </p:cNvPr>
          <p:cNvGrpSpPr>
            <a:grpSpLocks noChangeAspect="1"/>
          </p:cNvGrpSpPr>
          <p:nvPr/>
        </p:nvGrpSpPr>
        <p:grpSpPr>
          <a:xfrm>
            <a:off x="5706712" y="5476488"/>
            <a:ext cx="792480" cy="793077"/>
            <a:chOff x="4051093" y="3605372"/>
            <a:chExt cx="405424" cy="405729"/>
          </a:xfrm>
        </p:grpSpPr>
        <p:sp>
          <p:nvSpPr>
            <p:cNvPr id="139" name="Freeform 138">
              <a:extLst>
                <a:ext uri="{FF2B5EF4-FFF2-40B4-BE49-F238E27FC236}">
                  <a16:creationId xmlns:a16="http://schemas.microsoft.com/office/drawing/2014/main" id="{353C035F-20BC-0D48-8493-641557D2EDA5}"/>
                </a:ext>
              </a:extLst>
            </p:cNvPr>
            <p:cNvSpPr>
              <a:spLocks noChangeArrowheads="1"/>
            </p:cNvSpPr>
            <p:nvPr/>
          </p:nvSpPr>
          <p:spPr bwMode="auto">
            <a:xfrm flipH="1">
              <a:off x="4051093" y="3605372"/>
              <a:ext cx="405424" cy="405729"/>
            </a:xfrm>
            <a:custGeom>
              <a:avLst/>
              <a:gdLst>
                <a:gd name="T0" fmla="*/ 10703 w 11588"/>
                <a:gd name="T1" fmla="*/ 1311 h 11596"/>
                <a:gd name="T2" fmla="*/ 9966 w 11588"/>
                <a:gd name="T3" fmla="*/ 575 h 11596"/>
                <a:gd name="T4" fmla="*/ 9244 w 11588"/>
                <a:gd name="T5" fmla="*/ 1178 h 11596"/>
                <a:gd name="T6" fmla="*/ 6625 w 11588"/>
                <a:gd name="T7" fmla="*/ 704 h 11596"/>
                <a:gd name="T8" fmla="*/ 5892 w 11588"/>
                <a:gd name="T9" fmla="*/ 0 h 11596"/>
                <a:gd name="T10" fmla="*/ 5161 w 11588"/>
                <a:gd name="T11" fmla="*/ 683 h 11596"/>
                <a:gd name="T12" fmla="*/ 2349 w 11588"/>
                <a:gd name="T13" fmla="*/ 1184 h 11596"/>
                <a:gd name="T14" fmla="*/ 1626 w 11588"/>
                <a:gd name="T15" fmla="*/ 575 h 11596"/>
                <a:gd name="T16" fmla="*/ 890 w 11588"/>
                <a:gd name="T17" fmla="*/ 1311 h 11596"/>
                <a:gd name="T18" fmla="*/ 5770 w 11588"/>
                <a:gd name="T19" fmla="*/ 11595 h 11596"/>
                <a:gd name="T20" fmla="*/ 5794 w 11588"/>
                <a:gd name="T21" fmla="*/ 11590 h 11596"/>
                <a:gd name="T22" fmla="*/ 5818 w 11588"/>
                <a:gd name="T23" fmla="*/ 11595 h 11596"/>
                <a:gd name="T24" fmla="*/ 10703 w 11588"/>
                <a:gd name="T25" fmla="*/ 1311 h 1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88" h="11596">
                  <a:moveTo>
                    <a:pt x="10703" y="1311"/>
                  </a:moveTo>
                  <a:cubicBezTo>
                    <a:pt x="10703" y="903"/>
                    <a:pt x="10372" y="575"/>
                    <a:pt x="9966" y="575"/>
                  </a:cubicBezTo>
                  <a:cubicBezTo>
                    <a:pt x="9604" y="575"/>
                    <a:pt x="9304" y="837"/>
                    <a:pt x="9244" y="1178"/>
                  </a:cubicBezTo>
                  <a:cubicBezTo>
                    <a:pt x="8412" y="1027"/>
                    <a:pt x="7096" y="786"/>
                    <a:pt x="6625" y="704"/>
                  </a:cubicBezTo>
                  <a:cubicBezTo>
                    <a:pt x="6609" y="312"/>
                    <a:pt x="6288" y="0"/>
                    <a:pt x="5892" y="0"/>
                  </a:cubicBezTo>
                  <a:cubicBezTo>
                    <a:pt x="5503" y="0"/>
                    <a:pt x="5188" y="302"/>
                    <a:pt x="5161" y="683"/>
                  </a:cubicBezTo>
                  <a:lnTo>
                    <a:pt x="2349" y="1184"/>
                  </a:lnTo>
                  <a:cubicBezTo>
                    <a:pt x="2288" y="839"/>
                    <a:pt x="1989" y="575"/>
                    <a:pt x="1626" y="575"/>
                  </a:cubicBezTo>
                  <a:cubicBezTo>
                    <a:pt x="1219" y="575"/>
                    <a:pt x="890" y="906"/>
                    <a:pt x="890" y="1311"/>
                  </a:cubicBezTo>
                  <a:cubicBezTo>
                    <a:pt x="0" y="9582"/>
                    <a:pt x="5153" y="11595"/>
                    <a:pt x="5770" y="11595"/>
                  </a:cubicBezTo>
                  <a:cubicBezTo>
                    <a:pt x="5778" y="11595"/>
                    <a:pt x="5786" y="11592"/>
                    <a:pt x="5794" y="11590"/>
                  </a:cubicBezTo>
                  <a:cubicBezTo>
                    <a:pt x="5802" y="11590"/>
                    <a:pt x="5810" y="11595"/>
                    <a:pt x="5818" y="11595"/>
                  </a:cubicBezTo>
                  <a:cubicBezTo>
                    <a:pt x="6434" y="11595"/>
                    <a:pt x="11587" y="9582"/>
                    <a:pt x="10703" y="1311"/>
                  </a:cubicBezTo>
                </a:path>
              </a:pathLst>
            </a:custGeom>
            <a:solidFill>
              <a:schemeClr val="accent2"/>
            </a:solidFill>
            <a:ln>
              <a:noFill/>
            </a:ln>
            <a:effectLst/>
          </p:spPr>
          <p:txBody>
            <a:bodyPr wrap="none" anchor="ctr"/>
            <a:lstStyle/>
            <a:p>
              <a:pPr defTabSz="1219170">
                <a:defRPr/>
              </a:pPr>
              <a:endParaRPr lang="en-US" sz="2400" kern="0" dirty="0">
                <a:solidFill>
                  <a:srgbClr val="FFFFFF"/>
                </a:solidFill>
                <a:latin typeface="+mj-lt"/>
                <a:ea typeface="ＭＳ Ｐゴシック" charset="0"/>
              </a:endParaRPr>
            </a:p>
          </p:txBody>
        </p:sp>
        <p:sp>
          <p:nvSpPr>
            <p:cNvPr id="140" name="Rounded Rectangle 139">
              <a:extLst>
                <a:ext uri="{FF2B5EF4-FFF2-40B4-BE49-F238E27FC236}">
                  <a16:creationId xmlns:a16="http://schemas.microsoft.com/office/drawing/2014/main" id="{C94926E9-43B3-2B49-9A99-34B36A5841F0}"/>
                </a:ext>
              </a:extLst>
            </p:cNvPr>
            <p:cNvSpPr/>
            <p:nvPr/>
          </p:nvSpPr>
          <p:spPr>
            <a:xfrm rot="2700000">
              <a:off x="4224556" y="3704754"/>
              <a:ext cx="55519" cy="206968"/>
            </a:xfrm>
            <a:prstGeom prst="roundRect">
              <a:avLst>
                <a:gd name="adj" fmla="val 50000"/>
              </a:avLst>
            </a:prstGeom>
            <a:solidFill>
              <a:schemeClr val="bg1"/>
            </a:solidFill>
            <a:ln w="25400" cap="flat" cmpd="sng" algn="ctr">
              <a:noFill/>
              <a:prstDash val="solid"/>
            </a:ln>
            <a:effectLst/>
          </p:spPr>
          <p:txBody>
            <a:bodyPr rtlCol="0" anchor="ctr"/>
            <a:lstStyle/>
            <a:p>
              <a:pPr algn="ctr" defTabSz="1219170">
                <a:defRPr/>
              </a:pPr>
              <a:endParaRPr lang="en-US" sz="2400" kern="0" dirty="0">
                <a:solidFill>
                  <a:srgbClr val="005073"/>
                </a:solidFill>
                <a:latin typeface="+mj-lt"/>
                <a:ea typeface="ＭＳ Ｐゴシック" charset="0"/>
              </a:endParaRPr>
            </a:p>
          </p:txBody>
        </p:sp>
        <p:sp>
          <p:nvSpPr>
            <p:cNvPr id="141" name="Rounded Rectangle 140">
              <a:extLst>
                <a:ext uri="{FF2B5EF4-FFF2-40B4-BE49-F238E27FC236}">
                  <a16:creationId xmlns:a16="http://schemas.microsoft.com/office/drawing/2014/main" id="{7190CF7B-C3C4-574E-8FCA-CE63E5C7312A}"/>
                </a:ext>
              </a:extLst>
            </p:cNvPr>
            <p:cNvSpPr/>
            <p:nvPr/>
          </p:nvSpPr>
          <p:spPr>
            <a:xfrm rot="18900000">
              <a:off x="4224556" y="3704754"/>
              <a:ext cx="55519" cy="206968"/>
            </a:xfrm>
            <a:prstGeom prst="roundRect">
              <a:avLst>
                <a:gd name="adj" fmla="val 50000"/>
              </a:avLst>
            </a:prstGeom>
            <a:solidFill>
              <a:schemeClr val="bg1"/>
            </a:solidFill>
            <a:ln w="25400" cap="flat" cmpd="sng" algn="ctr">
              <a:noFill/>
              <a:prstDash val="solid"/>
            </a:ln>
            <a:effectLst/>
          </p:spPr>
          <p:txBody>
            <a:bodyPr rtlCol="0" anchor="ctr"/>
            <a:lstStyle/>
            <a:p>
              <a:pPr algn="ctr" defTabSz="1219170">
                <a:defRPr/>
              </a:pPr>
              <a:endParaRPr lang="en-US" sz="2400" kern="0" dirty="0">
                <a:solidFill>
                  <a:srgbClr val="005073"/>
                </a:solidFill>
                <a:latin typeface="+mj-lt"/>
                <a:ea typeface="ＭＳ Ｐゴシック" charset="0"/>
              </a:endParaRPr>
            </a:p>
          </p:txBody>
        </p:sp>
      </p:grpSp>
      <p:grpSp>
        <p:nvGrpSpPr>
          <p:cNvPr id="2" name="Group 1">
            <a:extLst>
              <a:ext uri="{FF2B5EF4-FFF2-40B4-BE49-F238E27FC236}">
                <a16:creationId xmlns:a16="http://schemas.microsoft.com/office/drawing/2014/main" id="{8B22C31B-820A-4899-82B6-15E5BB5CC4B2}"/>
              </a:ext>
            </a:extLst>
          </p:cNvPr>
          <p:cNvGrpSpPr/>
          <p:nvPr/>
        </p:nvGrpSpPr>
        <p:grpSpPr>
          <a:xfrm>
            <a:off x="778060" y="1937330"/>
            <a:ext cx="10627131" cy="3675409"/>
            <a:chOff x="778060" y="2115303"/>
            <a:chExt cx="10627131" cy="3675409"/>
          </a:xfrm>
        </p:grpSpPr>
        <p:sp>
          <p:nvSpPr>
            <p:cNvPr id="12" name="Rectangle 11"/>
            <p:cNvSpPr/>
            <p:nvPr/>
          </p:nvSpPr>
          <p:spPr>
            <a:xfrm>
              <a:off x="9025314" y="3775110"/>
              <a:ext cx="2379877" cy="461665"/>
            </a:xfrm>
            <a:prstGeom prst="rect">
              <a:avLst/>
            </a:prstGeom>
          </p:spPr>
          <p:txBody>
            <a:bodyPr wrap="square" anchor="ctr">
              <a:spAutoFit/>
            </a:bodyPr>
            <a:lstStyle/>
            <a:p>
              <a:pPr algn="ctr" defTabSz="609570">
                <a:defRPr/>
              </a:pPr>
              <a:r>
                <a:rPr lang="en-US" sz="2400" dirty="0">
                  <a:solidFill>
                    <a:srgbClr val="003A5C"/>
                  </a:solidFill>
                </a:rPr>
                <a:t>Phishing</a:t>
              </a:r>
            </a:p>
          </p:txBody>
        </p:sp>
        <p:sp>
          <p:nvSpPr>
            <p:cNvPr id="111" name="Rectangle 110"/>
            <p:cNvSpPr/>
            <p:nvPr/>
          </p:nvSpPr>
          <p:spPr>
            <a:xfrm>
              <a:off x="778060" y="3775110"/>
              <a:ext cx="2425501" cy="461665"/>
            </a:xfrm>
            <a:prstGeom prst="rect">
              <a:avLst/>
            </a:prstGeom>
          </p:spPr>
          <p:txBody>
            <a:bodyPr wrap="square" anchor="ctr">
              <a:spAutoFit/>
            </a:bodyPr>
            <a:lstStyle/>
            <a:p>
              <a:pPr algn="ctr" defTabSz="609570">
                <a:defRPr/>
              </a:pPr>
              <a:r>
                <a:rPr lang="en-US" sz="2400" dirty="0">
                  <a:solidFill>
                    <a:srgbClr val="003A5C"/>
                  </a:solidFill>
                </a:rPr>
                <a:t>Cryptomining</a:t>
              </a:r>
              <a:r>
                <a:rPr lang="en-US" sz="2400" dirty="0">
                  <a:latin typeface="+mj-lt"/>
                </a:rPr>
                <a:t> </a:t>
              </a:r>
            </a:p>
          </p:txBody>
        </p:sp>
        <p:sp>
          <p:nvSpPr>
            <p:cNvPr id="112" name="Rectangle 111"/>
            <p:cNvSpPr/>
            <p:nvPr/>
          </p:nvSpPr>
          <p:spPr>
            <a:xfrm>
              <a:off x="4883250" y="3775110"/>
              <a:ext cx="2425501" cy="461665"/>
            </a:xfrm>
            <a:prstGeom prst="rect">
              <a:avLst/>
            </a:prstGeom>
          </p:spPr>
          <p:txBody>
            <a:bodyPr wrap="square" anchor="ctr">
              <a:spAutoFit/>
            </a:bodyPr>
            <a:lstStyle/>
            <a:p>
              <a:pPr algn="ctr" defTabSz="609570">
                <a:defRPr/>
              </a:pPr>
              <a:r>
                <a:rPr lang="en-US" sz="2400" dirty="0">
                  <a:solidFill>
                    <a:srgbClr val="003A5C"/>
                  </a:solidFill>
                </a:rPr>
                <a:t>Ransomware</a:t>
              </a:r>
            </a:p>
          </p:txBody>
        </p:sp>
        <p:grpSp>
          <p:nvGrpSpPr>
            <p:cNvPr id="144" name="Group 143">
              <a:extLst>
                <a:ext uri="{FF2B5EF4-FFF2-40B4-BE49-F238E27FC236}">
                  <a16:creationId xmlns:a16="http://schemas.microsoft.com/office/drawing/2014/main" id="{FACB4055-2943-FD46-936E-905280A5F248}"/>
                </a:ext>
              </a:extLst>
            </p:cNvPr>
            <p:cNvGrpSpPr>
              <a:grpSpLocks noChangeAspect="1"/>
            </p:cNvGrpSpPr>
            <p:nvPr/>
          </p:nvGrpSpPr>
          <p:grpSpPr>
            <a:xfrm>
              <a:off x="1228651" y="2115303"/>
              <a:ext cx="1524320" cy="1524000"/>
              <a:chOff x="2344807" y="1"/>
              <a:chExt cx="5144580" cy="5143500"/>
            </a:xfrm>
          </p:grpSpPr>
          <p:sp>
            <p:nvSpPr>
              <p:cNvPr id="211" name="Freeform 1">
                <a:extLst>
                  <a:ext uri="{FF2B5EF4-FFF2-40B4-BE49-F238E27FC236}">
                    <a16:creationId xmlns:a16="http://schemas.microsoft.com/office/drawing/2014/main" id="{50AEAC87-E38D-2640-ACB8-5DF80DCA565E}"/>
                  </a:ext>
                </a:extLst>
              </p:cNvPr>
              <p:cNvSpPr>
                <a:spLocks noChangeArrowheads="1"/>
              </p:cNvSpPr>
              <p:nvPr/>
            </p:nvSpPr>
            <p:spPr bwMode="auto">
              <a:xfrm>
                <a:off x="2344807" y="1"/>
                <a:ext cx="5143500" cy="5143500"/>
              </a:xfrm>
              <a:custGeom>
                <a:avLst/>
                <a:gdLst>
                  <a:gd name="T0" fmla="*/ 20999 w 21000"/>
                  <a:gd name="T1" fmla="*/ 10507 h 21000"/>
                  <a:gd name="T2" fmla="*/ 20999 w 21000"/>
                  <a:gd name="T3" fmla="*/ 10507 h 21000"/>
                  <a:gd name="T4" fmla="*/ 10507 w 21000"/>
                  <a:gd name="T5" fmla="*/ 20999 h 21000"/>
                  <a:gd name="T6" fmla="*/ 0 w 21000"/>
                  <a:gd name="T7" fmla="*/ 10507 h 21000"/>
                  <a:gd name="T8" fmla="*/ 10507 w 21000"/>
                  <a:gd name="T9" fmla="*/ 0 h 21000"/>
                  <a:gd name="T10" fmla="*/ 20999 w 21000"/>
                  <a:gd name="T11" fmla="*/ 10507 h 21000"/>
                </a:gdLst>
                <a:ahLst/>
                <a:cxnLst>
                  <a:cxn ang="0">
                    <a:pos x="T0" y="T1"/>
                  </a:cxn>
                  <a:cxn ang="0">
                    <a:pos x="T2" y="T3"/>
                  </a:cxn>
                  <a:cxn ang="0">
                    <a:pos x="T4" y="T5"/>
                  </a:cxn>
                  <a:cxn ang="0">
                    <a:pos x="T6" y="T7"/>
                  </a:cxn>
                  <a:cxn ang="0">
                    <a:pos x="T8" y="T9"/>
                  </a:cxn>
                  <a:cxn ang="0">
                    <a:pos x="T10" y="T11"/>
                  </a:cxn>
                </a:cxnLst>
                <a:rect l="0" t="0" r="r" b="b"/>
                <a:pathLst>
                  <a:path w="21000" h="21000">
                    <a:moveTo>
                      <a:pt x="20999" y="10507"/>
                    </a:moveTo>
                    <a:lnTo>
                      <a:pt x="20999" y="10507"/>
                    </a:lnTo>
                    <a:cubicBezTo>
                      <a:pt x="20999" y="16306"/>
                      <a:pt x="16306" y="20999"/>
                      <a:pt x="10507" y="20999"/>
                    </a:cubicBezTo>
                    <a:cubicBezTo>
                      <a:pt x="4708" y="20999"/>
                      <a:pt x="0" y="16306"/>
                      <a:pt x="0" y="10507"/>
                    </a:cubicBezTo>
                    <a:cubicBezTo>
                      <a:pt x="0" y="4708"/>
                      <a:pt x="4708" y="0"/>
                      <a:pt x="10507" y="0"/>
                    </a:cubicBezTo>
                    <a:cubicBezTo>
                      <a:pt x="16306" y="0"/>
                      <a:pt x="20999" y="4708"/>
                      <a:pt x="20999" y="10507"/>
                    </a:cubicBezTo>
                  </a:path>
                </a:pathLst>
              </a:custGeom>
              <a:solidFill>
                <a:srgbClr val="00507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212" name="Freeform 2">
                <a:extLst>
                  <a:ext uri="{FF2B5EF4-FFF2-40B4-BE49-F238E27FC236}">
                    <a16:creationId xmlns:a16="http://schemas.microsoft.com/office/drawing/2014/main" id="{2DEE958A-C9BE-484C-A38B-8D104F899319}"/>
                  </a:ext>
                </a:extLst>
              </p:cNvPr>
              <p:cNvSpPr>
                <a:spLocks noChangeArrowheads="1"/>
              </p:cNvSpPr>
              <p:nvPr/>
            </p:nvSpPr>
            <p:spPr bwMode="auto">
              <a:xfrm>
                <a:off x="3630142" y="840329"/>
                <a:ext cx="3859245" cy="4250247"/>
              </a:xfrm>
              <a:custGeom>
                <a:avLst/>
                <a:gdLst>
                  <a:gd name="T0" fmla="*/ 15753 w 15754"/>
                  <a:gd name="T1" fmla="*/ 7106 h 17353"/>
                  <a:gd name="T2" fmla="*/ 15753 w 15754"/>
                  <a:gd name="T3" fmla="*/ 7106 h 17353"/>
                  <a:gd name="T4" fmla="*/ 9753 w 15754"/>
                  <a:gd name="T5" fmla="*/ 1831 h 17353"/>
                  <a:gd name="T6" fmla="*/ 7338 w 15754"/>
                  <a:gd name="T7" fmla="*/ 123 h 17353"/>
                  <a:gd name="T8" fmla="*/ 5092 w 15754"/>
                  <a:gd name="T9" fmla="*/ 0 h 17353"/>
                  <a:gd name="T10" fmla="*/ 0 w 15754"/>
                  <a:gd name="T11" fmla="*/ 11229 h 17353"/>
                  <a:gd name="T12" fmla="*/ 7414 w 15754"/>
                  <a:gd name="T13" fmla="*/ 17352 h 17353"/>
                  <a:gd name="T14" fmla="*/ 15753 w 15754"/>
                  <a:gd name="T15" fmla="*/ 7106 h 17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54" h="17353">
                    <a:moveTo>
                      <a:pt x="15753" y="7106"/>
                    </a:moveTo>
                    <a:lnTo>
                      <a:pt x="15753" y="7106"/>
                    </a:lnTo>
                    <a:cubicBezTo>
                      <a:pt x="9753" y="1831"/>
                      <a:pt x="9753" y="1831"/>
                      <a:pt x="9753" y="1831"/>
                    </a:cubicBezTo>
                    <a:cubicBezTo>
                      <a:pt x="7338" y="123"/>
                      <a:pt x="7338" y="123"/>
                      <a:pt x="7338" y="123"/>
                    </a:cubicBezTo>
                    <a:cubicBezTo>
                      <a:pt x="5092" y="0"/>
                      <a:pt x="5092" y="0"/>
                      <a:pt x="5092" y="0"/>
                    </a:cubicBezTo>
                    <a:cubicBezTo>
                      <a:pt x="0" y="11229"/>
                      <a:pt x="0" y="11229"/>
                      <a:pt x="0" y="11229"/>
                    </a:cubicBezTo>
                    <a:cubicBezTo>
                      <a:pt x="7414" y="17352"/>
                      <a:pt x="7414" y="17352"/>
                      <a:pt x="7414" y="17352"/>
                    </a:cubicBezTo>
                    <a:cubicBezTo>
                      <a:pt x="12168" y="16353"/>
                      <a:pt x="15737" y="12152"/>
                      <a:pt x="15753" y="7106"/>
                    </a:cubicBezTo>
                  </a:path>
                </a:pathLst>
              </a:custGeom>
              <a:solidFill>
                <a:srgbClr val="003C5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213" name="Freeform 3">
                <a:extLst>
                  <a:ext uri="{FF2B5EF4-FFF2-40B4-BE49-F238E27FC236}">
                    <a16:creationId xmlns:a16="http://schemas.microsoft.com/office/drawing/2014/main" id="{661F139A-CF14-744F-9DAB-E5B66FDEFC29}"/>
                  </a:ext>
                </a:extLst>
              </p:cNvPr>
              <p:cNvSpPr>
                <a:spLocks noChangeArrowheads="1"/>
              </p:cNvSpPr>
              <p:nvPr/>
            </p:nvSpPr>
            <p:spPr bwMode="auto">
              <a:xfrm>
                <a:off x="5363723" y="1827552"/>
                <a:ext cx="419084" cy="419084"/>
              </a:xfrm>
              <a:custGeom>
                <a:avLst/>
                <a:gdLst>
                  <a:gd name="T0" fmla="*/ 1230 w 1709"/>
                  <a:gd name="T1" fmla="*/ 0 h 1709"/>
                  <a:gd name="T2" fmla="*/ 1230 w 1709"/>
                  <a:gd name="T3" fmla="*/ 0 h 1709"/>
                  <a:gd name="T4" fmla="*/ 462 w 1709"/>
                  <a:gd name="T5" fmla="*/ 0 h 1709"/>
                  <a:gd name="T6" fmla="*/ 0 w 1709"/>
                  <a:gd name="T7" fmla="*/ 447 h 1709"/>
                  <a:gd name="T8" fmla="*/ 0 w 1709"/>
                  <a:gd name="T9" fmla="*/ 1231 h 1709"/>
                  <a:gd name="T10" fmla="*/ 462 w 1709"/>
                  <a:gd name="T11" fmla="*/ 1708 h 1709"/>
                  <a:gd name="T12" fmla="*/ 1230 w 1709"/>
                  <a:gd name="T13" fmla="*/ 1708 h 1709"/>
                  <a:gd name="T14" fmla="*/ 1708 w 1709"/>
                  <a:gd name="T15" fmla="*/ 1231 h 1709"/>
                  <a:gd name="T16" fmla="*/ 1708 w 1709"/>
                  <a:gd name="T17" fmla="*/ 447 h 1709"/>
                  <a:gd name="T18" fmla="*/ 1230 w 1709"/>
                  <a:gd name="T19" fmla="*/ 0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9" h="1709">
                    <a:moveTo>
                      <a:pt x="1230" y="0"/>
                    </a:moveTo>
                    <a:lnTo>
                      <a:pt x="1230" y="0"/>
                    </a:lnTo>
                    <a:cubicBezTo>
                      <a:pt x="462" y="0"/>
                      <a:pt x="462" y="0"/>
                      <a:pt x="462" y="0"/>
                    </a:cubicBezTo>
                    <a:cubicBezTo>
                      <a:pt x="215" y="0"/>
                      <a:pt x="0" y="201"/>
                      <a:pt x="0" y="447"/>
                    </a:cubicBezTo>
                    <a:cubicBezTo>
                      <a:pt x="0" y="1231"/>
                      <a:pt x="0" y="1231"/>
                      <a:pt x="0" y="1231"/>
                    </a:cubicBezTo>
                    <a:cubicBezTo>
                      <a:pt x="0" y="1508"/>
                      <a:pt x="215" y="1708"/>
                      <a:pt x="462" y="1708"/>
                    </a:cubicBezTo>
                    <a:cubicBezTo>
                      <a:pt x="1230" y="1708"/>
                      <a:pt x="1230" y="1708"/>
                      <a:pt x="1230" y="1708"/>
                    </a:cubicBezTo>
                    <a:cubicBezTo>
                      <a:pt x="1492" y="1708"/>
                      <a:pt x="1708" y="1508"/>
                      <a:pt x="1708" y="1231"/>
                    </a:cubicBezTo>
                    <a:cubicBezTo>
                      <a:pt x="1708" y="447"/>
                      <a:pt x="1708" y="447"/>
                      <a:pt x="1708" y="447"/>
                    </a:cubicBezTo>
                    <a:cubicBezTo>
                      <a:pt x="1708" y="201"/>
                      <a:pt x="1492" y="0"/>
                      <a:pt x="1230"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214" name="Freeform 4">
                <a:extLst>
                  <a:ext uri="{FF2B5EF4-FFF2-40B4-BE49-F238E27FC236}">
                    <a16:creationId xmlns:a16="http://schemas.microsoft.com/office/drawing/2014/main" id="{CEC383D4-88AA-0D46-A4A5-84EF0F2E8EB0}"/>
                  </a:ext>
                </a:extLst>
              </p:cNvPr>
              <p:cNvSpPr>
                <a:spLocks noChangeArrowheads="1"/>
              </p:cNvSpPr>
              <p:nvPr/>
            </p:nvSpPr>
            <p:spPr bwMode="auto">
              <a:xfrm>
                <a:off x="5126098" y="3738273"/>
                <a:ext cx="414764" cy="419084"/>
              </a:xfrm>
              <a:custGeom>
                <a:avLst/>
                <a:gdLst>
                  <a:gd name="T0" fmla="*/ 0 w 1693"/>
                  <a:gd name="T1" fmla="*/ 477 h 1709"/>
                  <a:gd name="T2" fmla="*/ 0 w 1693"/>
                  <a:gd name="T3" fmla="*/ 477 h 1709"/>
                  <a:gd name="T4" fmla="*/ 0 w 1693"/>
                  <a:gd name="T5" fmla="*/ 1231 h 1709"/>
                  <a:gd name="T6" fmla="*/ 461 w 1693"/>
                  <a:gd name="T7" fmla="*/ 1708 h 1709"/>
                  <a:gd name="T8" fmla="*/ 1215 w 1693"/>
                  <a:gd name="T9" fmla="*/ 1708 h 1709"/>
                  <a:gd name="T10" fmla="*/ 1692 w 1693"/>
                  <a:gd name="T11" fmla="*/ 1231 h 1709"/>
                  <a:gd name="T12" fmla="*/ 1692 w 1693"/>
                  <a:gd name="T13" fmla="*/ 477 h 1709"/>
                  <a:gd name="T14" fmla="*/ 1215 w 1693"/>
                  <a:gd name="T15" fmla="*/ 0 h 1709"/>
                  <a:gd name="T16" fmla="*/ 461 w 1693"/>
                  <a:gd name="T17" fmla="*/ 0 h 1709"/>
                  <a:gd name="T18" fmla="*/ 0 w 1693"/>
                  <a:gd name="T19" fmla="*/ 477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3" h="1709">
                    <a:moveTo>
                      <a:pt x="0" y="477"/>
                    </a:moveTo>
                    <a:lnTo>
                      <a:pt x="0" y="477"/>
                    </a:lnTo>
                    <a:cubicBezTo>
                      <a:pt x="0" y="1231"/>
                      <a:pt x="0" y="1231"/>
                      <a:pt x="0" y="1231"/>
                    </a:cubicBezTo>
                    <a:cubicBezTo>
                      <a:pt x="0" y="1492"/>
                      <a:pt x="200" y="1708"/>
                      <a:pt x="461" y="1708"/>
                    </a:cubicBezTo>
                    <a:cubicBezTo>
                      <a:pt x="1215" y="1708"/>
                      <a:pt x="1215" y="1708"/>
                      <a:pt x="1215" y="1708"/>
                    </a:cubicBezTo>
                    <a:cubicBezTo>
                      <a:pt x="1477" y="1708"/>
                      <a:pt x="1692" y="1492"/>
                      <a:pt x="1692" y="1231"/>
                    </a:cubicBezTo>
                    <a:cubicBezTo>
                      <a:pt x="1692" y="477"/>
                      <a:pt x="1692" y="477"/>
                      <a:pt x="1692" y="477"/>
                    </a:cubicBezTo>
                    <a:cubicBezTo>
                      <a:pt x="1692" y="216"/>
                      <a:pt x="1477" y="0"/>
                      <a:pt x="1215" y="0"/>
                    </a:cubicBezTo>
                    <a:cubicBezTo>
                      <a:pt x="461" y="0"/>
                      <a:pt x="461" y="0"/>
                      <a:pt x="461" y="0"/>
                    </a:cubicBezTo>
                    <a:cubicBezTo>
                      <a:pt x="200" y="0"/>
                      <a:pt x="0" y="216"/>
                      <a:pt x="0" y="477"/>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215" name="Freeform 5">
                <a:extLst>
                  <a:ext uri="{FF2B5EF4-FFF2-40B4-BE49-F238E27FC236}">
                    <a16:creationId xmlns:a16="http://schemas.microsoft.com/office/drawing/2014/main" id="{29E113B7-9044-BE47-9B40-BEC3C2B38BC5}"/>
                  </a:ext>
                </a:extLst>
              </p:cNvPr>
              <p:cNvSpPr>
                <a:spLocks noChangeArrowheads="1"/>
              </p:cNvSpPr>
              <p:nvPr/>
            </p:nvSpPr>
            <p:spPr bwMode="auto">
              <a:xfrm>
                <a:off x="5781728" y="3319189"/>
                <a:ext cx="358598" cy="361838"/>
              </a:xfrm>
              <a:custGeom>
                <a:avLst/>
                <a:gdLst>
                  <a:gd name="T0" fmla="*/ 0 w 1462"/>
                  <a:gd name="T1" fmla="*/ 478 h 1478"/>
                  <a:gd name="T2" fmla="*/ 0 w 1462"/>
                  <a:gd name="T3" fmla="*/ 478 h 1478"/>
                  <a:gd name="T4" fmla="*/ 0 w 1462"/>
                  <a:gd name="T5" fmla="*/ 970 h 1478"/>
                  <a:gd name="T6" fmla="*/ 477 w 1462"/>
                  <a:gd name="T7" fmla="*/ 1477 h 1478"/>
                  <a:gd name="T8" fmla="*/ 969 w 1462"/>
                  <a:gd name="T9" fmla="*/ 1477 h 1478"/>
                  <a:gd name="T10" fmla="*/ 1461 w 1462"/>
                  <a:gd name="T11" fmla="*/ 970 h 1478"/>
                  <a:gd name="T12" fmla="*/ 1461 w 1462"/>
                  <a:gd name="T13" fmla="*/ 478 h 1478"/>
                  <a:gd name="T14" fmla="*/ 969 w 1462"/>
                  <a:gd name="T15" fmla="*/ 0 h 1478"/>
                  <a:gd name="T16" fmla="*/ 477 w 1462"/>
                  <a:gd name="T17" fmla="*/ 0 h 1478"/>
                  <a:gd name="T18" fmla="*/ 0 w 1462"/>
                  <a:gd name="T19" fmla="*/ 478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2" h="1478">
                    <a:moveTo>
                      <a:pt x="0" y="478"/>
                    </a:moveTo>
                    <a:lnTo>
                      <a:pt x="0" y="478"/>
                    </a:lnTo>
                    <a:cubicBezTo>
                      <a:pt x="0" y="970"/>
                      <a:pt x="0" y="970"/>
                      <a:pt x="0" y="970"/>
                    </a:cubicBezTo>
                    <a:cubicBezTo>
                      <a:pt x="0" y="1247"/>
                      <a:pt x="199" y="1477"/>
                      <a:pt x="477" y="1477"/>
                    </a:cubicBezTo>
                    <a:cubicBezTo>
                      <a:pt x="969" y="1477"/>
                      <a:pt x="969" y="1477"/>
                      <a:pt x="969" y="1477"/>
                    </a:cubicBezTo>
                    <a:cubicBezTo>
                      <a:pt x="1246" y="1477"/>
                      <a:pt x="1461" y="1247"/>
                      <a:pt x="1461" y="970"/>
                    </a:cubicBezTo>
                    <a:cubicBezTo>
                      <a:pt x="1461" y="478"/>
                      <a:pt x="1461" y="478"/>
                      <a:pt x="1461" y="478"/>
                    </a:cubicBezTo>
                    <a:cubicBezTo>
                      <a:pt x="1461" y="231"/>
                      <a:pt x="1246" y="0"/>
                      <a:pt x="969" y="0"/>
                    </a:cubicBezTo>
                    <a:cubicBezTo>
                      <a:pt x="477" y="0"/>
                      <a:pt x="477" y="0"/>
                      <a:pt x="477" y="0"/>
                    </a:cubicBezTo>
                    <a:cubicBezTo>
                      <a:pt x="199" y="0"/>
                      <a:pt x="0" y="231"/>
                      <a:pt x="0" y="478"/>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216" name="Freeform 6">
                <a:extLst>
                  <a:ext uri="{FF2B5EF4-FFF2-40B4-BE49-F238E27FC236}">
                    <a16:creationId xmlns:a16="http://schemas.microsoft.com/office/drawing/2014/main" id="{E2F4506A-3860-AC43-88BC-8A2F4771E2C9}"/>
                  </a:ext>
                </a:extLst>
              </p:cNvPr>
              <p:cNvSpPr>
                <a:spLocks noChangeArrowheads="1"/>
              </p:cNvSpPr>
              <p:nvPr/>
            </p:nvSpPr>
            <p:spPr bwMode="auto">
              <a:xfrm>
                <a:off x="5781728" y="1288576"/>
                <a:ext cx="358598" cy="361838"/>
              </a:xfrm>
              <a:custGeom>
                <a:avLst/>
                <a:gdLst>
                  <a:gd name="T0" fmla="*/ 0 w 1462"/>
                  <a:gd name="T1" fmla="*/ 492 h 1478"/>
                  <a:gd name="T2" fmla="*/ 0 w 1462"/>
                  <a:gd name="T3" fmla="*/ 492 h 1478"/>
                  <a:gd name="T4" fmla="*/ 0 w 1462"/>
                  <a:gd name="T5" fmla="*/ 984 h 1478"/>
                  <a:gd name="T6" fmla="*/ 461 w 1462"/>
                  <a:gd name="T7" fmla="*/ 1477 h 1478"/>
                  <a:gd name="T8" fmla="*/ 969 w 1462"/>
                  <a:gd name="T9" fmla="*/ 1477 h 1478"/>
                  <a:gd name="T10" fmla="*/ 1461 w 1462"/>
                  <a:gd name="T11" fmla="*/ 984 h 1478"/>
                  <a:gd name="T12" fmla="*/ 1461 w 1462"/>
                  <a:gd name="T13" fmla="*/ 492 h 1478"/>
                  <a:gd name="T14" fmla="*/ 969 w 1462"/>
                  <a:gd name="T15" fmla="*/ 0 h 1478"/>
                  <a:gd name="T16" fmla="*/ 461 w 1462"/>
                  <a:gd name="T17" fmla="*/ 0 h 1478"/>
                  <a:gd name="T18" fmla="*/ 0 w 1462"/>
                  <a:gd name="T19" fmla="*/ 492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2" h="1478">
                    <a:moveTo>
                      <a:pt x="0" y="492"/>
                    </a:moveTo>
                    <a:lnTo>
                      <a:pt x="0" y="492"/>
                    </a:lnTo>
                    <a:cubicBezTo>
                      <a:pt x="0" y="984"/>
                      <a:pt x="0" y="984"/>
                      <a:pt x="0" y="984"/>
                    </a:cubicBezTo>
                    <a:cubicBezTo>
                      <a:pt x="0" y="1246"/>
                      <a:pt x="199" y="1477"/>
                      <a:pt x="461" y="1477"/>
                    </a:cubicBezTo>
                    <a:cubicBezTo>
                      <a:pt x="969" y="1477"/>
                      <a:pt x="969" y="1477"/>
                      <a:pt x="969" y="1477"/>
                    </a:cubicBezTo>
                    <a:cubicBezTo>
                      <a:pt x="1246" y="1477"/>
                      <a:pt x="1461" y="1246"/>
                      <a:pt x="1461" y="984"/>
                    </a:cubicBezTo>
                    <a:cubicBezTo>
                      <a:pt x="1461" y="492"/>
                      <a:pt x="1461" y="492"/>
                      <a:pt x="1461" y="492"/>
                    </a:cubicBezTo>
                    <a:cubicBezTo>
                      <a:pt x="1461" y="215"/>
                      <a:pt x="1246" y="0"/>
                      <a:pt x="969" y="0"/>
                    </a:cubicBezTo>
                    <a:cubicBezTo>
                      <a:pt x="461" y="0"/>
                      <a:pt x="461" y="0"/>
                      <a:pt x="461" y="0"/>
                    </a:cubicBezTo>
                    <a:cubicBezTo>
                      <a:pt x="199" y="0"/>
                      <a:pt x="0" y="215"/>
                      <a:pt x="0" y="492"/>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217" name="Freeform 7">
                <a:extLst>
                  <a:ext uri="{FF2B5EF4-FFF2-40B4-BE49-F238E27FC236}">
                    <a16:creationId xmlns:a16="http://schemas.microsoft.com/office/drawing/2014/main" id="{D39F765A-F6AD-D54E-8C92-8725D39E5B0B}"/>
                  </a:ext>
                </a:extLst>
              </p:cNvPr>
              <p:cNvSpPr>
                <a:spLocks noChangeArrowheads="1"/>
              </p:cNvSpPr>
              <p:nvPr/>
            </p:nvSpPr>
            <p:spPr bwMode="auto">
              <a:xfrm>
                <a:off x="6255897" y="1827552"/>
                <a:ext cx="237625" cy="237625"/>
              </a:xfrm>
              <a:custGeom>
                <a:avLst/>
                <a:gdLst>
                  <a:gd name="T0" fmla="*/ 492 w 970"/>
                  <a:gd name="T1" fmla="*/ 970 h 971"/>
                  <a:gd name="T2" fmla="*/ 492 w 970"/>
                  <a:gd name="T3" fmla="*/ 970 h 971"/>
                  <a:gd name="T4" fmla="*/ 0 w 970"/>
                  <a:gd name="T5" fmla="*/ 493 h 971"/>
                  <a:gd name="T6" fmla="*/ 492 w 970"/>
                  <a:gd name="T7" fmla="*/ 0 h 971"/>
                  <a:gd name="T8" fmla="*/ 969 w 970"/>
                  <a:gd name="T9" fmla="*/ 493 h 971"/>
                  <a:gd name="T10" fmla="*/ 492 w 970"/>
                  <a:gd name="T11" fmla="*/ 970 h 971"/>
                </a:gdLst>
                <a:ahLst/>
                <a:cxnLst>
                  <a:cxn ang="0">
                    <a:pos x="T0" y="T1"/>
                  </a:cxn>
                  <a:cxn ang="0">
                    <a:pos x="T2" y="T3"/>
                  </a:cxn>
                  <a:cxn ang="0">
                    <a:pos x="T4" y="T5"/>
                  </a:cxn>
                  <a:cxn ang="0">
                    <a:pos x="T6" y="T7"/>
                  </a:cxn>
                  <a:cxn ang="0">
                    <a:pos x="T8" y="T9"/>
                  </a:cxn>
                  <a:cxn ang="0">
                    <a:pos x="T10" y="T11"/>
                  </a:cxn>
                </a:cxnLst>
                <a:rect l="0" t="0" r="r" b="b"/>
                <a:pathLst>
                  <a:path w="970" h="971">
                    <a:moveTo>
                      <a:pt x="492" y="970"/>
                    </a:moveTo>
                    <a:lnTo>
                      <a:pt x="492" y="970"/>
                    </a:lnTo>
                    <a:cubicBezTo>
                      <a:pt x="215" y="970"/>
                      <a:pt x="0" y="754"/>
                      <a:pt x="0" y="493"/>
                    </a:cubicBezTo>
                    <a:cubicBezTo>
                      <a:pt x="0" y="216"/>
                      <a:pt x="215" y="0"/>
                      <a:pt x="492" y="0"/>
                    </a:cubicBezTo>
                    <a:cubicBezTo>
                      <a:pt x="754" y="0"/>
                      <a:pt x="969" y="216"/>
                      <a:pt x="969" y="493"/>
                    </a:cubicBezTo>
                    <a:cubicBezTo>
                      <a:pt x="969" y="754"/>
                      <a:pt x="754" y="970"/>
                      <a:pt x="492" y="970"/>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218" name="Freeform 8">
                <a:extLst>
                  <a:ext uri="{FF2B5EF4-FFF2-40B4-BE49-F238E27FC236}">
                    <a16:creationId xmlns:a16="http://schemas.microsoft.com/office/drawing/2014/main" id="{B15DBCA5-1E95-454E-907B-CC0DED688A23}"/>
                  </a:ext>
                </a:extLst>
              </p:cNvPr>
              <p:cNvSpPr>
                <a:spLocks noChangeArrowheads="1"/>
              </p:cNvSpPr>
              <p:nvPr/>
            </p:nvSpPr>
            <p:spPr bwMode="auto">
              <a:xfrm>
                <a:off x="5303237" y="2845019"/>
                <a:ext cx="358598" cy="358598"/>
              </a:xfrm>
              <a:custGeom>
                <a:avLst/>
                <a:gdLst>
                  <a:gd name="T0" fmla="*/ 1061 w 1462"/>
                  <a:gd name="T1" fmla="*/ 0 h 1463"/>
                  <a:gd name="T2" fmla="*/ 1061 w 1462"/>
                  <a:gd name="T3" fmla="*/ 0 h 1463"/>
                  <a:gd name="T4" fmla="*/ 400 w 1462"/>
                  <a:gd name="T5" fmla="*/ 0 h 1463"/>
                  <a:gd name="T6" fmla="*/ 0 w 1462"/>
                  <a:gd name="T7" fmla="*/ 416 h 1463"/>
                  <a:gd name="T8" fmla="*/ 0 w 1462"/>
                  <a:gd name="T9" fmla="*/ 1046 h 1463"/>
                  <a:gd name="T10" fmla="*/ 400 w 1462"/>
                  <a:gd name="T11" fmla="*/ 1462 h 1463"/>
                  <a:gd name="T12" fmla="*/ 1061 w 1462"/>
                  <a:gd name="T13" fmla="*/ 1462 h 1463"/>
                  <a:gd name="T14" fmla="*/ 1461 w 1462"/>
                  <a:gd name="T15" fmla="*/ 1046 h 1463"/>
                  <a:gd name="T16" fmla="*/ 1461 w 1462"/>
                  <a:gd name="T17" fmla="*/ 416 h 1463"/>
                  <a:gd name="T18" fmla="*/ 1061 w 1462"/>
                  <a:gd name="T19" fmla="*/ 0 h 1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2" h="1463">
                    <a:moveTo>
                      <a:pt x="1061" y="0"/>
                    </a:moveTo>
                    <a:lnTo>
                      <a:pt x="1061" y="0"/>
                    </a:lnTo>
                    <a:cubicBezTo>
                      <a:pt x="400" y="0"/>
                      <a:pt x="400" y="0"/>
                      <a:pt x="400" y="0"/>
                    </a:cubicBezTo>
                    <a:cubicBezTo>
                      <a:pt x="169" y="0"/>
                      <a:pt x="0" y="185"/>
                      <a:pt x="0" y="416"/>
                    </a:cubicBezTo>
                    <a:cubicBezTo>
                      <a:pt x="0" y="1046"/>
                      <a:pt x="0" y="1046"/>
                      <a:pt x="0" y="1046"/>
                    </a:cubicBezTo>
                    <a:cubicBezTo>
                      <a:pt x="0" y="1277"/>
                      <a:pt x="169" y="1462"/>
                      <a:pt x="400" y="1462"/>
                    </a:cubicBezTo>
                    <a:cubicBezTo>
                      <a:pt x="1061" y="1462"/>
                      <a:pt x="1061" y="1462"/>
                      <a:pt x="1061" y="1462"/>
                    </a:cubicBezTo>
                    <a:cubicBezTo>
                      <a:pt x="1277" y="1462"/>
                      <a:pt x="1461" y="1277"/>
                      <a:pt x="1461" y="1046"/>
                    </a:cubicBezTo>
                    <a:cubicBezTo>
                      <a:pt x="1461" y="416"/>
                      <a:pt x="1461" y="416"/>
                      <a:pt x="1461" y="416"/>
                    </a:cubicBezTo>
                    <a:cubicBezTo>
                      <a:pt x="1461" y="185"/>
                      <a:pt x="1277" y="0"/>
                      <a:pt x="1061" y="0"/>
                    </a:cubicBezTo>
                  </a:path>
                </a:pathLst>
              </a:custGeom>
              <a:solidFill>
                <a:srgbClr val="93959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219" name="Freeform 9">
                <a:extLst>
                  <a:ext uri="{FF2B5EF4-FFF2-40B4-BE49-F238E27FC236}">
                    <a16:creationId xmlns:a16="http://schemas.microsoft.com/office/drawing/2014/main" id="{87E126DE-9ADB-784F-9D79-70D4D942B314}"/>
                  </a:ext>
                </a:extLst>
              </p:cNvPr>
              <p:cNvSpPr>
                <a:spLocks noChangeArrowheads="1"/>
              </p:cNvSpPr>
              <p:nvPr/>
            </p:nvSpPr>
            <p:spPr bwMode="auto">
              <a:xfrm>
                <a:off x="5126099" y="870572"/>
                <a:ext cx="418004" cy="419084"/>
              </a:xfrm>
              <a:custGeom>
                <a:avLst/>
                <a:gdLst>
                  <a:gd name="T0" fmla="*/ 0 w 1708"/>
                  <a:gd name="T1" fmla="*/ 461 h 1709"/>
                  <a:gd name="T2" fmla="*/ 0 w 1708"/>
                  <a:gd name="T3" fmla="*/ 461 h 1709"/>
                  <a:gd name="T4" fmla="*/ 0 w 1708"/>
                  <a:gd name="T5" fmla="*/ 1246 h 1709"/>
                  <a:gd name="T6" fmla="*/ 461 w 1708"/>
                  <a:gd name="T7" fmla="*/ 1708 h 1709"/>
                  <a:gd name="T8" fmla="*/ 1231 w 1708"/>
                  <a:gd name="T9" fmla="*/ 1708 h 1709"/>
                  <a:gd name="T10" fmla="*/ 1707 w 1708"/>
                  <a:gd name="T11" fmla="*/ 1246 h 1709"/>
                  <a:gd name="T12" fmla="*/ 1707 w 1708"/>
                  <a:gd name="T13" fmla="*/ 461 h 1709"/>
                  <a:gd name="T14" fmla="*/ 1231 w 1708"/>
                  <a:gd name="T15" fmla="*/ 0 h 1709"/>
                  <a:gd name="T16" fmla="*/ 461 w 1708"/>
                  <a:gd name="T17" fmla="*/ 0 h 1709"/>
                  <a:gd name="T18" fmla="*/ 0 w 1708"/>
                  <a:gd name="T19" fmla="*/ 461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8" h="1709">
                    <a:moveTo>
                      <a:pt x="0" y="461"/>
                    </a:moveTo>
                    <a:lnTo>
                      <a:pt x="0" y="461"/>
                    </a:lnTo>
                    <a:cubicBezTo>
                      <a:pt x="0" y="1246"/>
                      <a:pt x="0" y="1246"/>
                      <a:pt x="0" y="1246"/>
                    </a:cubicBezTo>
                    <a:cubicBezTo>
                      <a:pt x="0" y="1507"/>
                      <a:pt x="215" y="1708"/>
                      <a:pt x="461" y="1708"/>
                    </a:cubicBezTo>
                    <a:cubicBezTo>
                      <a:pt x="1231" y="1708"/>
                      <a:pt x="1231" y="1708"/>
                      <a:pt x="1231" y="1708"/>
                    </a:cubicBezTo>
                    <a:cubicBezTo>
                      <a:pt x="1507" y="1708"/>
                      <a:pt x="1707" y="1507"/>
                      <a:pt x="1707" y="1246"/>
                    </a:cubicBezTo>
                    <a:cubicBezTo>
                      <a:pt x="1707" y="461"/>
                      <a:pt x="1707" y="461"/>
                      <a:pt x="1707" y="461"/>
                    </a:cubicBezTo>
                    <a:cubicBezTo>
                      <a:pt x="1707" y="215"/>
                      <a:pt x="1507" y="0"/>
                      <a:pt x="1231" y="0"/>
                    </a:cubicBezTo>
                    <a:cubicBezTo>
                      <a:pt x="461" y="0"/>
                      <a:pt x="461" y="0"/>
                      <a:pt x="461" y="0"/>
                    </a:cubicBezTo>
                    <a:cubicBezTo>
                      <a:pt x="215" y="0"/>
                      <a:pt x="0" y="215"/>
                      <a:pt x="0" y="461"/>
                    </a:cubicBezTo>
                  </a:path>
                </a:pathLst>
              </a:custGeom>
              <a:solidFill>
                <a:srgbClr val="93959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220" name="Freeform 10">
                <a:extLst>
                  <a:ext uri="{FF2B5EF4-FFF2-40B4-BE49-F238E27FC236}">
                    <a16:creationId xmlns:a16="http://schemas.microsoft.com/office/drawing/2014/main" id="{F5694F3B-EF52-0945-9ECA-DB5C06849A92}"/>
                  </a:ext>
                </a:extLst>
              </p:cNvPr>
              <p:cNvSpPr>
                <a:spLocks noChangeArrowheads="1"/>
              </p:cNvSpPr>
              <p:nvPr/>
            </p:nvSpPr>
            <p:spPr bwMode="auto">
              <a:xfrm>
                <a:off x="5898380" y="2427016"/>
                <a:ext cx="298111" cy="298111"/>
              </a:xfrm>
              <a:custGeom>
                <a:avLst/>
                <a:gdLst>
                  <a:gd name="T0" fmla="*/ 0 w 1216"/>
                  <a:gd name="T1" fmla="*/ 400 h 1215"/>
                  <a:gd name="T2" fmla="*/ 0 w 1216"/>
                  <a:gd name="T3" fmla="*/ 400 h 1215"/>
                  <a:gd name="T4" fmla="*/ 0 w 1216"/>
                  <a:gd name="T5" fmla="*/ 814 h 1215"/>
                  <a:gd name="T6" fmla="*/ 384 w 1216"/>
                  <a:gd name="T7" fmla="*/ 1214 h 1215"/>
                  <a:gd name="T8" fmla="*/ 815 w 1216"/>
                  <a:gd name="T9" fmla="*/ 1214 h 1215"/>
                  <a:gd name="T10" fmla="*/ 1215 w 1216"/>
                  <a:gd name="T11" fmla="*/ 814 h 1215"/>
                  <a:gd name="T12" fmla="*/ 1215 w 1216"/>
                  <a:gd name="T13" fmla="*/ 400 h 1215"/>
                  <a:gd name="T14" fmla="*/ 815 w 1216"/>
                  <a:gd name="T15" fmla="*/ 0 h 1215"/>
                  <a:gd name="T16" fmla="*/ 384 w 1216"/>
                  <a:gd name="T17" fmla="*/ 0 h 1215"/>
                  <a:gd name="T18" fmla="*/ 0 w 1216"/>
                  <a:gd name="T19" fmla="*/ 40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6" h="1215">
                    <a:moveTo>
                      <a:pt x="0" y="400"/>
                    </a:moveTo>
                    <a:lnTo>
                      <a:pt x="0" y="400"/>
                    </a:lnTo>
                    <a:cubicBezTo>
                      <a:pt x="0" y="814"/>
                      <a:pt x="0" y="814"/>
                      <a:pt x="0" y="814"/>
                    </a:cubicBezTo>
                    <a:cubicBezTo>
                      <a:pt x="0" y="1045"/>
                      <a:pt x="184" y="1214"/>
                      <a:pt x="384" y="1214"/>
                    </a:cubicBezTo>
                    <a:cubicBezTo>
                      <a:pt x="815" y="1214"/>
                      <a:pt x="815" y="1214"/>
                      <a:pt x="815" y="1214"/>
                    </a:cubicBezTo>
                    <a:cubicBezTo>
                      <a:pt x="1046" y="1214"/>
                      <a:pt x="1215" y="1045"/>
                      <a:pt x="1215" y="814"/>
                    </a:cubicBezTo>
                    <a:cubicBezTo>
                      <a:pt x="1215" y="400"/>
                      <a:pt x="1215" y="400"/>
                      <a:pt x="1215" y="400"/>
                    </a:cubicBezTo>
                    <a:cubicBezTo>
                      <a:pt x="1215" y="169"/>
                      <a:pt x="1046" y="0"/>
                      <a:pt x="815" y="0"/>
                    </a:cubicBezTo>
                    <a:cubicBezTo>
                      <a:pt x="384" y="0"/>
                      <a:pt x="384" y="0"/>
                      <a:pt x="384" y="0"/>
                    </a:cubicBezTo>
                    <a:cubicBezTo>
                      <a:pt x="184" y="0"/>
                      <a:pt x="0" y="169"/>
                      <a:pt x="0" y="400"/>
                    </a:cubicBezTo>
                  </a:path>
                </a:pathLst>
              </a:custGeom>
              <a:solidFill>
                <a:srgbClr val="93959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221" name="Freeform 11">
                <a:extLst>
                  <a:ext uri="{FF2B5EF4-FFF2-40B4-BE49-F238E27FC236}">
                    <a16:creationId xmlns:a16="http://schemas.microsoft.com/office/drawing/2014/main" id="{70DE15F6-9FA2-324D-8A2A-1A8F8A2FE004}"/>
                  </a:ext>
                </a:extLst>
              </p:cNvPr>
              <p:cNvSpPr>
                <a:spLocks noChangeArrowheads="1"/>
              </p:cNvSpPr>
              <p:nvPr/>
            </p:nvSpPr>
            <p:spPr bwMode="auto">
              <a:xfrm>
                <a:off x="6316384" y="2724046"/>
                <a:ext cx="298111" cy="298111"/>
              </a:xfrm>
              <a:custGeom>
                <a:avLst/>
                <a:gdLst>
                  <a:gd name="T0" fmla="*/ 616 w 1216"/>
                  <a:gd name="T1" fmla="*/ 1215 h 1216"/>
                  <a:gd name="T2" fmla="*/ 616 w 1216"/>
                  <a:gd name="T3" fmla="*/ 1215 h 1216"/>
                  <a:gd name="T4" fmla="*/ 0 w 1216"/>
                  <a:gd name="T5" fmla="*/ 615 h 1216"/>
                  <a:gd name="T6" fmla="*/ 616 w 1216"/>
                  <a:gd name="T7" fmla="*/ 0 h 1216"/>
                  <a:gd name="T8" fmla="*/ 1215 w 1216"/>
                  <a:gd name="T9" fmla="*/ 615 h 1216"/>
                  <a:gd name="T10" fmla="*/ 616 w 1216"/>
                  <a:gd name="T11" fmla="*/ 1215 h 1216"/>
                </a:gdLst>
                <a:ahLst/>
                <a:cxnLst>
                  <a:cxn ang="0">
                    <a:pos x="T0" y="T1"/>
                  </a:cxn>
                  <a:cxn ang="0">
                    <a:pos x="T2" y="T3"/>
                  </a:cxn>
                  <a:cxn ang="0">
                    <a:pos x="T4" y="T5"/>
                  </a:cxn>
                  <a:cxn ang="0">
                    <a:pos x="T6" y="T7"/>
                  </a:cxn>
                  <a:cxn ang="0">
                    <a:pos x="T8" y="T9"/>
                  </a:cxn>
                  <a:cxn ang="0">
                    <a:pos x="T10" y="T11"/>
                  </a:cxn>
                </a:cxnLst>
                <a:rect l="0" t="0" r="r" b="b"/>
                <a:pathLst>
                  <a:path w="1216" h="1216">
                    <a:moveTo>
                      <a:pt x="616" y="1215"/>
                    </a:moveTo>
                    <a:lnTo>
                      <a:pt x="616" y="1215"/>
                    </a:lnTo>
                    <a:cubicBezTo>
                      <a:pt x="277" y="1215"/>
                      <a:pt x="0" y="938"/>
                      <a:pt x="0" y="615"/>
                    </a:cubicBezTo>
                    <a:cubicBezTo>
                      <a:pt x="0" y="277"/>
                      <a:pt x="277" y="0"/>
                      <a:pt x="616" y="0"/>
                    </a:cubicBezTo>
                    <a:cubicBezTo>
                      <a:pt x="939" y="0"/>
                      <a:pt x="1215" y="277"/>
                      <a:pt x="1215" y="615"/>
                    </a:cubicBezTo>
                    <a:cubicBezTo>
                      <a:pt x="1215" y="938"/>
                      <a:pt x="939" y="1215"/>
                      <a:pt x="616" y="1215"/>
                    </a:cubicBezTo>
                  </a:path>
                </a:pathLst>
              </a:custGeom>
              <a:solidFill>
                <a:srgbClr val="93959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222" name="Freeform 12">
                <a:extLst>
                  <a:ext uri="{FF2B5EF4-FFF2-40B4-BE49-F238E27FC236}">
                    <a16:creationId xmlns:a16="http://schemas.microsoft.com/office/drawing/2014/main" id="{16D6F582-EC3A-8A46-8511-FF5193927A80}"/>
                  </a:ext>
                </a:extLst>
              </p:cNvPr>
              <p:cNvSpPr>
                <a:spLocks noChangeArrowheads="1"/>
              </p:cNvSpPr>
              <p:nvPr/>
            </p:nvSpPr>
            <p:spPr bwMode="auto">
              <a:xfrm>
                <a:off x="3219699" y="840329"/>
                <a:ext cx="1657974" cy="3315948"/>
              </a:xfrm>
              <a:custGeom>
                <a:avLst/>
                <a:gdLst>
                  <a:gd name="T0" fmla="*/ 0 w 6770"/>
                  <a:gd name="T1" fmla="*/ 6769 h 13538"/>
                  <a:gd name="T2" fmla="*/ 0 w 6770"/>
                  <a:gd name="T3" fmla="*/ 6769 h 13538"/>
                  <a:gd name="T4" fmla="*/ 6769 w 6770"/>
                  <a:gd name="T5" fmla="*/ 13537 h 13538"/>
                  <a:gd name="T6" fmla="*/ 6769 w 6770"/>
                  <a:gd name="T7" fmla="*/ 0 h 13538"/>
                  <a:gd name="T8" fmla="*/ 0 w 6770"/>
                  <a:gd name="T9" fmla="*/ 6769 h 13538"/>
                </a:gdLst>
                <a:ahLst/>
                <a:cxnLst>
                  <a:cxn ang="0">
                    <a:pos x="T0" y="T1"/>
                  </a:cxn>
                  <a:cxn ang="0">
                    <a:pos x="T2" y="T3"/>
                  </a:cxn>
                  <a:cxn ang="0">
                    <a:pos x="T4" y="T5"/>
                  </a:cxn>
                  <a:cxn ang="0">
                    <a:pos x="T6" y="T7"/>
                  </a:cxn>
                  <a:cxn ang="0">
                    <a:pos x="T8" y="T9"/>
                  </a:cxn>
                </a:cxnLst>
                <a:rect l="0" t="0" r="r" b="b"/>
                <a:pathLst>
                  <a:path w="6770" h="13538">
                    <a:moveTo>
                      <a:pt x="0" y="6769"/>
                    </a:moveTo>
                    <a:lnTo>
                      <a:pt x="0" y="6769"/>
                    </a:lnTo>
                    <a:cubicBezTo>
                      <a:pt x="0" y="10506"/>
                      <a:pt x="3031" y="13537"/>
                      <a:pt x="6769" y="13537"/>
                    </a:cubicBezTo>
                    <a:cubicBezTo>
                      <a:pt x="6769" y="0"/>
                      <a:pt x="6769" y="0"/>
                      <a:pt x="6769" y="0"/>
                    </a:cubicBezTo>
                    <a:cubicBezTo>
                      <a:pt x="3031" y="0"/>
                      <a:pt x="0" y="3030"/>
                      <a:pt x="0" y="6769"/>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223" name="Freeform 13">
                <a:extLst>
                  <a:ext uri="{FF2B5EF4-FFF2-40B4-BE49-F238E27FC236}">
                    <a16:creationId xmlns:a16="http://schemas.microsoft.com/office/drawing/2014/main" id="{FA9D1EBF-A903-034C-BDDA-C9AE0E056F17}"/>
                  </a:ext>
                </a:extLst>
              </p:cNvPr>
              <p:cNvSpPr>
                <a:spLocks noChangeArrowheads="1"/>
              </p:cNvSpPr>
              <p:nvPr/>
            </p:nvSpPr>
            <p:spPr bwMode="auto">
              <a:xfrm>
                <a:off x="3437882" y="1055271"/>
                <a:ext cx="1439791" cy="2886063"/>
              </a:xfrm>
              <a:custGeom>
                <a:avLst/>
                <a:gdLst>
                  <a:gd name="T0" fmla="*/ 0 w 5877"/>
                  <a:gd name="T1" fmla="*/ 5892 h 11784"/>
                  <a:gd name="T2" fmla="*/ 0 w 5877"/>
                  <a:gd name="T3" fmla="*/ 5892 h 11784"/>
                  <a:gd name="T4" fmla="*/ 5876 w 5877"/>
                  <a:gd name="T5" fmla="*/ 11783 h 11784"/>
                  <a:gd name="T6" fmla="*/ 5876 w 5877"/>
                  <a:gd name="T7" fmla="*/ 10691 h 11784"/>
                  <a:gd name="T8" fmla="*/ 1076 w 5877"/>
                  <a:gd name="T9" fmla="*/ 5892 h 11784"/>
                  <a:gd name="T10" fmla="*/ 5876 w 5877"/>
                  <a:gd name="T11" fmla="*/ 1092 h 11784"/>
                  <a:gd name="T12" fmla="*/ 5876 w 5877"/>
                  <a:gd name="T13" fmla="*/ 0 h 11784"/>
                  <a:gd name="T14" fmla="*/ 0 w 5877"/>
                  <a:gd name="T15" fmla="*/ 5892 h 117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7" h="11784">
                    <a:moveTo>
                      <a:pt x="0" y="5892"/>
                    </a:moveTo>
                    <a:lnTo>
                      <a:pt x="0" y="5892"/>
                    </a:lnTo>
                    <a:cubicBezTo>
                      <a:pt x="0" y="9137"/>
                      <a:pt x="2630" y="11783"/>
                      <a:pt x="5876" y="11783"/>
                    </a:cubicBezTo>
                    <a:cubicBezTo>
                      <a:pt x="5876" y="10691"/>
                      <a:pt x="5876" y="10691"/>
                      <a:pt x="5876" y="10691"/>
                    </a:cubicBezTo>
                    <a:cubicBezTo>
                      <a:pt x="3230" y="10691"/>
                      <a:pt x="1076" y="8537"/>
                      <a:pt x="1076" y="5892"/>
                    </a:cubicBezTo>
                    <a:cubicBezTo>
                      <a:pt x="1076" y="3246"/>
                      <a:pt x="3230" y="1092"/>
                      <a:pt x="5876" y="1092"/>
                    </a:cubicBezTo>
                    <a:cubicBezTo>
                      <a:pt x="5876" y="0"/>
                      <a:pt x="5876" y="0"/>
                      <a:pt x="5876" y="0"/>
                    </a:cubicBezTo>
                    <a:cubicBezTo>
                      <a:pt x="2630" y="0"/>
                      <a:pt x="0" y="2646"/>
                      <a:pt x="0" y="5892"/>
                    </a:cubicBezTo>
                  </a:path>
                </a:pathLst>
              </a:custGeom>
              <a:solidFill>
                <a:srgbClr val="93959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grpSp>
        <p:grpSp>
          <p:nvGrpSpPr>
            <p:cNvPr id="224" name="Group 223">
              <a:extLst>
                <a:ext uri="{FF2B5EF4-FFF2-40B4-BE49-F238E27FC236}">
                  <a16:creationId xmlns:a16="http://schemas.microsoft.com/office/drawing/2014/main" id="{2DF3C7B7-0137-7147-9B63-936B1A2B79EE}"/>
                </a:ext>
              </a:extLst>
            </p:cNvPr>
            <p:cNvGrpSpPr>
              <a:grpSpLocks noChangeAspect="1"/>
            </p:cNvGrpSpPr>
            <p:nvPr/>
          </p:nvGrpSpPr>
          <p:grpSpPr>
            <a:xfrm>
              <a:off x="9453252" y="2115303"/>
              <a:ext cx="1524000" cy="1524000"/>
              <a:chOff x="1127125" y="0"/>
              <a:chExt cx="7561263" cy="7559675"/>
            </a:xfrm>
          </p:grpSpPr>
          <p:sp>
            <p:nvSpPr>
              <p:cNvPr id="225" name="Freeform 1">
                <a:extLst>
                  <a:ext uri="{FF2B5EF4-FFF2-40B4-BE49-F238E27FC236}">
                    <a16:creationId xmlns:a16="http://schemas.microsoft.com/office/drawing/2014/main" id="{3CED4D03-A0ED-1942-ABC9-65C7971EC2EF}"/>
                  </a:ext>
                </a:extLst>
              </p:cNvPr>
              <p:cNvSpPr>
                <a:spLocks noChangeArrowheads="1"/>
              </p:cNvSpPr>
              <p:nvPr/>
            </p:nvSpPr>
            <p:spPr bwMode="auto">
              <a:xfrm>
                <a:off x="1127125" y="0"/>
                <a:ext cx="7559675" cy="7559675"/>
              </a:xfrm>
              <a:custGeom>
                <a:avLst/>
                <a:gdLst>
                  <a:gd name="T0" fmla="*/ 10507 w 21000"/>
                  <a:gd name="T1" fmla="*/ 0 h 21000"/>
                  <a:gd name="T2" fmla="*/ 10507 w 21000"/>
                  <a:gd name="T3" fmla="*/ 0 h 21000"/>
                  <a:gd name="T4" fmla="*/ 0 w 21000"/>
                  <a:gd name="T5" fmla="*/ 10507 h 21000"/>
                  <a:gd name="T6" fmla="*/ 10507 w 21000"/>
                  <a:gd name="T7" fmla="*/ 20999 h 21000"/>
                  <a:gd name="T8" fmla="*/ 20999 w 21000"/>
                  <a:gd name="T9" fmla="*/ 10507 h 21000"/>
                  <a:gd name="T10" fmla="*/ 10507 w 21000"/>
                  <a:gd name="T11" fmla="*/ 0 h 21000"/>
                </a:gdLst>
                <a:ahLst/>
                <a:cxnLst>
                  <a:cxn ang="0">
                    <a:pos x="T0" y="T1"/>
                  </a:cxn>
                  <a:cxn ang="0">
                    <a:pos x="T2" y="T3"/>
                  </a:cxn>
                  <a:cxn ang="0">
                    <a:pos x="T4" y="T5"/>
                  </a:cxn>
                  <a:cxn ang="0">
                    <a:pos x="T6" y="T7"/>
                  </a:cxn>
                  <a:cxn ang="0">
                    <a:pos x="T8" y="T9"/>
                  </a:cxn>
                  <a:cxn ang="0">
                    <a:pos x="T10" y="T11"/>
                  </a:cxn>
                </a:cxnLst>
                <a:rect l="0" t="0" r="r" b="b"/>
                <a:pathLst>
                  <a:path w="21000" h="21000">
                    <a:moveTo>
                      <a:pt x="10507" y="0"/>
                    </a:moveTo>
                    <a:lnTo>
                      <a:pt x="10507" y="0"/>
                    </a:lnTo>
                    <a:cubicBezTo>
                      <a:pt x="4708" y="0"/>
                      <a:pt x="0" y="4708"/>
                      <a:pt x="0" y="10507"/>
                    </a:cubicBezTo>
                    <a:cubicBezTo>
                      <a:pt x="0" y="16306"/>
                      <a:pt x="4708" y="20999"/>
                      <a:pt x="10507" y="20999"/>
                    </a:cubicBezTo>
                    <a:cubicBezTo>
                      <a:pt x="16306" y="20999"/>
                      <a:pt x="20999" y="16306"/>
                      <a:pt x="20999" y="10507"/>
                    </a:cubicBezTo>
                    <a:cubicBezTo>
                      <a:pt x="20999" y="4708"/>
                      <a:pt x="16306" y="0"/>
                      <a:pt x="10507" y="0"/>
                    </a:cubicBezTo>
                  </a:path>
                </a:pathLst>
              </a:custGeom>
              <a:solidFill>
                <a:srgbClr val="00507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226" name="Freeform 2">
                <a:extLst>
                  <a:ext uri="{FF2B5EF4-FFF2-40B4-BE49-F238E27FC236}">
                    <a16:creationId xmlns:a16="http://schemas.microsoft.com/office/drawing/2014/main" id="{B99E25A4-D64A-7540-B03D-D2BDA000F1D4}"/>
                  </a:ext>
                </a:extLst>
              </p:cNvPr>
              <p:cNvSpPr>
                <a:spLocks noChangeArrowheads="1"/>
              </p:cNvSpPr>
              <p:nvPr/>
            </p:nvSpPr>
            <p:spPr bwMode="auto">
              <a:xfrm>
                <a:off x="3138488" y="1511300"/>
                <a:ext cx="5549900" cy="6048375"/>
              </a:xfrm>
              <a:custGeom>
                <a:avLst/>
                <a:gdLst>
                  <a:gd name="T0" fmla="*/ 15414 w 15415"/>
                  <a:gd name="T1" fmla="*/ 6307 h 16800"/>
                  <a:gd name="T2" fmla="*/ 15414 w 15415"/>
                  <a:gd name="T3" fmla="*/ 6307 h 16800"/>
                  <a:gd name="T4" fmla="*/ 13306 w 15415"/>
                  <a:gd name="T5" fmla="*/ 0 h 16800"/>
                  <a:gd name="T6" fmla="*/ 11368 w 15415"/>
                  <a:gd name="T7" fmla="*/ 1369 h 16800"/>
                  <a:gd name="T8" fmla="*/ 11521 w 15415"/>
                  <a:gd name="T9" fmla="*/ 7753 h 16800"/>
                  <a:gd name="T10" fmla="*/ 4922 w 15415"/>
                  <a:gd name="T11" fmla="*/ 13753 h 16800"/>
                  <a:gd name="T12" fmla="*/ 0 w 15415"/>
                  <a:gd name="T13" fmla="*/ 12722 h 16800"/>
                  <a:gd name="T14" fmla="*/ 4046 w 15415"/>
                  <a:gd name="T15" fmla="*/ 16768 h 16800"/>
                  <a:gd name="T16" fmla="*/ 4922 w 15415"/>
                  <a:gd name="T17" fmla="*/ 16799 h 16800"/>
                  <a:gd name="T18" fmla="*/ 15414 w 15415"/>
                  <a:gd name="T19" fmla="*/ 6307 h 16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15" h="16800">
                    <a:moveTo>
                      <a:pt x="15414" y="6307"/>
                    </a:moveTo>
                    <a:lnTo>
                      <a:pt x="15414" y="6307"/>
                    </a:lnTo>
                    <a:cubicBezTo>
                      <a:pt x="15414" y="3938"/>
                      <a:pt x="14629" y="1754"/>
                      <a:pt x="13306" y="0"/>
                    </a:cubicBezTo>
                    <a:cubicBezTo>
                      <a:pt x="11368" y="1369"/>
                      <a:pt x="11368" y="1369"/>
                      <a:pt x="11368" y="1369"/>
                    </a:cubicBezTo>
                    <a:cubicBezTo>
                      <a:pt x="11368" y="1369"/>
                      <a:pt x="11521" y="2000"/>
                      <a:pt x="11521" y="7753"/>
                    </a:cubicBezTo>
                    <a:cubicBezTo>
                      <a:pt x="11521" y="12906"/>
                      <a:pt x="8045" y="13906"/>
                      <a:pt x="4922" y="13753"/>
                    </a:cubicBezTo>
                    <a:cubicBezTo>
                      <a:pt x="2338" y="13630"/>
                      <a:pt x="0" y="12722"/>
                      <a:pt x="0" y="12722"/>
                    </a:cubicBezTo>
                    <a:cubicBezTo>
                      <a:pt x="4046" y="16768"/>
                      <a:pt x="4046" y="16768"/>
                      <a:pt x="4046" y="16768"/>
                    </a:cubicBezTo>
                    <a:cubicBezTo>
                      <a:pt x="4323" y="16799"/>
                      <a:pt x="4615" y="16799"/>
                      <a:pt x="4922" y="16799"/>
                    </a:cubicBezTo>
                    <a:cubicBezTo>
                      <a:pt x="10721" y="16799"/>
                      <a:pt x="15414" y="12106"/>
                      <a:pt x="15414" y="6307"/>
                    </a:cubicBezTo>
                  </a:path>
                </a:pathLst>
              </a:custGeom>
              <a:solidFill>
                <a:srgbClr val="003C5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227" name="Freeform 3">
                <a:extLst>
                  <a:ext uri="{FF2B5EF4-FFF2-40B4-BE49-F238E27FC236}">
                    <a16:creationId xmlns:a16="http://schemas.microsoft.com/office/drawing/2014/main" id="{3479FDEB-5E4D-3948-9CC6-CCFCC541CAD8}"/>
                  </a:ext>
                </a:extLst>
              </p:cNvPr>
              <p:cNvSpPr>
                <a:spLocks noChangeArrowheads="1"/>
              </p:cNvSpPr>
              <p:nvPr/>
            </p:nvSpPr>
            <p:spPr bwMode="auto">
              <a:xfrm>
                <a:off x="2273300" y="0"/>
                <a:ext cx="5986463" cy="6773863"/>
              </a:xfrm>
              <a:custGeom>
                <a:avLst/>
                <a:gdLst>
                  <a:gd name="T0" fmla="*/ 16629 w 16630"/>
                  <a:gd name="T1" fmla="*/ 3092 h 18815"/>
                  <a:gd name="T2" fmla="*/ 16629 w 16630"/>
                  <a:gd name="T3" fmla="*/ 3092 h 18815"/>
                  <a:gd name="T4" fmla="*/ 13537 w 16630"/>
                  <a:gd name="T5" fmla="*/ 0 h 18815"/>
                  <a:gd name="T6" fmla="*/ 10445 w 16630"/>
                  <a:gd name="T7" fmla="*/ 3092 h 18815"/>
                  <a:gd name="T8" fmla="*/ 12629 w 16630"/>
                  <a:gd name="T9" fmla="*/ 6046 h 18815"/>
                  <a:gd name="T10" fmla="*/ 12629 w 16630"/>
                  <a:gd name="T11" fmla="*/ 11553 h 18815"/>
                  <a:gd name="T12" fmla="*/ 7261 w 16630"/>
                  <a:gd name="T13" fmla="*/ 16922 h 18815"/>
                  <a:gd name="T14" fmla="*/ 1907 w 16630"/>
                  <a:gd name="T15" fmla="*/ 12076 h 18815"/>
                  <a:gd name="T16" fmla="*/ 2723 w 16630"/>
                  <a:gd name="T17" fmla="*/ 12414 h 18815"/>
                  <a:gd name="T18" fmla="*/ 3800 w 16630"/>
                  <a:gd name="T19" fmla="*/ 12153 h 18815"/>
                  <a:gd name="T20" fmla="*/ 3892 w 16630"/>
                  <a:gd name="T21" fmla="*/ 11045 h 18815"/>
                  <a:gd name="T22" fmla="*/ 1738 w 16630"/>
                  <a:gd name="T23" fmla="*/ 7539 h 18815"/>
                  <a:gd name="T24" fmla="*/ 677 w 16630"/>
                  <a:gd name="T25" fmla="*/ 7123 h 18815"/>
                  <a:gd name="T26" fmla="*/ 0 w 16630"/>
                  <a:gd name="T27" fmla="*/ 8031 h 18815"/>
                  <a:gd name="T28" fmla="*/ 0 w 16630"/>
                  <a:gd name="T29" fmla="*/ 11553 h 18815"/>
                  <a:gd name="T30" fmla="*/ 7261 w 16630"/>
                  <a:gd name="T31" fmla="*/ 18814 h 18815"/>
                  <a:gd name="T32" fmla="*/ 14522 w 16630"/>
                  <a:gd name="T33" fmla="*/ 11553 h 18815"/>
                  <a:gd name="T34" fmla="*/ 14522 w 16630"/>
                  <a:gd name="T35" fmla="*/ 6015 h 18815"/>
                  <a:gd name="T36" fmla="*/ 16629 w 16630"/>
                  <a:gd name="T37" fmla="*/ 3092 h 18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30" h="18815">
                    <a:moveTo>
                      <a:pt x="16629" y="3092"/>
                    </a:moveTo>
                    <a:lnTo>
                      <a:pt x="16629" y="3092"/>
                    </a:lnTo>
                    <a:cubicBezTo>
                      <a:pt x="16629" y="1385"/>
                      <a:pt x="15245" y="0"/>
                      <a:pt x="13537" y="0"/>
                    </a:cubicBezTo>
                    <a:cubicBezTo>
                      <a:pt x="11844" y="0"/>
                      <a:pt x="10445" y="1385"/>
                      <a:pt x="10445" y="3092"/>
                    </a:cubicBezTo>
                    <a:cubicBezTo>
                      <a:pt x="10445" y="4477"/>
                      <a:pt x="11368" y="5646"/>
                      <a:pt x="12629" y="6046"/>
                    </a:cubicBezTo>
                    <a:cubicBezTo>
                      <a:pt x="12629" y="11553"/>
                      <a:pt x="12629" y="11553"/>
                      <a:pt x="12629" y="11553"/>
                    </a:cubicBezTo>
                    <a:cubicBezTo>
                      <a:pt x="12629" y="14522"/>
                      <a:pt x="10214" y="16922"/>
                      <a:pt x="7261" y="16922"/>
                    </a:cubicBezTo>
                    <a:cubicBezTo>
                      <a:pt x="4477" y="16922"/>
                      <a:pt x="2169" y="14799"/>
                      <a:pt x="1907" y="12076"/>
                    </a:cubicBezTo>
                    <a:cubicBezTo>
                      <a:pt x="2723" y="12414"/>
                      <a:pt x="2723" y="12414"/>
                      <a:pt x="2723" y="12414"/>
                    </a:cubicBezTo>
                    <a:cubicBezTo>
                      <a:pt x="3107" y="12568"/>
                      <a:pt x="3538" y="12461"/>
                      <a:pt x="3800" y="12153"/>
                    </a:cubicBezTo>
                    <a:cubicBezTo>
                      <a:pt x="4061" y="11845"/>
                      <a:pt x="4107" y="11399"/>
                      <a:pt x="3892" y="11045"/>
                    </a:cubicBezTo>
                    <a:cubicBezTo>
                      <a:pt x="1738" y="7539"/>
                      <a:pt x="1738" y="7539"/>
                      <a:pt x="1738" y="7539"/>
                    </a:cubicBezTo>
                    <a:cubicBezTo>
                      <a:pt x="1523" y="7185"/>
                      <a:pt x="1092" y="7015"/>
                      <a:pt x="677" y="7123"/>
                    </a:cubicBezTo>
                    <a:cubicBezTo>
                      <a:pt x="276" y="7246"/>
                      <a:pt x="0" y="7615"/>
                      <a:pt x="0" y="8031"/>
                    </a:cubicBezTo>
                    <a:cubicBezTo>
                      <a:pt x="0" y="11553"/>
                      <a:pt x="0" y="11553"/>
                      <a:pt x="0" y="11553"/>
                    </a:cubicBezTo>
                    <a:cubicBezTo>
                      <a:pt x="0" y="15553"/>
                      <a:pt x="3261" y="18814"/>
                      <a:pt x="7261" y="18814"/>
                    </a:cubicBezTo>
                    <a:cubicBezTo>
                      <a:pt x="11260" y="18814"/>
                      <a:pt x="14522" y="15553"/>
                      <a:pt x="14522" y="11553"/>
                    </a:cubicBezTo>
                    <a:cubicBezTo>
                      <a:pt x="14522" y="6015"/>
                      <a:pt x="14522" y="6015"/>
                      <a:pt x="14522" y="6015"/>
                    </a:cubicBezTo>
                    <a:cubicBezTo>
                      <a:pt x="15737" y="5615"/>
                      <a:pt x="16629" y="4446"/>
                      <a:pt x="16629" y="3092"/>
                    </a:cubicBezTo>
                  </a:path>
                </a:pathLst>
              </a:custGeom>
              <a:solidFill>
                <a:srgbClr val="D1D3D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228" name="Freeform 4">
                <a:extLst>
                  <a:ext uri="{FF2B5EF4-FFF2-40B4-BE49-F238E27FC236}">
                    <a16:creationId xmlns:a16="http://schemas.microsoft.com/office/drawing/2014/main" id="{97748EFE-F951-E146-8140-910F3B5067AA}"/>
                  </a:ext>
                </a:extLst>
              </p:cNvPr>
              <p:cNvSpPr>
                <a:spLocks noChangeArrowheads="1"/>
              </p:cNvSpPr>
              <p:nvPr/>
            </p:nvSpPr>
            <p:spPr bwMode="auto">
              <a:xfrm>
                <a:off x="6715125" y="676275"/>
                <a:ext cx="863600" cy="863600"/>
              </a:xfrm>
              <a:custGeom>
                <a:avLst/>
                <a:gdLst>
                  <a:gd name="T0" fmla="*/ 1200 w 2401"/>
                  <a:gd name="T1" fmla="*/ 2400 h 2401"/>
                  <a:gd name="T2" fmla="*/ 1200 w 2401"/>
                  <a:gd name="T3" fmla="*/ 2400 h 2401"/>
                  <a:gd name="T4" fmla="*/ 0 w 2401"/>
                  <a:gd name="T5" fmla="*/ 1200 h 2401"/>
                  <a:gd name="T6" fmla="*/ 1200 w 2401"/>
                  <a:gd name="T7" fmla="*/ 0 h 2401"/>
                  <a:gd name="T8" fmla="*/ 2400 w 2401"/>
                  <a:gd name="T9" fmla="*/ 1200 h 2401"/>
                  <a:gd name="T10" fmla="*/ 1200 w 2401"/>
                  <a:gd name="T11" fmla="*/ 2400 h 2401"/>
                </a:gdLst>
                <a:ahLst/>
                <a:cxnLst>
                  <a:cxn ang="0">
                    <a:pos x="T0" y="T1"/>
                  </a:cxn>
                  <a:cxn ang="0">
                    <a:pos x="T2" y="T3"/>
                  </a:cxn>
                  <a:cxn ang="0">
                    <a:pos x="T4" y="T5"/>
                  </a:cxn>
                  <a:cxn ang="0">
                    <a:pos x="T6" y="T7"/>
                  </a:cxn>
                  <a:cxn ang="0">
                    <a:pos x="T8" y="T9"/>
                  </a:cxn>
                  <a:cxn ang="0">
                    <a:pos x="T10" y="T11"/>
                  </a:cxn>
                </a:cxnLst>
                <a:rect l="0" t="0" r="r" b="b"/>
                <a:pathLst>
                  <a:path w="2401" h="2401">
                    <a:moveTo>
                      <a:pt x="1200" y="2400"/>
                    </a:moveTo>
                    <a:lnTo>
                      <a:pt x="1200" y="2400"/>
                    </a:lnTo>
                    <a:cubicBezTo>
                      <a:pt x="538" y="2400"/>
                      <a:pt x="0" y="1862"/>
                      <a:pt x="0" y="1200"/>
                    </a:cubicBezTo>
                    <a:cubicBezTo>
                      <a:pt x="0" y="538"/>
                      <a:pt x="538" y="0"/>
                      <a:pt x="1200" y="0"/>
                    </a:cubicBezTo>
                    <a:cubicBezTo>
                      <a:pt x="1862" y="0"/>
                      <a:pt x="2400" y="538"/>
                      <a:pt x="2400" y="1200"/>
                    </a:cubicBezTo>
                    <a:cubicBezTo>
                      <a:pt x="2400" y="1862"/>
                      <a:pt x="1862" y="2400"/>
                      <a:pt x="1200" y="2400"/>
                    </a:cubicBezTo>
                  </a:path>
                </a:pathLst>
              </a:custGeom>
              <a:solidFill>
                <a:srgbClr val="003C5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229" name="Freeform 5">
                <a:extLst>
                  <a:ext uri="{FF2B5EF4-FFF2-40B4-BE49-F238E27FC236}">
                    <a16:creationId xmlns:a16="http://schemas.microsoft.com/office/drawing/2014/main" id="{CE453F82-83CA-394C-949A-C06EE69391E2}"/>
                  </a:ext>
                </a:extLst>
              </p:cNvPr>
              <p:cNvSpPr>
                <a:spLocks noChangeArrowheads="1"/>
              </p:cNvSpPr>
              <p:nvPr/>
            </p:nvSpPr>
            <p:spPr bwMode="auto">
              <a:xfrm>
                <a:off x="6399213" y="110807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3C5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230" name="Freeform 6">
                <a:extLst>
                  <a:ext uri="{FF2B5EF4-FFF2-40B4-BE49-F238E27FC236}">
                    <a16:creationId xmlns:a16="http://schemas.microsoft.com/office/drawing/2014/main" id="{F17B5E67-9E9A-8C43-8B11-D86B7560D436}"/>
                  </a:ext>
                </a:extLst>
              </p:cNvPr>
              <p:cNvSpPr>
                <a:spLocks noChangeArrowheads="1"/>
              </p:cNvSpPr>
              <p:nvPr/>
            </p:nvSpPr>
            <p:spPr bwMode="auto">
              <a:xfrm>
                <a:off x="6399213" y="110807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3C5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grpSp>
        <p:grpSp>
          <p:nvGrpSpPr>
            <p:cNvPr id="231" name="Group 230">
              <a:extLst>
                <a:ext uri="{FF2B5EF4-FFF2-40B4-BE49-F238E27FC236}">
                  <a16:creationId xmlns:a16="http://schemas.microsoft.com/office/drawing/2014/main" id="{3124F233-7C2E-DD4D-881B-7AA0982DCBB1}"/>
                </a:ext>
              </a:extLst>
            </p:cNvPr>
            <p:cNvGrpSpPr>
              <a:grpSpLocks noChangeAspect="1"/>
            </p:cNvGrpSpPr>
            <p:nvPr/>
          </p:nvGrpSpPr>
          <p:grpSpPr>
            <a:xfrm>
              <a:off x="3285041" y="3669240"/>
              <a:ext cx="1524000" cy="1524000"/>
              <a:chOff x="1646238" y="0"/>
              <a:chExt cx="7559675" cy="7559675"/>
            </a:xfrm>
          </p:grpSpPr>
          <p:sp>
            <p:nvSpPr>
              <p:cNvPr id="232" name="Freeform 1">
                <a:extLst>
                  <a:ext uri="{FF2B5EF4-FFF2-40B4-BE49-F238E27FC236}">
                    <a16:creationId xmlns:a16="http://schemas.microsoft.com/office/drawing/2014/main" id="{C2C0D6E9-A3A5-A54B-828F-EFB4D3606DA1}"/>
                  </a:ext>
                </a:extLst>
              </p:cNvPr>
              <p:cNvSpPr>
                <a:spLocks noChangeArrowheads="1"/>
              </p:cNvSpPr>
              <p:nvPr/>
            </p:nvSpPr>
            <p:spPr bwMode="auto">
              <a:xfrm>
                <a:off x="1646238" y="0"/>
                <a:ext cx="7559675" cy="7559675"/>
              </a:xfrm>
              <a:custGeom>
                <a:avLst/>
                <a:gdLst>
                  <a:gd name="T0" fmla="*/ 20999 w 21000"/>
                  <a:gd name="T1" fmla="*/ 10507 h 21000"/>
                  <a:gd name="T2" fmla="*/ 20999 w 21000"/>
                  <a:gd name="T3" fmla="*/ 10507 h 21000"/>
                  <a:gd name="T4" fmla="*/ 10507 w 21000"/>
                  <a:gd name="T5" fmla="*/ 20999 h 21000"/>
                  <a:gd name="T6" fmla="*/ 0 w 21000"/>
                  <a:gd name="T7" fmla="*/ 10507 h 21000"/>
                  <a:gd name="T8" fmla="*/ 10507 w 21000"/>
                  <a:gd name="T9" fmla="*/ 0 h 21000"/>
                  <a:gd name="T10" fmla="*/ 20999 w 21000"/>
                  <a:gd name="T11" fmla="*/ 10507 h 21000"/>
                </a:gdLst>
                <a:ahLst/>
                <a:cxnLst>
                  <a:cxn ang="0">
                    <a:pos x="T0" y="T1"/>
                  </a:cxn>
                  <a:cxn ang="0">
                    <a:pos x="T2" y="T3"/>
                  </a:cxn>
                  <a:cxn ang="0">
                    <a:pos x="T4" y="T5"/>
                  </a:cxn>
                  <a:cxn ang="0">
                    <a:pos x="T6" y="T7"/>
                  </a:cxn>
                  <a:cxn ang="0">
                    <a:pos x="T8" y="T9"/>
                  </a:cxn>
                  <a:cxn ang="0">
                    <a:pos x="T10" y="T11"/>
                  </a:cxn>
                </a:cxnLst>
                <a:rect l="0" t="0" r="r" b="b"/>
                <a:pathLst>
                  <a:path w="21000" h="21000">
                    <a:moveTo>
                      <a:pt x="20999" y="10507"/>
                    </a:moveTo>
                    <a:lnTo>
                      <a:pt x="20999" y="10507"/>
                    </a:lnTo>
                    <a:cubicBezTo>
                      <a:pt x="20999" y="16306"/>
                      <a:pt x="16306" y="20999"/>
                      <a:pt x="10507" y="20999"/>
                    </a:cubicBezTo>
                    <a:cubicBezTo>
                      <a:pt x="4708" y="20999"/>
                      <a:pt x="0" y="16306"/>
                      <a:pt x="0" y="10507"/>
                    </a:cubicBezTo>
                    <a:cubicBezTo>
                      <a:pt x="0" y="4708"/>
                      <a:pt x="4708" y="0"/>
                      <a:pt x="10507" y="0"/>
                    </a:cubicBezTo>
                    <a:cubicBezTo>
                      <a:pt x="16306" y="0"/>
                      <a:pt x="20999" y="4708"/>
                      <a:pt x="20999" y="10507"/>
                    </a:cubicBezTo>
                  </a:path>
                </a:pathLst>
              </a:custGeom>
              <a:solidFill>
                <a:srgbClr val="00507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dirty="0"/>
              </a:p>
            </p:txBody>
          </p:sp>
          <p:sp>
            <p:nvSpPr>
              <p:cNvPr id="233" name="Freeform 2">
                <a:extLst>
                  <a:ext uri="{FF2B5EF4-FFF2-40B4-BE49-F238E27FC236}">
                    <a16:creationId xmlns:a16="http://schemas.microsoft.com/office/drawing/2014/main" id="{3C211F86-9608-8544-B613-DDFBD50EE3E6}"/>
                  </a:ext>
                </a:extLst>
              </p:cNvPr>
              <p:cNvSpPr>
                <a:spLocks noChangeArrowheads="1"/>
              </p:cNvSpPr>
              <p:nvPr/>
            </p:nvSpPr>
            <p:spPr bwMode="auto">
              <a:xfrm>
                <a:off x="6081713" y="2686050"/>
                <a:ext cx="615950" cy="615950"/>
              </a:xfrm>
              <a:custGeom>
                <a:avLst/>
                <a:gdLst>
                  <a:gd name="T0" fmla="*/ 1230 w 1709"/>
                  <a:gd name="T1" fmla="*/ 0 h 1709"/>
                  <a:gd name="T2" fmla="*/ 1230 w 1709"/>
                  <a:gd name="T3" fmla="*/ 0 h 1709"/>
                  <a:gd name="T4" fmla="*/ 462 w 1709"/>
                  <a:gd name="T5" fmla="*/ 0 h 1709"/>
                  <a:gd name="T6" fmla="*/ 0 w 1709"/>
                  <a:gd name="T7" fmla="*/ 447 h 1709"/>
                  <a:gd name="T8" fmla="*/ 0 w 1709"/>
                  <a:gd name="T9" fmla="*/ 1231 h 1709"/>
                  <a:gd name="T10" fmla="*/ 462 w 1709"/>
                  <a:gd name="T11" fmla="*/ 1708 h 1709"/>
                  <a:gd name="T12" fmla="*/ 1230 w 1709"/>
                  <a:gd name="T13" fmla="*/ 1708 h 1709"/>
                  <a:gd name="T14" fmla="*/ 1708 w 1709"/>
                  <a:gd name="T15" fmla="*/ 1231 h 1709"/>
                  <a:gd name="T16" fmla="*/ 1708 w 1709"/>
                  <a:gd name="T17" fmla="*/ 447 h 1709"/>
                  <a:gd name="T18" fmla="*/ 1230 w 1709"/>
                  <a:gd name="T19" fmla="*/ 0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9" h="1709">
                    <a:moveTo>
                      <a:pt x="1230" y="0"/>
                    </a:moveTo>
                    <a:lnTo>
                      <a:pt x="1230" y="0"/>
                    </a:lnTo>
                    <a:cubicBezTo>
                      <a:pt x="462" y="0"/>
                      <a:pt x="462" y="0"/>
                      <a:pt x="462" y="0"/>
                    </a:cubicBezTo>
                    <a:cubicBezTo>
                      <a:pt x="215" y="0"/>
                      <a:pt x="0" y="201"/>
                      <a:pt x="0" y="447"/>
                    </a:cubicBezTo>
                    <a:cubicBezTo>
                      <a:pt x="0" y="1231"/>
                      <a:pt x="0" y="1231"/>
                      <a:pt x="0" y="1231"/>
                    </a:cubicBezTo>
                    <a:cubicBezTo>
                      <a:pt x="0" y="1508"/>
                      <a:pt x="215" y="1708"/>
                      <a:pt x="462" y="1708"/>
                    </a:cubicBezTo>
                    <a:cubicBezTo>
                      <a:pt x="1230" y="1708"/>
                      <a:pt x="1230" y="1708"/>
                      <a:pt x="1230" y="1708"/>
                    </a:cubicBezTo>
                    <a:cubicBezTo>
                      <a:pt x="1492" y="1708"/>
                      <a:pt x="1708" y="1508"/>
                      <a:pt x="1708" y="1231"/>
                    </a:cubicBezTo>
                    <a:cubicBezTo>
                      <a:pt x="1708" y="447"/>
                      <a:pt x="1708" y="447"/>
                      <a:pt x="1708" y="447"/>
                    </a:cubicBezTo>
                    <a:cubicBezTo>
                      <a:pt x="1708" y="201"/>
                      <a:pt x="1492" y="0"/>
                      <a:pt x="1230"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234" name="Freeform 3">
                <a:extLst>
                  <a:ext uri="{FF2B5EF4-FFF2-40B4-BE49-F238E27FC236}">
                    <a16:creationId xmlns:a16="http://schemas.microsoft.com/office/drawing/2014/main" id="{16F457B8-3D87-5D48-A57C-C12F524007CA}"/>
                  </a:ext>
                </a:extLst>
              </p:cNvPr>
              <p:cNvSpPr>
                <a:spLocks noChangeArrowheads="1"/>
              </p:cNvSpPr>
              <p:nvPr/>
            </p:nvSpPr>
            <p:spPr bwMode="auto">
              <a:xfrm>
                <a:off x="5732463" y="5494338"/>
                <a:ext cx="609600" cy="615950"/>
              </a:xfrm>
              <a:custGeom>
                <a:avLst/>
                <a:gdLst>
                  <a:gd name="T0" fmla="*/ 0 w 1693"/>
                  <a:gd name="T1" fmla="*/ 477 h 1709"/>
                  <a:gd name="T2" fmla="*/ 0 w 1693"/>
                  <a:gd name="T3" fmla="*/ 477 h 1709"/>
                  <a:gd name="T4" fmla="*/ 0 w 1693"/>
                  <a:gd name="T5" fmla="*/ 1231 h 1709"/>
                  <a:gd name="T6" fmla="*/ 461 w 1693"/>
                  <a:gd name="T7" fmla="*/ 1708 h 1709"/>
                  <a:gd name="T8" fmla="*/ 1215 w 1693"/>
                  <a:gd name="T9" fmla="*/ 1708 h 1709"/>
                  <a:gd name="T10" fmla="*/ 1692 w 1693"/>
                  <a:gd name="T11" fmla="*/ 1231 h 1709"/>
                  <a:gd name="T12" fmla="*/ 1692 w 1693"/>
                  <a:gd name="T13" fmla="*/ 477 h 1709"/>
                  <a:gd name="T14" fmla="*/ 1215 w 1693"/>
                  <a:gd name="T15" fmla="*/ 0 h 1709"/>
                  <a:gd name="T16" fmla="*/ 461 w 1693"/>
                  <a:gd name="T17" fmla="*/ 0 h 1709"/>
                  <a:gd name="T18" fmla="*/ 0 w 1693"/>
                  <a:gd name="T19" fmla="*/ 477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3" h="1709">
                    <a:moveTo>
                      <a:pt x="0" y="477"/>
                    </a:moveTo>
                    <a:lnTo>
                      <a:pt x="0" y="477"/>
                    </a:lnTo>
                    <a:cubicBezTo>
                      <a:pt x="0" y="1231"/>
                      <a:pt x="0" y="1231"/>
                      <a:pt x="0" y="1231"/>
                    </a:cubicBezTo>
                    <a:cubicBezTo>
                      <a:pt x="0" y="1492"/>
                      <a:pt x="200" y="1708"/>
                      <a:pt x="461" y="1708"/>
                    </a:cubicBezTo>
                    <a:cubicBezTo>
                      <a:pt x="1215" y="1708"/>
                      <a:pt x="1215" y="1708"/>
                      <a:pt x="1215" y="1708"/>
                    </a:cubicBezTo>
                    <a:cubicBezTo>
                      <a:pt x="1477" y="1708"/>
                      <a:pt x="1692" y="1492"/>
                      <a:pt x="1692" y="1231"/>
                    </a:cubicBezTo>
                    <a:cubicBezTo>
                      <a:pt x="1692" y="477"/>
                      <a:pt x="1692" y="477"/>
                      <a:pt x="1692" y="477"/>
                    </a:cubicBezTo>
                    <a:cubicBezTo>
                      <a:pt x="1692" y="216"/>
                      <a:pt x="1477" y="0"/>
                      <a:pt x="1215" y="0"/>
                    </a:cubicBezTo>
                    <a:cubicBezTo>
                      <a:pt x="461" y="0"/>
                      <a:pt x="461" y="0"/>
                      <a:pt x="461" y="0"/>
                    </a:cubicBezTo>
                    <a:cubicBezTo>
                      <a:pt x="200" y="0"/>
                      <a:pt x="0" y="216"/>
                      <a:pt x="0" y="477"/>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235" name="Freeform 4">
                <a:extLst>
                  <a:ext uri="{FF2B5EF4-FFF2-40B4-BE49-F238E27FC236}">
                    <a16:creationId xmlns:a16="http://schemas.microsoft.com/office/drawing/2014/main" id="{583BC01A-9BB1-B140-A717-3C99D2BA8BD2}"/>
                  </a:ext>
                </a:extLst>
              </p:cNvPr>
              <p:cNvSpPr>
                <a:spLocks noChangeArrowheads="1"/>
              </p:cNvSpPr>
              <p:nvPr/>
            </p:nvSpPr>
            <p:spPr bwMode="auto">
              <a:xfrm>
                <a:off x="6696075" y="4878388"/>
                <a:ext cx="527050" cy="531812"/>
              </a:xfrm>
              <a:custGeom>
                <a:avLst/>
                <a:gdLst>
                  <a:gd name="T0" fmla="*/ 0 w 1462"/>
                  <a:gd name="T1" fmla="*/ 478 h 1478"/>
                  <a:gd name="T2" fmla="*/ 0 w 1462"/>
                  <a:gd name="T3" fmla="*/ 478 h 1478"/>
                  <a:gd name="T4" fmla="*/ 0 w 1462"/>
                  <a:gd name="T5" fmla="*/ 970 h 1478"/>
                  <a:gd name="T6" fmla="*/ 477 w 1462"/>
                  <a:gd name="T7" fmla="*/ 1477 h 1478"/>
                  <a:gd name="T8" fmla="*/ 969 w 1462"/>
                  <a:gd name="T9" fmla="*/ 1477 h 1478"/>
                  <a:gd name="T10" fmla="*/ 1461 w 1462"/>
                  <a:gd name="T11" fmla="*/ 970 h 1478"/>
                  <a:gd name="T12" fmla="*/ 1461 w 1462"/>
                  <a:gd name="T13" fmla="*/ 478 h 1478"/>
                  <a:gd name="T14" fmla="*/ 969 w 1462"/>
                  <a:gd name="T15" fmla="*/ 0 h 1478"/>
                  <a:gd name="T16" fmla="*/ 477 w 1462"/>
                  <a:gd name="T17" fmla="*/ 0 h 1478"/>
                  <a:gd name="T18" fmla="*/ 0 w 1462"/>
                  <a:gd name="T19" fmla="*/ 478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2" h="1478">
                    <a:moveTo>
                      <a:pt x="0" y="478"/>
                    </a:moveTo>
                    <a:lnTo>
                      <a:pt x="0" y="478"/>
                    </a:lnTo>
                    <a:cubicBezTo>
                      <a:pt x="0" y="970"/>
                      <a:pt x="0" y="970"/>
                      <a:pt x="0" y="970"/>
                    </a:cubicBezTo>
                    <a:cubicBezTo>
                      <a:pt x="0" y="1247"/>
                      <a:pt x="199" y="1477"/>
                      <a:pt x="477" y="1477"/>
                    </a:cubicBezTo>
                    <a:cubicBezTo>
                      <a:pt x="969" y="1477"/>
                      <a:pt x="969" y="1477"/>
                      <a:pt x="969" y="1477"/>
                    </a:cubicBezTo>
                    <a:cubicBezTo>
                      <a:pt x="1246" y="1477"/>
                      <a:pt x="1461" y="1247"/>
                      <a:pt x="1461" y="970"/>
                    </a:cubicBezTo>
                    <a:cubicBezTo>
                      <a:pt x="1461" y="478"/>
                      <a:pt x="1461" y="478"/>
                      <a:pt x="1461" y="478"/>
                    </a:cubicBezTo>
                    <a:cubicBezTo>
                      <a:pt x="1461" y="231"/>
                      <a:pt x="1246" y="0"/>
                      <a:pt x="969" y="0"/>
                    </a:cubicBezTo>
                    <a:cubicBezTo>
                      <a:pt x="477" y="0"/>
                      <a:pt x="477" y="0"/>
                      <a:pt x="477" y="0"/>
                    </a:cubicBezTo>
                    <a:cubicBezTo>
                      <a:pt x="199" y="0"/>
                      <a:pt x="0" y="231"/>
                      <a:pt x="0" y="478"/>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236" name="Freeform 5">
                <a:extLst>
                  <a:ext uri="{FF2B5EF4-FFF2-40B4-BE49-F238E27FC236}">
                    <a16:creationId xmlns:a16="http://schemas.microsoft.com/office/drawing/2014/main" id="{0F9BAC2A-A1A5-174E-BE8F-95CA5D2EBA7E}"/>
                  </a:ext>
                </a:extLst>
              </p:cNvPr>
              <p:cNvSpPr>
                <a:spLocks noChangeArrowheads="1"/>
              </p:cNvSpPr>
              <p:nvPr/>
            </p:nvSpPr>
            <p:spPr bwMode="auto">
              <a:xfrm>
                <a:off x="6696075" y="1893888"/>
                <a:ext cx="527050" cy="531812"/>
              </a:xfrm>
              <a:custGeom>
                <a:avLst/>
                <a:gdLst>
                  <a:gd name="T0" fmla="*/ 0 w 1462"/>
                  <a:gd name="T1" fmla="*/ 492 h 1478"/>
                  <a:gd name="T2" fmla="*/ 0 w 1462"/>
                  <a:gd name="T3" fmla="*/ 492 h 1478"/>
                  <a:gd name="T4" fmla="*/ 0 w 1462"/>
                  <a:gd name="T5" fmla="*/ 984 h 1478"/>
                  <a:gd name="T6" fmla="*/ 461 w 1462"/>
                  <a:gd name="T7" fmla="*/ 1477 h 1478"/>
                  <a:gd name="T8" fmla="*/ 969 w 1462"/>
                  <a:gd name="T9" fmla="*/ 1477 h 1478"/>
                  <a:gd name="T10" fmla="*/ 1461 w 1462"/>
                  <a:gd name="T11" fmla="*/ 984 h 1478"/>
                  <a:gd name="T12" fmla="*/ 1461 w 1462"/>
                  <a:gd name="T13" fmla="*/ 492 h 1478"/>
                  <a:gd name="T14" fmla="*/ 969 w 1462"/>
                  <a:gd name="T15" fmla="*/ 0 h 1478"/>
                  <a:gd name="T16" fmla="*/ 461 w 1462"/>
                  <a:gd name="T17" fmla="*/ 0 h 1478"/>
                  <a:gd name="T18" fmla="*/ 0 w 1462"/>
                  <a:gd name="T19" fmla="*/ 492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2" h="1478">
                    <a:moveTo>
                      <a:pt x="0" y="492"/>
                    </a:moveTo>
                    <a:lnTo>
                      <a:pt x="0" y="492"/>
                    </a:lnTo>
                    <a:cubicBezTo>
                      <a:pt x="0" y="984"/>
                      <a:pt x="0" y="984"/>
                      <a:pt x="0" y="984"/>
                    </a:cubicBezTo>
                    <a:cubicBezTo>
                      <a:pt x="0" y="1246"/>
                      <a:pt x="199" y="1477"/>
                      <a:pt x="461" y="1477"/>
                    </a:cubicBezTo>
                    <a:cubicBezTo>
                      <a:pt x="969" y="1477"/>
                      <a:pt x="969" y="1477"/>
                      <a:pt x="969" y="1477"/>
                    </a:cubicBezTo>
                    <a:cubicBezTo>
                      <a:pt x="1246" y="1477"/>
                      <a:pt x="1461" y="1246"/>
                      <a:pt x="1461" y="984"/>
                    </a:cubicBezTo>
                    <a:cubicBezTo>
                      <a:pt x="1461" y="492"/>
                      <a:pt x="1461" y="492"/>
                      <a:pt x="1461" y="492"/>
                    </a:cubicBezTo>
                    <a:cubicBezTo>
                      <a:pt x="1461" y="215"/>
                      <a:pt x="1246" y="0"/>
                      <a:pt x="969" y="0"/>
                    </a:cubicBezTo>
                    <a:cubicBezTo>
                      <a:pt x="461" y="0"/>
                      <a:pt x="461" y="0"/>
                      <a:pt x="461" y="0"/>
                    </a:cubicBezTo>
                    <a:cubicBezTo>
                      <a:pt x="199" y="0"/>
                      <a:pt x="0" y="215"/>
                      <a:pt x="0" y="492"/>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237" name="Freeform 6">
                <a:extLst>
                  <a:ext uri="{FF2B5EF4-FFF2-40B4-BE49-F238E27FC236}">
                    <a16:creationId xmlns:a16="http://schemas.microsoft.com/office/drawing/2014/main" id="{1C97513E-FC2C-5C4D-A3F8-61DE570C8707}"/>
                  </a:ext>
                </a:extLst>
              </p:cNvPr>
              <p:cNvSpPr>
                <a:spLocks noChangeArrowheads="1"/>
              </p:cNvSpPr>
              <p:nvPr/>
            </p:nvSpPr>
            <p:spPr bwMode="auto">
              <a:xfrm>
                <a:off x="7394575" y="2686050"/>
                <a:ext cx="349250" cy="349250"/>
              </a:xfrm>
              <a:custGeom>
                <a:avLst/>
                <a:gdLst>
                  <a:gd name="T0" fmla="*/ 492 w 970"/>
                  <a:gd name="T1" fmla="*/ 970 h 971"/>
                  <a:gd name="T2" fmla="*/ 492 w 970"/>
                  <a:gd name="T3" fmla="*/ 970 h 971"/>
                  <a:gd name="T4" fmla="*/ 0 w 970"/>
                  <a:gd name="T5" fmla="*/ 493 h 971"/>
                  <a:gd name="T6" fmla="*/ 492 w 970"/>
                  <a:gd name="T7" fmla="*/ 0 h 971"/>
                  <a:gd name="T8" fmla="*/ 969 w 970"/>
                  <a:gd name="T9" fmla="*/ 493 h 971"/>
                  <a:gd name="T10" fmla="*/ 492 w 970"/>
                  <a:gd name="T11" fmla="*/ 970 h 971"/>
                </a:gdLst>
                <a:ahLst/>
                <a:cxnLst>
                  <a:cxn ang="0">
                    <a:pos x="T0" y="T1"/>
                  </a:cxn>
                  <a:cxn ang="0">
                    <a:pos x="T2" y="T3"/>
                  </a:cxn>
                  <a:cxn ang="0">
                    <a:pos x="T4" y="T5"/>
                  </a:cxn>
                  <a:cxn ang="0">
                    <a:pos x="T6" y="T7"/>
                  </a:cxn>
                  <a:cxn ang="0">
                    <a:pos x="T8" y="T9"/>
                  </a:cxn>
                  <a:cxn ang="0">
                    <a:pos x="T10" y="T11"/>
                  </a:cxn>
                </a:cxnLst>
                <a:rect l="0" t="0" r="r" b="b"/>
                <a:pathLst>
                  <a:path w="970" h="971">
                    <a:moveTo>
                      <a:pt x="492" y="970"/>
                    </a:moveTo>
                    <a:lnTo>
                      <a:pt x="492" y="970"/>
                    </a:lnTo>
                    <a:cubicBezTo>
                      <a:pt x="215" y="970"/>
                      <a:pt x="0" y="754"/>
                      <a:pt x="0" y="493"/>
                    </a:cubicBezTo>
                    <a:cubicBezTo>
                      <a:pt x="0" y="216"/>
                      <a:pt x="215" y="0"/>
                      <a:pt x="492" y="0"/>
                    </a:cubicBezTo>
                    <a:cubicBezTo>
                      <a:pt x="754" y="0"/>
                      <a:pt x="969" y="216"/>
                      <a:pt x="969" y="493"/>
                    </a:cubicBezTo>
                    <a:cubicBezTo>
                      <a:pt x="969" y="754"/>
                      <a:pt x="754" y="970"/>
                      <a:pt x="492" y="97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238" name="Freeform 7">
                <a:extLst>
                  <a:ext uri="{FF2B5EF4-FFF2-40B4-BE49-F238E27FC236}">
                    <a16:creationId xmlns:a16="http://schemas.microsoft.com/office/drawing/2014/main" id="{8332FAE6-ADAB-DD47-B0B4-71CCD4933CDE}"/>
                  </a:ext>
                </a:extLst>
              </p:cNvPr>
              <p:cNvSpPr>
                <a:spLocks noChangeArrowheads="1"/>
              </p:cNvSpPr>
              <p:nvPr/>
            </p:nvSpPr>
            <p:spPr bwMode="auto">
              <a:xfrm>
                <a:off x="5992813" y="4181475"/>
                <a:ext cx="527050" cy="527050"/>
              </a:xfrm>
              <a:custGeom>
                <a:avLst/>
                <a:gdLst>
                  <a:gd name="T0" fmla="*/ 1061 w 1462"/>
                  <a:gd name="T1" fmla="*/ 0 h 1463"/>
                  <a:gd name="T2" fmla="*/ 1061 w 1462"/>
                  <a:gd name="T3" fmla="*/ 0 h 1463"/>
                  <a:gd name="T4" fmla="*/ 400 w 1462"/>
                  <a:gd name="T5" fmla="*/ 0 h 1463"/>
                  <a:gd name="T6" fmla="*/ 0 w 1462"/>
                  <a:gd name="T7" fmla="*/ 416 h 1463"/>
                  <a:gd name="T8" fmla="*/ 0 w 1462"/>
                  <a:gd name="T9" fmla="*/ 1046 h 1463"/>
                  <a:gd name="T10" fmla="*/ 400 w 1462"/>
                  <a:gd name="T11" fmla="*/ 1462 h 1463"/>
                  <a:gd name="T12" fmla="*/ 1061 w 1462"/>
                  <a:gd name="T13" fmla="*/ 1462 h 1463"/>
                  <a:gd name="T14" fmla="*/ 1461 w 1462"/>
                  <a:gd name="T15" fmla="*/ 1046 h 1463"/>
                  <a:gd name="T16" fmla="*/ 1461 w 1462"/>
                  <a:gd name="T17" fmla="*/ 416 h 1463"/>
                  <a:gd name="T18" fmla="*/ 1061 w 1462"/>
                  <a:gd name="T19" fmla="*/ 0 h 1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2" h="1463">
                    <a:moveTo>
                      <a:pt x="1061" y="0"/>
                    </a:moveTo>
                    <a:lnTo>
                      <a:pt x="1061" y="0"/>
                    </a:lnTo>
                    <a:cubicBezTo>
                      <a:pt x="400" y="0"/>
                      <a:pt x="400" y="0"/>
                      <a:pt x="400" y="0"/>
                    </a:cubicBezTo>
                    <a:cubicBezTo>
                      <a:pt x="169" y="0"/>
                      <a:pt x="0" y="185"/>
                      <a:pt x="0" y="416"/>
                    </a:cubicBezTo>
                    <a:cubicBezTo>
                      <a:pt x="0" y="1046"/>
                      <a:pt x="0" y="1046"/>
                      <a:pt x="0" y="1046"/>
                    </a:cubicBezTo>
                    <a:cubicBezTo>
                      <a:pt x="0" y="1277"/>
                      <a:pt x="169" y="1462"/>
                      <a:pt x="400" y="1462"/>
                    </a:cubicBezTo>
                    <a:cubicBezTo>
                      <a:pt x="1061" y="1462"/>
                      <a:pt x="1061" y="1462"/>
                      <a:pt x="1061" y="1462"/>
                    </a:cubicBezTo>
                    <a:cubicBezTo>
                      <a:pt x="1277" y="1462"/>
                      <a:pt x="1461" y="1277"/>
                      <a:pt x="1461" y="1046"/>
                    </a:cubicBezTo>
                    <a:cubicBezTo>
                      <a:pt x="1461" y="416"/>
                      <a:pt x="1461" y="416"/>
                      <a:pt x="1461" y="416"/>
                    </a:cubicBezTo>
                    <a:cubicBezTo>
                      <a:pt x="1461" y="185"/>
                      <a:pt x="1277" y="0"/>
                      <a:pt x="1061" y="0"/>
                    </a:cubicBezTo>
                  </a:path>
                </a:pathLst>
              </a:custGeom>
              <a:solidFill>
                <a:srgbClr val="93959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239" name="Freeform 8">
                <a:extLst>
                  <a:ext uri="{FF2B5EF4-FFF2-40B4-BE49-F238E27FC236}">
                    <a16:creationId xmlns:a16="http://schemas.microsoft.com/office/drawing/2014/main" id="{6FCA982B-33BC-754D-AAA4-E2CF4D37B1DB}"/>
                  </a:ext>
                </a:extLst>
              </p:cNvPr>
              <p:cNvSpPr>
                <a:spLocks noChangeArrowheads="1"/>
              </p:cNvSpPr>
              <p:nvPr/>
            </p:nvSpPr>
            <p:spPr bwMode="auto">
              <a:xfrm>
                <a:off x="5732463" y="1279525"/>
                <a:ext cx="614362" cy="615950"/>
              </a:xfrm>
              <a:custGeom>
                <a:avLst/>
                <a:gdLst>
                  <a:gd name="T0" fmla="*/ 0 w 1708"/>
                  <a:gd name="T1" fmla="*/ 461 h 1709"/>
                  <a:gd name="T2" fmla="*/ 0 w 1708"/>
                  <a:gd name="T3" fmla="*/ 461 h 1709"/>
                  <a:gd name="T4" fmla="*/ 0 w 1708"/>
                  <a:gd name="T5" fmla="*/ 1246 h 1709"/>
                  <a:gd name="T6" fmla="*/ 461 w 1708"/>
                  <a:gd name="T7" fmla="*/ 1708 h 1709"/>
                  <a:gd name="T8" fmla="*/ 1231 w 1708"/>
                  <a:gd name="T9" fmla="*/ 1708 h 1709"/>
                  <a:gd name="T10" fmla="*/ 1707 w 1708"/>
                  <a:gd name="T11" fmla="*/ 1246 h 1709"/>
                  <a:gd name="T12" fmla="*/ 1707 w 1708"/>
                  <a:gd name="T13" fmla="*/ 461 h 1709"/>
                  <a:gd name="T14" fmla="*/ 1231 w 1708"/>
                  <a:gd name="T15" fmla="*/ 0 h 1709"/>
                  <a:gd name="T16" fmla="*/ 461 w 1708"/>
                  <a:gd name="T17" fmla="*/ 0 h 1709"/>
                  <a:gd name="T18" fmla="*/ 0 w 1708"/>
                  <a:gd name="T19" fmla="*/ 461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8" h="1709">
                    <a:moveTo>
                      <a:pt x="0" y="461"/>
                    </a:moveTo>
                    <a:lnTo>
                      <a:pt x="0" y="461"/>
                    </a:lnTo>
                    <a:cubicBezTo>
                      <a:pt x="0" y="1246"/>
                      <a:pt x="0" y="1246"/>
                      <a:pt x="0" y="1246"/>
                    </a:cubicBezTo>
                    <a:cubicBezTo>
                      <a:pt x="0" y="1507"/>
                      <a:pt x="215" y="1708"/>
                      <a:pt x="461" y="1708"/>
                    </a:cubicBezTo>
                    <a:cubicBezTo>
                      <a:pt x="1231" y="1708"/>
                      <a:pt x="1231" y="1708"/>
                      <a:pt x="1231" y="1708"/>
                    </a:cubicBezTo>
                    <a:cubicBezTo>
                      <a:pt x="1507" y="1708"/>
                      <a:pt x="1707" y="1507"/>
                      <a:pt x="1707" y="1246"/>
                    </a:cubicBezTo>
                    <a:cubicBezTo>
                      <a:pt x="1707" y="461"/>
                      <a:pt x="1707" y="461"/>
                      <a:pt x="1707" y="461"/>
                    </a:cubicBezTo>
                    <a:cubicBezTo>
                      <a:pt x="1707" y="215"/>
                      <a:pt x="1507" y="0"/>
                      <a:pt x="1231" y="0"/>
                    </a:cubicBezTo>
                    <a:cubicBezTo>
                      <a:pt x="461" y="0"/>
                      <a:pt x="461" y="0"/>
                      <a:pt x="461" y="0"/>
                    </a:cubicBezTo>
                    <a:cubicBezTo>
                      <a:pt x="215" y="0"/>
                      <a:pt x="0" y="215"/>
                      <a:pt x="0" y="461"/>
                    </a:cubicBezTo>
                  </a:path>
                </a:pathLst>
              </a:custGeom>
              <a:solidFill>
                <a:srgbClr val="93959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240" name="Freeform 9">
                <a:extLst>
                  <a:ext uri="{FF2B5EF4-FFF2-40B4-BE49-F238E27FC236}">
                    <a16:creationId xmlns:a16="http://schemas.microsoft.com/office/drawing/2014/main" id="{DB2A97B0-DA8D-0948-8967-F2A897030EF0}"/>
                  </a:ext>
                </a:extLst>
              </p:cNvPr>
              <p:cNvSpPr>
                <a:spLocks noChangeArrowheads="1"/>
              </p:cNvSpPr>
              <p:nvPr/>
            </p:nvSpPr>
            <p:spPr bwMode="auto">
              <a:xfrm>
                <a:off x="6869113" y="3567113"/>
                <a:ext cx="438150" cy="438150"/>
              </a:xfrm>
              <a:custGeom>
                <a:avLst/>
                <a:gdLst>
                  <a:gd name="T0" fmla="*/ 0 w 1216"/>
                  <a:gd name="T1" fmla="*/ 400 h 1215"/>
                  <a:gd name="T2" fmla="*/ 0 w 1216"/>
                  <a:gd name="T3" fmla="*/ 400 h 1215"/>
                  <a:gd name="T4" fmla="*/ 0 w 1216"/>
                  <a:gd name="T5" fmla="*/ 814 h 1215"/>
                  <a:gd name="T6" fmla="*/ 384 w 1216"/>
                  <a:gd name="T7" fmla="*/ 1214 h 1215"/>
                  <a:gd name="T8" fmla="*/ 815 w 1216"/>
                  <a:gd name="T9" fmla="*/ 1214 h 1215"/>
                  <a:gd name="T10" fmla="*/ 1215 w 1216"/>
                  <a:gd name="T11" fmla="*/ 814 h 1215"/>
                  <a:gd name="T12" fmla="*/ 1215 w 1216"/>
                  <a:gd name="T13" fmla="*/ 400 h 1215"/>
                  <a:gd name="T14" fmla="*/ 815 w 1216"/>
                  <a:gd name="T15" fmla="*/ 0 h 1215"/>
                  <a:gd name="T16" fmla="*/ 384 w 1216"/>
                  <a:gd name="T17" fmla="*/ 0 h 1215"/>
                  <a:gd name="T18" fmla="*/ 0 w 1216"/>
                  <a:gd name="T19" fmla="*/ 40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6" h="1215">
                    <a:moveTo>
                      <a:pt x="0" y="400"/>
                    </a:moveTo>
                    <a:lnTo>
                      <a:pt x="0" y="400"/>
                    </a:lnTo>
                    <a:cubicBezTo>
                      <a:pt x="0" y="814"/>
                      <a:pt x="0" y="814"/>
                      <a:pt x="0" y="814"/>
                    </a:cubicBezTo>
                    <a:cubicBezTo>
                      <a:pt x="0" y="1045"/>
                      <a:pt x="184" y="1214"/>
                      <a:pt x="384" y="1214"/>
                    </a:cubicBezTo>
                    <a:cubicBezTo>
                      <a:pt x="815" y="1214"/>
                      <a:pt x="815" y="1214"/>
                      <a:pt x="815" y="1214"/>
                    </a:cubicBezTo>
                    <a:cubicBezTo>
                      <a:pt x="1046" y="1214"/>
                      <a:pt x="1215" y="1045"/>
                      <a:pt x="1215" y="814"/>
                    </a:cubicBezTo>
                    <a:cubicBezTo>
                      <a:pt x="1215" y="400"/>
                      <a:pt x="1215" y="400"/>
                      <a:pt x="1215" y="400"/>
                    </a:cubicBezTo>
                    <a:cubicBezTo>
                      <a:pt x="1215" y="169"/>
                      <a:pt x="1046" y="0"/>
                      <a:pt x="815" y="0"/>
                    </a:cubicBezTo>
                    <a:cubicBezTo>
                      <a:pt x="384" y="0"/>
                      <a:pt x="384" y="0"/>
                      <a:pt x="384" y="0"/>
                    </a:cubicBezTo>
                    <a:cubicBezTo>
                      <a:pt x="184" y="0"/>
                      <a:pt x="0" y="169"/>
                      <a:pt x="0" y="400"/>
                    </a:cubicBezTo>
                  </a:path>
                </a:pathLst>
              </a:custGeom>
              <a:solidFill>
                <a:srgbClr val="93959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241" name="Freeform 10">
                <a:extLst>
                  <a:ext uri="{FF2B5EF4-FFF2-40B4-BE49-F238E27FC236}">
                    <a16:creationId xmlns:a16="http://schemas.microsoft.com/office/drawing/2014/main" id="{7B9CBBA0-E2C3-2D4B-B3D8-DBBB928F8F69}"/>
                  </a:ext>
                </a:extLst>
              </p:cNvPr>
              <p:cNvSpPr>
                <a:spLocks noChangeArrowheads="1"/>
              </p:cNvSpPr>
              <p:nvPr/>
            </p:nvSpPr>
            <p:spPr bwMode="auto">
              <a:xfrm>
                <a:off x="7483475" y="4003675"/>
                <a:ext cx="438150" cy="438150"/>
              </a:xfrm>
              <a:custGeom>
                <a:avLst/>
                <a:gdLst>
                  <a:gd name="T0" fmla="*/ 616 w 1216"/>
                  <a:gd name="T1" fmla="*/ 1215 h 1216"/>
                  <a:gd name="T2" fmla="*/ 616 w 1216"/>
                  <a:gd name="T3" fmla="*/ 1215 h 1216"/>
                  <a:gd name="T4" fmla="*/ 0 w 1216"/>
                  <a:gd name="T5" fmla="*/ 615 h 1216"/>
                  <a:gd name="T6" fmla="*/ 616 w 1216"/>
                  <a:gd name="T7" fmla="*/ 0 h 1216"/>
                  <a:gd name="T8" fmla="*/ 1215 w 1216"/>
                  <a:gd name="T9" fmla="*/ 615 h 1216"/>
                  <a:gd name="T10" fmla="*/ 616 w 1216"/>
                  <a:gd name="T11" fmla="*/ 1215 h 1216"/>
                </a:gdLst>
                <a:ahLst/>
                <a:cxnLst>
                  <a:cxn ang="0">
                    <a:pos x="T0" y="T1"/>
                  </a:cxn>
                  <a:cxn ang="0">
                    <a:pos x="T2" y="T3"/>
                  </a:cxn>
                  <a:cxn ang="0">
                    <a:pos x="T4" y="T5"/>
                  </a:cxn>
                  <a:cxn ang="0">
                    <a:pos x="T6" y="T7"/>
                  </a:cxn>
                  <a:cxn ang="0">
                    <a:pos x="T8" y="T9"/>
                  </a:cxn>
                  <a:cxn ang="0">
                    <a:pos x="T10" y="T11"/>
                  </a:cxn>
                </a:cxnLst>
                <a:rect l="0" t="0" r="r" b="b"/>
                <a:pathLst>
                  <a:path w="1216" h="1216">
                    <a:moveTo>
                      <a:pt x="616" y="1215"/>
                    </a:moveTo>
                    <a:lnTo>
                      <a:pt x="616" y="1215"/>
                    </a:lnTo>
                    <a:cubicBezTo>
                      <a:pt x="277" y="1215"/>
                      <a:pt x="0" y="938"/>
                      <a:pt x="0" y="615"/>
                    </a:cubicBezTo>
                    <a:cubicBezTo>
                      <a:pt x="0" y="277"/>
                      <a:pt x="277" y="0"/>
                      <a:pt x="616" y="0"/>
                    </a:cubicBezTo>
                    <a:cubicBezTo>
                      <a:pt x="939" y="0"/>
                      <a:pt x="1215" y="277"/>
                      <a:pt x="1215" y="615"/>
                    </a:cubicBezTo>
                    <a:cubicBezTo>
                      <a:pt x="1215" y="938"/>
                      <a:pt x="939" y="1215"/>
                      <a:pt x="616" y="1215"/>
                    </a:cubicBezTo>
                  </a:path>
                </a:pathLst>
              </a:custGeom>
              <a:solidFill>
                <a:srgbClr val="93959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242" name="Freeform 11">
                <a:extLst>
                  <a:ext uri="{FF2B5EF4-FFF2-40B4-BE49-F238E27FC236}">
                    <a16:creationId xmlns:a16="http://schemas.microsoft.com/office/drawing/2014/main" id="{A440BAC8-33C1-8F4A-B313-ECD8A4B0D213}"/>
                  </a:ext>
                </a:extLst>
              </p:cNvPr>
              <p:cNvSpPr>
                <a:spLocks noChangeArrowheads="1"/>
              </p:cNvSpPr>
              <p:nvPr/>
            </p:nvSpPr>
            <p:spPr bwMode="auto">
              <a:xfrm>
                <a:off x="2808288" y="1263650"/>
                <a:ext cx="1235075" cy="1479550"/>
              </a:xfrm>
              <a:custGeom>
                <a:avLst/>
                <a:gdLst>
                  <a:gd name="T0" fmla="*/ 1707 w 3431"/>
                  <a:gd name="T1" fmla="*/ 831 h 4108"/>
                  <a:gd name="T2" fmla="*/ 1707 w 3431"/>
                  <a:gd name="T3" fmla="*/ 831 h 4108"/>
                  <a:gd name="T4" fmla="*/ 830 w 3431"/>
                  <a:gd name="T5" fmla="*/ 2061 h 4108"/>
                  <a:gd name="T6" fmla="*/ 1707 w 3431"/>
                  <a:gd name="T7" fmla="*/ 3276 h 4108"/>
                  <a:gd name="T8" fmla="*/ 2600 w 3431"/>
                  <a:gd name="T9" fmla="*/ 2061 h 4108"/>
                  <a:gd name="T10" fmla="*/ 1707 w 3431"/>
                  <a:gd name="T11" fmla="*/ 831 h 4108"/>
                  <a:gd name="T12" fmla="*/ 1707 w 3431"/>
                  <a:gd name="T13" fmla="*/ 4107 h 4108"/>
                  <a:gd name="T14" fmla="*/ 1707 w 3431"/>
                  <a:gd name="T15" fmla="*/ 4107 h 4108"/>
                  <a:gd name="T16" fmla="*/ 0 w 3431"/>
                  <a:gd name="T17" fmla="*/ 2061 h 4108"/>
                  <a:gd name="T18" fmla="*/ 1707 w 3431"/>
                  <a:gd name="T19" fmla="*/ 0 h 4108"/>
                  <a:gd name="T20" fmla="*/ 3430 w 3431"/>
                  <a:gd name="T21" fmla="*/ 2061 h 4108"/>
                  <a:gd name="T22" fmla="*/ 1707 w 3431"/>
                  <a:gd name="T23" fmla="*/ 4107 h 4108"/>
                  <a:gd name="T24" fmla="*/ 1707 w 3431"/>
                  <a:gd name="T25" fmla="*/ 831 h 4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1" h="4108">
                    <a:moveTo>
                      <a:pt x="1707" y="831"/>
                    </a:moveTo>
                    <a:lnTo>
                      <a:pt x="1707" y="831"/>
                    </a:lnTo>
                    <a:cubicBezTo>
                      <a:pt x="1231" y="831"/>
                      <a:pt x="830" y="1384"/>
                      <a:pt x="830" y="2061"/>
                    </a:cubicBezTo>
                    <a:cubicBezTo>
                      <a:pt x="830" y="2723"/>
                      <a:pt x="1231" y="3276"/>
                      <a:pt x="1707" y="3276"/>
                    </a:cubicBezTo>
                    <a:cubicBezTo>
                      <a:pt x="2184" y="3276"/>
                      <a:pt x="2600" y="2723"/>
                      <a:pt x="2600" y="2061"/>
                    </a:cubicBezTo>
                    <a:cubicBezTo>
                      <a:pt x="2600" y="1384"/>
                      <a:pt x="2184" y="831"/>
                      <a:pt x="1707" y="831"/>
                    </a:cubicBezTo>
                    <a:lnTo>
                      <a:pt x="1707" y="4107"/>
                    </a:lnTo>
                    <a:lnTo>
                      <a:pt x="1707" y="4107"/>
                    </a:lnTo>
                    <a:cubicBezTo>
                      <a:pt x="769" y="4107"/>
                      <a:pt x="0" y="3184"/>
                      <a:pt x="0" y="2061"/>
                    </a:cubicBezTo>
                    <a:cubicBezTo>
                      <a:pt x="0" y="923"/>
                      <a:pt x="769" y="0"/>
                      <a:pt x="1707" y="0"/>
                    </a:cubicBezTo>
                    <a:cubicBezTo>
                      <a:pt x="2661" y="0"/>
                      <a:pt x="3430" y="923"/>
                      <a:pt x="3430" y="2061"/>
                    </a:cubicBezTo>
                    <a:cubicBezTo>
                      <a:pt x="3430" y="3184"/>
                      <a:pt x="2661" y="4107"/>
                      <a:pt x="1707" y="4107"/>
                    </a:cubicBezTo>
                    <a:lnTo>
                      <a:pt x="1707" y="83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243" name="Freeform 12">
                <a:extLst>
                  <a:ext uri="{FF2B5EF4-FFF2-40B4-BE49-F238E27FC236}">
                    <a16:creationId xmlns:a16="http://schemas.microsoft.com/office/drawing/2014/main" id="{1D1C8F6E-3081-DE47-9D87-71337E887D4A}"/>
                  </a:ext>
                </a:extLst>
              </p:cNvPr>
              <p:cNvSpPr>
                <a:spLocks noChangeArrowheads="1"/>
              </p:cNvSpPr>
              <p:nvPr/>
            </p:nvSpPr>
            <p:spPr bwMode="auto">
              <a:xfrm>
                <a:off x="4310063" y="1263650"/>
                <a:ext cx="892175" cy="1479550"/>
              </a:xfrm>
              <a:custGeom>
                <a:avLst/>
                <a:gdLst>
                  <a:gd name="T0" fmla="*/ 2061 w 2478"/>
                  <a:gd name="T1" fmla="*/ 3276 h 4108"/>
                  <a:gd name="T2" fmla="*/ 2061 w 2478"/>
                  <a:gd name="T3" fmla="*/ 3276 h 4108"/>
                  <a:gd name="T4" fmla="*/ 1677 w 2478"/>
                  <a:gd name="T5" fmla="*/ 3276 h 4108"/>
                  <a:gd name="T6" fmla="*/ 1677 w 2478"/>
                  <a:gd name="T7" fmla="*/ 415 h 4108"/>
                  <a:gd name="T8" fmla="*/ 1262 w 2478"/>
                  <a:gd name="T9" fmla="*/ 0 h 4108"/>
                  <a:gd name="T10" fmla="*/ 508 w 2478"/>
                  <a:gd name="T11" fmla="*/ 0 h 4108"/>
                  <a:gd name="T12" fmla="*/ 92 w 2478"/>
                  <a:gd name="T13" fmla="*/ 415 h 4108"/>
                  <a:gd name="T14" fmla="*/ 508 w 2478"/>
                  <a:gd name="T15" fmla="*/ 831 h 4108"/>
                  <a:gd name="T16" fmla="*/ 846 w 2478"/>
                  <a:gd name="T17" fmla="*/ 831 h 4108"/>
                  <a:gd name="T18" fmla="*/ 846 w 2478"/>
                  <a:gd name="T19" fmla="*/ 3276 h 4108"/>
                  <a:gd name="T20" fmla="*/ 415 w 2478"/>
                  <a:gd name="T21" fmla="*/ 3276 h 4108"/>
                  <a:gd name="T22" fmla="*/ 0 w 2478"/>
                  <a:gd name="T23" fmla="*/ 3692 h 4108"/>
                  <a:gd name="T24" fmla="*/ 415 w 2478"/>
                  <a:gd name="T25" fmla="*/ 4107 h 4108"/>
                  <a:gd name="T26" fmla="*/ 2061 w 2478"/>
                  <a:gd name="T27" fmla="*/ 4107 h 4108"/>
                  <a:gd name="T28" fmla="*/ 2477 w 2478"/>
                  <a:gd name="T29" fmla="*/ 3692 h 4108"/>
                  <a:gd name="T30" fmla="*/ 2061 w 2478"/>
                  <a:gd name="T31" fmla="*/ 3276 h 4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78" h="4108">
                    <a:moveTo>
                      <a:pt x="2061" y="3276"/>
                    </a:moveTo>
                    <a:lnTo>
                      <a:pt x="2061" y="3276"/>
                    </a:lnTo>
                    <a:cubicBezTo>
                      <a:pt x="1677" y="3276"/>
                      <a:pt x="1677" y="3276"/>
                      <a:pt x="1677" y="3276"/>
                    </a:cubicBezTo>
                    <a:cubicBezTo>
                      <a:pt x="1677" y="415"/>
                      <a:pt x="1677" y="415"/>
                      <a:pt x="1677" y="415"/>
                    </a:cubicBezTo>
                    <a:cubicBezTo>
                      <a:pt x="1677" y="184"/>
                      <a:pt x="1492" y="0"/>
                      <a:pt x="1262" y="0"/>
                    </a:cubicBezTo>
                    <a:cubicBezTo>
                      <a:pt x="508" y="0"/>
                      <a:pt x="508" y="0"/>
                      <a:pt x="508" y="0"/>
                    </a:cubicBezTo>
                    <a:cubicBezTo>
                      <a:pt x="277" y="0"/>
                      <a:pt x="92" y="184"/>
                      <a:pt x="92" y="415"/>
                    </a:cubicBezTo>
                    <a:cubicBezTo>
                      <a:pt x="92" y="646"/>
                      <a:pt x="277" y="831"/>
                      <a:pt x="508" y="831"/>
                    </a:cubicBezTo>
                    <a:cubicBezTo>
                      <a:pt x="846" y="831"/>
                      <a:pt x="846" y="831"/>
                      <a:pt x="846" y="831"/>
                    </a:cubicBezTo>
                    <a:cubicBezTo>
                      <a:pt x="846" y="3276"/>
                      <a:pt x="846" y="3276"/>
                      <a:pt x="846" y="3276"/>
                    </a:cubicBezTo>
                    <a:cubicBezTo>
                      <a:pt x="415" y="3276"/>
                      <a:pt x="415" y="3276"/>
                      <a:pt x="415" y="3276"/>
                    </a:cubicBezTo>
                    <a:cubicBezTo>
                      <a:pt x="184" y="3276"/>
                      <a:pt x="0" y="3461"/>
                      <a:pt x="0" y="3692"/>
                    </a:cubicBezTo>
                    <a:cubicBezTo>
                      <a:pt x="0" y="3923"/>
                      <a:pt x="184" y="4107"/>
                      <a:pt x="415" y="4107"/>
                    </a:cubicBezTo>
                    <a:cubicBezTo>
                      <a:pt x="2061" y="4107"/>
                      <a:pt x="2061" y="4107"/>
                      <a:pt x="2061" y="4107"/>
                    </a:cubicBezTo>
                    <a:cubicBezTo>
                      <a:pt x="2292" y="4107"/>
                      <a:pt x="2477" y="3923"/>
                      <a:pt x="2477" y="3692"/>
                    </a:cubicBezTo>
                    <a:cubicBezTo>
                      <a:pt x="2477" y="3461"/>
                      <a:pt x="2292" y="3276"/>
                      <a:pt x="2061" y="3276"/>
                    </a:cubicBezTo>
                  </a:path>
                </a:pathLst>
              </a:custGeom>
              <a:solidFill>
                <a:srgbClr val="93959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244" name="Freeform 13">
                <a:extLst>
                  <a:ext uri="{FF2B5EF4-FFF2-40B4-BE49-F238E27FC236}">
                    <a16:creationId xmlns:a16="http://schemas.microsoft.com/office/drawing/2014/main" id="{00087F2E-8141-9E44-A9A8-97EA4106DC6E}"/>
                  </a:ext>
                </a:extLst>
              </p:cNvPr>
              <p:cNvSpPr>
                <a:spLocks noChangeArrowheads="1"/>
              </p:cNvSpPr>
              <p:nvPr/>
            </p:nvSpPr>
            <p:spPr bwMode="auto">
              <a:xfrm>
                <a:off x="4841875" y="3041650"/>
                <a:ext cx="892175" cy="1479550"/>
              </a:xfrm>
              <a:custGeom>
                <a:avLst/>
                <a:gdLst>
                  <a:gd name="T0" fmla="*/ 2060 w 2477"/>
                  <a:gd name="T1" fmla="*/ 3276 h 4108"/>
                  <a:gd name="T2" fmla="*/ 2060 w 2477"/>
                  <a:gd name="T3" fmla="*/ 3276 h 4108"/>
                  <a:gd name="T4" fmla="*/ 1676 w 2477"/>
                  <a:gd name="T5" fmla="*/ 3276 h 4108"/>
                  <a:gd name="T6" fmla="*/ 1676 w 2477"/>
                  <a:gd name="T7" fmla="*/ 415 h 4108"/>
                  <a:gd name="T8" fmla="*/ 1261 w 2477"/>
                  <a:gd name="T9" fmla="*/ 0 h 4108"/>
                  <a:gd name="T10" fmla="*/ 508 w 2477"/>
                  <a:gd name="T11" fmla="*/ 0 h 4108"/>
                  <a:gd name="T12" fmla="*/ 92 w 2477"/>
                  <a:gd name="T13" fmla="*/ 415 h 4108"/>
                  <a:gd name="T14" fmla="*/ 508 w 2477"/>
                  <a:gd name="T15" fmla="*/ 831 h 4108"/>
                  <a:gd name="T16" fmla="*/ 846 w 2477"/>
                  <a:gd name="T17" fmla="*/ 831 h 4108"/>
                  <a:gd name="T18" fmla="*/ 846 w 2477"/>
                  <a:gd name="T19" fmla="*/ 3276 h 4108"/>
                  <a:gd name="T20" fmla="*/ 430 w 2477"/>
                  <a:gd name="T21" fmla="*/ 3276 h 4108"/>
                  <a:gd name="T22" fmla="*/ 0 w 2477"/>
                  <a:gd name="T23" fmla="*/ 3691 h 4108"/>
                  <a:gd name="T24" fmla="*/ 430 w 2477"/>
                  <a:gd name="T25" fmla="*/ 4107 h 4108"/>
                  <a:gd name="T26" fmla="*/ 2060 w 2477"/>
                  <a:gd name="T27" fmla="*/ 4107 h 4108"/>
                  <a:gd name="T28" fmla="*/ 2476 w 2477"/>
                  <a:gd name="T29" fmla="*/ 3691 h 4108"/>
                  <a:gd name="T30" fmla="*/ 2060 w 2477"/>
                  <a:gd name="T31" fmla="*/ 3276 h 4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77" h="4108">
                    <a:moveTo>
                      <a:pt x="2060" y="3276"/>
                    </a:moveTo>
                    <a:lnTo>
                      <a:pt x="2060" y="3276"/>
                    </a:lnTo>
                    <a:cubicBezTo>
                      <a:pt x="1676" y="3276"/>
                      <a:pt x="1676" y="3276"/>
                      <a:pt x="1676" y="3276"/>
                    </a:cubicBezTo>
                    <a:cubicBezTo>
                      <a:pt x="1676" y="415"/>
                      <a:pt x="1676" y="415"/>
                      <a:pt x="1676" y="415"/>
                    </a:cubicBezTo>
                    <a:cubicBezTo>
                      <a:pt x="1676" y="184"/>
                      <a:pt x="1492" y="0"/>
                      <a:pt x="1261" y="0"/>
                    </a:cubicBezTo>
                    <a:cubicBezTo>
                      <a:pt x="508" y="0"/>
                      <a:pt x="508" y="0"/>
                      <a:pt x="508" y="0"/>
                    </a:cubicBezTo>
                    <a:cubicBezTo>
                      <a:pt x="277" y="0"/>
                      <a:pt x="92" y="184"/>
                      <a:pt x="92" y="415"/>
                    </a:cubicBezTo>
                    <a:cubicBezTo>
                      <a:pt x="92" y="646"/>
                      <a:pt x="277" y="831"/>
                      <a:pt x="508" y="831"/>
                    </a:cubicBezTo>
                    <a:cubicBezTo>
                      <a:pt x="846" y="831"/>
                      <a:pt x="846" y="831"/>
                      <a:pt x="846" y="831"/>
                    </a:cubicBezTo>
                    <a:cubicBezTo>
                      <a:pt x="846" y="3276"/>
                      <a:pt x="846" y="3276"/>
                      <a:pt x="846" y="3276"/>
                    </a:cubicBezTo>
                    <a:cubicBezTo>
                      <a:pt x="430" y="3276"/>
                      <a:pt x="430" y="3276"/>
                      <a:pt x="430" y="3276"/>
                    </a:cubicBezTo>
                    <a:cubicBezTo>
                      <a:pt x="200" y="3276"/>
                      <a:pt x="0" y="3461"/>
                      <a:pt x="0" y="3691"/>
                    </a:cubicBezTo>
                    <a:cubicBezTo>
                      <a:pt x="0" y="3922"/>
                      <a:pt x="200" y="4107"/>
                      <a:pt x="430" y="4107"/>
                    </a:cubicBezTo>
                    <a:cubicBezTo>
                      <a:pt x="2060" y="4107"/>
                      <a:pt x="2060" y="4107"/>
                      <a:pt x="2060" y="4107"/>
                    </a:cubicBezTo>
                    <a:cubicBezTo>
                      <a:pt x="2291" y="4107"/>
                      <a:pt x="2476" y="3922"/>
                      <a:pt x="2476" y="3691"/>
                    </a:cubicBezTo>
                    <a:cubicBezTo>
                      <a:pt x="2476" y="3461"/>
                      <a:pt x="2291" y="3276"/>
                      <a:pt x="2060" y="3276"/>
                    </a:cubicBezTo>
                  </a:path>
                </a:pathLst>
              </a:custGeom>
              <a:solidFill>
                <a:srgbClr val="93959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245" name="Freeform 14">
                <a:extLst>
                  <a:ext uri="{FF2B5EF4-FFF2-40B4-BE49-F238E27FC236}">
                    <a16:creationId xmlns:a16="http://schemas.microsoft.com/office/drawing/2014/main" id="{B8234068-593F-5C4D-8705-409493B340B8}"/>
                  </a:ext>
                </a:extLst>
              </p:cNvPr>
              <p:cNvSpPr>
                <a:spLocks noChangeArrowheads="1"/>
              </p:cNvSpPr>
              <p:nvPr/>
            </p:nvSpPr>
            <p:spPr bwMode="auto">
              <a:xfrm>
                <a:off x="3506788" y="3041650"/>
                <a:ext cx="898525" cy="1479550"/>
              </a:xfrm>
              <a:custGeom>
                <a:avLst/>
                <a:gdLst>
                  <a:gd name="T0" fmla="*/ 2062 w 2494"/>
                  <a:gd name="T1" fmla="*/ 3276 h 4108"/>
                  <a:gd name="T2" fmla="*/ 2062 w 2494"/>
                  <a:gd name="T3" fmla="*/ 3276 h 4108"/>
                  <a:gd name="T4" fmla="*/ 1677 w 2494"/>
                  <a:gd name="T5" fmla="*/ 3276 h 4108"/>
                  <a:gd name="T6" fmla="*/ 1677 w 2494"/>
                  <a:gd name="T7" fmla="*/ 415 h 4108"/>
                  <a:gd name="T8" fmla="*/ 1262 w 2494"/>
                  <a:gd name="T9" fmla="*/ 0 h 4108"/>
                  <a:gd name="T10" fmla="*/ 508 w 2494"/>
                  <a:gd name="T11" fmla="*/ 0 h 4108"/>
                  <a:gd name="T12" fmla="*/ 93 w 2494"/>
                  <a:gd name="T13" fmla="*/ 415 h 4108"/>
                  <a:gd name="T14" fmla="*/ 508 w 2494"/>
                  <a:gd name="T15" fmla="*/ 831 h 4108"/>
                  <a:gd name="T16" fmla="*/ 846 w 2494"/>
                  <a:gd name="T17" fmla="*/ 831 h 4108"/>
                  <a:gd name="T18" fmla="*/ 846 w 2494"/>
                  <a:gd name="T19" fmla="*/ 3276 h 4108"/>
                  <a:gd name="T20" fmla="*/ 431 w 2494"/>
                  <a:gd name="T21" fmla="*/ 3276 h 4108"/>
                  <a:gd name="T22" fmla="*/ 0 w 2494"/>
                  <a:gd name="T23" fmla="*/ 3691 h 4108"/>
                  <a:gd name="T24" fmla="*/ 431 w 2494"/>
                  <a:gd name="T25" fmla="*/ 4107 h 4108"/>
                  <a:gd name="T26" fmla="*/ 2062 w 2494"/>
                  <a:gd name="T27" fmla="*/ 4107 h 4108"/>
                  <a:gd name="T28" fmla="*/ 2493 w 2494"/>
                  <a:gd name="T29" fmla="*/ 3691 h 4108"/>
                  <a:gd name="T30" fmla="*/ 2062 w 2494"/>
                  <a:gd name="T31" fmla="*/ 3276 h 4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94" h="4108">
                    <a:moveTo>
                      <a:pt x="2062" y="3276"/>
                    </a:moveTo>
                    <a:lnTo>
                      <a:pt x="2062" y="3276"/>
                    </a:lnTo>
                    <a:cubicBezTo>
                      <a:pt x="1677" y="3276"/>
                      <a:pt x="1677" y="3276"/>
                      <a:pt x="1677" y="3276"/>
                    </a:cubicBezTo>
                    <a:cubicBezTo>
                      <a:pt x="1677" y="415"/>
                      <a:pt x="1677" y="415"/>
                      <a:pt x="1677" y="415"/>
                    </a:cubicBezTo>
                    <a:cubicBezTo>
                      <a:pt x="1677" y="184"/>
                      <a:pt x="1492" y="0"/>
                      <a:pt x="1262" y="0"/>
                    </a:cubicBezTo>
                    <a:cubicBezTo>
                      <a:pt x="508" y="0"/>
                      <a:pt x="508" y="0"/>
                      <a:pt x="508" y="0"/>
                    </a:cubicBezTo>
                    <a:cubicBezTo>
                      <a:pt x="277" y="0"/>
                      <a:pt x="93" y="184"/>
                      <a:pt x="93" y="415"/>
                    </a:cubicBezTo>
                    <a:cubicBezTo>
                      <a:pt x="93" y="646"/>
                      <a:pt x="277" y="831"/>
                      <a:pt x="508" y="831"/>
                    </a:cubicBezTo>
                    <a:cubicBezTo>
                      <a:pt x="846" y="831"/>
                      <a:pt x="846" y="831"/>
                      <a:pt x="846" y="831"/>
                    </a:cubicBezTo>
                    <a:cubicBezTo>
                      <a:pt x="846" y="3276"/>
                      <a:pt x="846" y="3276"/>
                      <a:pt x="846" y="3276"/>
                    </a:cubicBezTo>
                    <a:cubicBezTo>
                      <a:pt x="431" y="3276"/>
                      <a:pt x="431" y="3276"/>
                      <a:pt x="431" y="3276"/>
                    </a:cubicBezTo>
                    <a:cubicBezTo>
                      <a:pt x="200" y="3276"/>
                      <a:pt x="0" y="3461"/>
                      <a:pt x="0" y="3691"/>
                    </a:cubicBezTo>
                    <a:cubicBezTo>
                      <a:pt x="0" y="3922"/>
                      <a:pt x="200" y="4107"/>
                      <a:pt x="431" y="4107"/>
                    </a:cubicBezTo>
                    <a:cubicBezTo>
                      <a:pt x="2062" y="4107"/>
                      <a:pt x="2062" y="4107"/>
                      <a:pt x="2062" y="4107"/>
                    </a:cubicBezTo>
                    <a:cubicBezTo>
                      <a:pt x="2292" y="4107"/>
                      <a:pt x="2493" y="3922"/>
                      <a:pt x="2493" y="3691"/>
                    </a:cubicBezTo>
                    <a:cubicBezTo>
                      <a:pt x="2493" y="3461"/>
                      <a:pt x="2292" y="3276"/>
                      <a:pt x="2062" y="3276"/>
                    </a:cubicBezTo>
                  </a:path>
                </a:pathLst>
              </a:custGeom>
              <a:solidFill>
                <a:srgbClr val="93959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dirty="0"/>
              </a:p>
            </p:txBody>
          </p:sp>
          <p:sp>
            <p:nvSpPr>
              <p:cNvPr id="246" name="Freeform 15">
                <a:extLst>
                  <a:ext uri="{FF2B5EF4-FFF2-40B4-BE49-F238E27FC236}">
                    <a16:creationId xmlns:a16="http://schemas.microsoft.com/office/drawing/2014/main" id="{26EFBB97-1C6C-FE4F-B7A3-96CE7ABB7E2F}"/>
                  </a:ext>
                </a:extLst>
              </p:cNvPr>
              <p:cNvSpPr>
                <a:spLocks noChangeArrowheads="1"/>
              </p:cNvSpPr>
              <p:nvPr/>
            </p:nvSpPr>
            <p:spPr bwMode="auto">
              <a:xfrm>
                <a:off x="4132263" y="4818063"/>
                <a:ext cx="1235075" cy="1484312"/>
              </a:xfrm>
              <a:custGeom>
                <a:avLst/>
                <a:gdLst>
                  <a:gd name="T0" fmla="*/ 1708 w 3432"/>
                  <a:gd name="T1" fmla="*/ 831 h 4125"/>
                  <a:gd name="T2" fmla="*/ 1708 w 3432"/>
                  <a:gd name="T3" fmla="*/ 831 h 4125"/>
                  <a:gd name="T4" fmla="*/ 831 w 3432"/>
                  <a:gd name="T5" fmla="*/ 2062 h 4125"/>
                  <a:gd name="T6" fmla="*/ 1708 w 3432"/>
                  <a:gd name="T7" fmla="*/ 3293 h 4125"/>
                  <a:gd name="T8" fmla="*/ 2601 w 3432"/>
                  <a:gd name="T9" fmla="*/ 2062 h 4125"/>
                  <a:gd name="T10" fmla="*/ 1708 w 3432"/>
                  <a:gd name="T11" fmla="*/ 831 h 4125"/>
                  <a:gd name="T12" fmla="*/ 1708 w 3432"/>
                  <a:gd name="T13" fmla="*/ 4124 h 4125"/>
                  <a:gd name="T14" fmla="*/ 1708 w 3432"/>
                  <a:gd name="T15" fmla="*/ 4124 h 4125"/>
                  <a:gd name="T16" fmla="*/ 0 w 3432"/>
                  <a:gd name="T17" fmla="*/ 2062 h 4125"/>
                  <a:gd name="T18" fmla="*/ 1708 w 3432"/>
                  <a:gd name="T19" fmla="*/ 0 h 4125"/>
                  <a:gd name="T20" fmla="*/ 3431 w 3432"/>
                  <a:gd name="T21" fmla="*/ 2062 h 4125"/>
                  <a:gd name="T22" fmla="*/ 1708 w 3432"/>
                  <a:gd name="T23" fmla="*/ 4124 h 4125"/>
                  <a:gd name="T24" fmla="*/ 1708 w 3432"/>
                  <a:gd name="T25" fmla="*/ 831 h 4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2" h="4125">
                    <a:moveTo>
                      <a:pt x="1708" y="831"/>
                    </a:moveTo>
                    <a:lnTo>
                      <a:pt x="1708" y="831"/>
                    </a:lnTo>
                    <a:cubicBezTo>
                      <a:pt x="1231" y="831"/>
                      <a:pt x="831" y="1400"/>
                      <a:pt x="831" y="2062"/>
                    </a:cubicBezTo>
                    <a:cubicBezTo>
                      <a:pt x="831" y="2724"/>
                      <a:pt x="1231" y="3293"/>
                      <a:pt x="1708" y="3293"/>
                    </a:cubicBezTo>
                    <a:cubicBezTo>
                      <a:pt x="2185" y="3293"/>
                      <a:pt x="2601" y="2724"/>
                      <a:pt x="2601" y="2062"/>
                    </a:cubicBezTo>
                    <a:cubicBezTo>
                      <a:pt x="2601" y="1400"/>
                      <a:pt x="2185" y="831"/>
                      <a:pt x="1708" y="831"/>
                    </a:cubicBezTo>
                    <a:lnTo>
                      <a:pt x="1708" y="4124"/>
                    </a:lnTo>
                    <a:lnTo>
                      <a:pt x="1708" y="4124"/>
                    </a:lnTo>
                    <a:cubicBezTo>
                      <a:pt x="770" y="4124"/>
                      <a:pt x="0" y="3201"/>
                      <a:pt x="0" y="2062"/>
                    </a:cubicBezTo>
                    <a:cubicBezTo>
                      <a:pt x="0" y="924"/>
                      <a:pt x="770" y="0"/>
                      <a:pt x="1708" y="0"/>
                    </a:cubicBezTo>
                    <a:cubicBezTo>
                      <a:pt x="2662" y="0"/>
                      <a:pt x="3431" y="924"/>
                      <a:pt x="3431" y="2062"/>
                    </a:cubicBezTo>
                    <a:cubicBezTo>
                      <a:pt x="3431" y="3201"/>
                      <a:pt x="2662" y="4124"/>
                      <a:pt x="1708" y="4124"/>
                    </a:cubicBezTo>
                    <a:lnTo>
                      <a:pt x="1708" y="83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247" name="Freeform 16">
                <a:extLst>
                  <a:ext uri="{FF2B5EF4-FFF2-40B4-BE49-F238E27FC236}">
                    <a16:creationId xmlns:a16="http://schemas.microsoft.com/office/drawing/2014/main" id="{6BBBB1FA-529E-8E4A-A95E-7448EAEF5CBC}"/>
                  </a:ext>
                </a:extLst>
              </p:cNvPr>
              <p:cNvSpPr>
                <a:spLocks noChangeArrowheads="1"/>
              </p:cNvSpPr>
              <p:nvPr/>
            </p:nvSpPr>
            <p:spPr bwMode="auto">
              <a:xfrm>
                <a:off x="3101975" y="4824413"/>
                <a:ext cx="892175" cy="1479550"/>
              </a:xfrm>
              <a:custGeom>
                <a:avLst/>
                <a:gdLst>
                  <a:gd name="T0" fmla="*/ 2061 w 2478"/>
                  <a:gd name="T1" fmla="*/ 3261 h 4109"/>
                  <a:gd name="T2" fmla="*/ 2061 w 2478"/>
                  <a:gd name="T3" fmla="*/ 3261 h 4109"/>
                  <a:gd name="T4" fmla="*/ 1677 w 2478"/>
                  <a:gd name="T5" fmla="*/ 3261 h 4109"/>
                  <a:gd name="T6" fmla="*/ 1677 w 2478"/>
                  <a:gd name="T7" fmla="*/ 415 h 4109"/>
                  <a:gd name="T8" fmla="*/ 1261 w 2478"/>
                  <a:gd name="T9" fmla="*/ 0 h 4109"/>
                  <a:gd name="T10" fmla="*/ 508 w 2478"/>
                  <a:gd name="T11" fmla="*/ 0 h 4109"/>
                  <a:gd name="T12" fmla="*/ 92 w 2478"/>
                  <a:gd name="T13" fmla="*/ 415 h 4109"/>
                  <a:gd name="T14" fmla="*/ 508 w 2478"/>
                  <a:gd name="T15" fmla="*/ 830 h 4109"/>
                  <a:gd name="T16" fmla="*/ 846 w 2478"/>
                  <a:gd name="T17" fmla="*/ 830 h 4109"/>
                  <a:gd name="T18" fmla="*/ 846 w 2478"/>
                  <a:gd name="T19" fmla="*/ 3261 h 4109"/>
                  <a:gd name="T20" fmla="*/ 431 w 2478"/>
                  <a:gd name="T21" fmla="*/ 3261 h 4109"/>
                  <a:gd name="T22" fmla="*/ 0 w 2478"/>
                  <a:gd name="T23" fmla="*/ 3692 h 4109"/>
                  <a:gd name="T24" fmla="*/ 431 w 2478"/>
                  <a:gd name="T25" fmla="*/ 4108 h 4109"/>
                  <a:gd name="T26" fmla="*/ 2061 w 2478"/>
                  <a:gd name="T27" fmla="*/ 4108 h 4109"/>
                  <a:gd name="T28" fmla="*/ 2477 w 2478"/>
                  <a:gd name="T29" fmla="*/ 3692 h 4109"/>
                  <a:gd name="T30" fmla="*/ 2061 w 2478"/>
                  <a:gd name="T31" fmla="*/ 3261 h 4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78" h="4109">
                    <a:moveTo>
                      <a:pt x="2061" y="3261"/>
                    </a:moveTo>
                    <a:lnTo>
                      <a:pt x="2061" y="3261"/>
                    </a:lnTo>
                    <a:cubicBezTo>
                      <a:pt x="1677" y="3261"/>
                      <a:pt x="1677" y="3261"/>
                      <a:pt x="1677" y="3261"/>
                    </a:cubicBezTo>
                    <a:cubicBezTo>
                      <a:pt x="1677" y="415"/>
                      <a:pt x="1677" y="415"/>
                      <a:pt x="1677" y="415"/>
                    </a:cubicBezTo>
                    <a:cubicBezTo>
                      <a:pt x="1677" y="184"/>
                      <a:pt x="1492" y="0"/>
                      <a:pt x="1261" y="0"/>
                    </a:cubicBezTo>
                    <a:cubicBezTo>
                      <a:pt x="508" y="0"/>
                      <a:pt x="508" y="0"/>
                      <a:pt x="508" y="0"/>
                    </a:cubicBezTo>
                    <a:cubicBezTo>
                      <a:pt x="277" y="0"/>
                      <a:pt x="92" y="184"/>
                      <a:pt x="92" y="415"/>
                    </a:cubicBezTo>
                    <a:cubicBezTo>
                      <a:pt x="92" y="646"/>
                      <a:pt x="277" y="830"/>
                      <a:pt x="508" y="830"/>
                    </a:cubicBezTo>
                    <a:cubicBezTo>
                      <a:pt x="846" y="830"/>
                      <a:pt x="846" y="830"/>
                      <a:pt x="846" y="830"/>
                    </a:cubicBezTo>
                    <a:cubicBezTo>
                      <a:pt x="846" y="3261"/>
                      <a:pt x="846" y="3261"/>
                      <a:pt x="846" y="3261"/>
                    </a:cubicBezTo>
                    <a:cubicBezTo>
                      <a:pt x="431" y="3261"/>
                      <a:pt x="431" y="3261"/>
                      <a:pt x="431" y="3261"/>
                    </a:cubicBezTo>
                    <a:cubicBezTo>
                      <a:pt x="200" y="3261"/>
                      <a:pt x="0" y="3461"/>
                      <a:pt x="0" y="3692"/>
                    </a:cubicBezTo>
                    <a:cubicBezTo>
                      <a:pt x="0" y="3923"/>
                      <a:pt x="200" y="4108"/>
                      <a:pt x="431" y="4108"/>
                    </a:cubicBezTo>
                    <a:cubicBezTo>
                      <a:pt x="2061" y="4108"/>
                      <a:pt x="2061" y="4108"/>
                      <a:pt x="2061" y="4108"/>
                    </a:cubicBezTo>
                    <a:cubicBezTo>
                      <a:pt x="2292" y="4108"/>
                      <a:pt x="2477" y="3923"/>
                      <a:pt x="2477" y="3692"/>
                    </a:cubicBezTo>
                    <a:cubicBezTo>
                      <a:pt x="2477" y="3461"/>
                      <a:pt x="2292" y="3261"/>
                      <a:pt x="2061" y="3261"/>
                    </a:cubicBezTo>
                  </a:path>
                </a:pathLst>
              </a:custGeom>
              <a:solidFill>
                <a:srgbClr val="93959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grpSp>
        <p:grpSp>
          <p:nvGrpSpPr>
            <p:cNvPr id="248" name="Group 247">
              <a:extLst>
                <a:ext uri="{FF2B5EF4-FFF2-40B4-BE49-F238E27FC236}">
                  <a16:creationId xmlns:a16="http://schemas.microsoft.com/office/drawing/2014/main" id="{965D82F0-7B52-254F-B72A-9262EC7BF373}"/>
                </a:ext>
              </a:extLst>
            </p:cNvPr>
            <p:cNvGrpSpPr>
              <a:grpSpLocks noChangeAspect="1"/>
            </p:cNvGrpSpPr>
            <p:nvPr/>
          </p:nvGrpSpPr>
          <p:grpSpPr>
            <a:xfrm>
              <a:off x="5341112" y="2115303"/>
              <a:ext cx="1524000" cy="1524000"/>
              <a:chOff x="1463675" y="0"/>
              <a:chExt cx="7559675" cy="7559675"/>
            </a:xfrm>
          </p:grpSpPr>
          <p:sp>
            <p:nvSpPr>
              <p:cNvPr id="249" name="Freeform 1">
                <a:extLst>
                  <a:ext uri="{FF2B5EF4-FFF2-40B4-BE49-F238E27FC236}">
                    <a16:creationId xmlns:a16="http://schemas.microsoft.com/office/drawing/2014/main" id="{9FA2DB9F-35AD-5744-B60B-527264C80EC8}"/>
                  </a:ext>
                </a:extLst>
              </p:cNvPr>
              <p:cNvSpPr>
                <a:spLocks noChangeArrowheads="1"/>
              </p:cNvSpPr>
              <p:nvPr/>
            </p:nvSpPr>
            <p:spPr bwMode="auto">
              <a:xfrm>
                <a:off x="1463675" y="0"/>
                <a:ext cx="7559675" cy="7559675"/>
              </a:xfrm>
              <a:custGeom>
                <a:avLst/>
                <a:gdLst>
                  <a:gd name="T0" fmla="*/ 20968 w 21000"/>
                  <a:gd name="T1" fmla="*/ 11309 h 21000"/>
                  <a:gd name="T2" fmla="*/ 20783 w 21000"/>
                  <a:gd name="T3" fmla="*/ 12617 h 21000"/>
                  <a:gd name="T4" fmla="*/ 20445 w 21000"/>
                  <a:gd name="T5" fmla="*/ 13867 h 21000"/>
                  <a:gd name="T6" fmla="*/ 19963 w 21000"/>
                  <a:gd name="T7" fmla="*/ 15052 h 21000"/>
                  <a:gd name="T8" fmla="*/ 19343 w 21000"/>
                  <a:gd name="T9" fmla="*/ 16159 h 21000"/>
                  <a:gd name="T10" fmla="*/ 18600 w 21000"/>
                  <a:gd name="T11" fmla="*/ 17179 h 21000"/>
                  <a:gd name="T12" fmla="*/ 17743 w 21000"/>
                  <a:gd name="T13" fmla="*/ 18097 h 21000"/>
                  <a:gd name="T14" fmla="*/ 16780 w 21000"/>
                  <a:gd name="T15" fmla="*/ 18913 h 21000"/>
                  <a:gd name="T16" fmla="*/ 15724 w 21000"/>
                  <a:gd name="T17" fmla="*/ 19609 h 21000"/>
                  <a:gd name="T18" fmla="*/ 14585 w 21000"/>
                  <a:gd name="T19" fmla="*/ 20174 h 21000"/>
                  <a:gd name="T20" fmla="*/ 13375 w 21000"/>
                  <a:gd name="T21" fmla="*/ 20599 h 21000"/>
                  <a:gd name="T22" fmla="*/ 12099 w 21000"/>
                  <a:gd name="T23" fmla="*/ 20876 h 21000"/>
                  <a:gd name="T24" fmla="*/ 10771 w 21000"/>
                  <a:gd name="T25" fmla="*/ 20994 h 21000"/>
                  <a:gd name="T26" fmla="*/ 9690 w 21000"/>
                  <a:gd name="T27" fmla="*/ 20968 h 21000"/>
                  <a:gd name="T28" fmla="*/ 8382 w 21000"/>
                  <a:gd name="T29" fmla="*/ 20783 h 21000"/>
                  <a:gd name="T30" fmla="*/ 7132 w 21000"/>
                  <a:gd name="T31" fmla="*/ 20445 h 21000"/>
                  <a:gd name="T32" fmla="*/ 5947 w 21000"/>
                  <a:gd name="T33" fmla="*/ 19963 h 21000"/>
                  <a:gd name="T34" fmla="*/ 4840 w 21000"/>
                  <a:gd name="T35" fmla="*/ 19343 h 21000"/>
                  <a:gd name="T36" fmla="*/ 3820 w 21000"/>
                  <a:gd name="T37" fmla="*/ 18600 h 21000"/>
                  <a:gd name="T38" fmla="*/ 2902 w 21000"/>
                  <a:gd name="T39" fmla="*/ 17743 h 21000"/>
                  <a:gd name="T40" fmla="*/ 2086 w 21000"/>
                  <a:gd name="T41" fmla="*/ 16780 h 21000"/>
                  <a:gd name="T42" fmla="*/ 1390 w 21000"/>
                  <a:gd name="T43" fmla="*/ 15724 h 21000"/>
                  <a:gd name="T44" fmla="*/ 825 w 21000"/>
                  <a:gd name="T45" fmla="*/ 14585 h 21000"/>
                  <a:gd name="T46" fmla="*/ 400 w 21000"/>
                  <a:gd name="T47" fmla="*/ 13375 h 21000"/>
                  <a:gd name="T48" fmla="*/ 123 w 21000"/>
                  <a:gd name="T49" fmla="*/ 12099 h 21000"/>
                  <a:gd name="T50" fmla="*/ 5 w 21000"/>
                  <a:gd name="T51" fmla="*/ 10771 h 21000"/>
                  <a:gd name="T52" fmla="*/ 31 w 21000"/>
                  <a:gd name="T53" fmla="*/ 9690 h 21000"/>
                  <a:gd name="T54" fmla="*/ 216 w 21000"/>
                  <a:gd name="T55" fmla="*/ 8382 h 21000"/>
                  <a:gd name="T56" fmla="*/ 554 w 21000"/>
                  <a:gd name="T57" fmla="*/ 7132 h 21000"/>
                  <a:gd name="T58" fmla="*/ 1036 w 21000"/>
                  <a:gd name="T59" fmla="*/ 5947 h 21000"/>
                  <a:gd name="T60" fmla="*/ 1656 w 21000"/>
                  <a:gd name="T61" fmla="*/ 4840 h 21000"/>
                  <a:gd name="T62" fmla="*/ 2399 w 21000"/>
                  <a:gd name="T63" fmla="*/ 3820 h 21000"/>
                  <a:gd name="T64" fmla="*/ 3256 w 21000"/>
                  <a:gd name="T65" fmla="*/ 2902 h 21000"/>
                  <a:gd name="T66" fmla="*/ 4219 w 21000"/>
                  <a:gd name="T67" fmla="*/ 2086 h 21000"/>
                  <a:gd name="T68" fmla="*/ 5275 w 21000"/>
                  <a:gd name="T69" fmla="*/ 1390 h 21000"/>
                  <a:gd name="T70" fmla="*/ 6414 w 21000"/>
                  <a:gd name="T71" fmla="*/ 825 h 21000"/>
                  <a:gd name="T72" fmla="*/ 7624 w 21000"/>
                  <a:gd name="T73" fmla="*/ 400 h 21000"/>
                  <a:gd name="T74" fmla="*/ 8900 w 21000"/>
                  <a:gd name="T75" fmla="*/ 123 h 21000"/>
                  <a:gd name="T76" fmla="*/ 10228 w 21000"/>
                  <a:gd name="T77" fmla="*/ 5 h 21000"/>
                  <a:gd name="T78" fmla="*/ 11309 w 21000"/>
                  <a:gd name="T79" fmla="*/ 31 h 21000"/>
                  <a:gd name="T80" fmla="*/ 12617 w 21000"/>
                  <a:gd name="T81" fmla="*/ 216 h 21000"/>
                  <a:gd name="T82" fmla="*/ 13867 w 21000"/>
                  <a:gd name="T83" fmla="*/ 554 h 21000"/>
                  <a:gd name="T84" fmla="*/ 15052 w 21000"/>
                  <a:gd name="T85" fmla="*/ 1036 h 21000"/>
                  <a:gd name="T86" fmla="*/ 16159 w 21000"/>
                  <a:gd name="T87" fmla="*/ 1656 h 21000"/>
                  <a:gd name="T88" fmla="*/ 17179 w 21000"/>
                  <a:gd name="T89" fmla="*/ 2399 h 21000"/>
                  <a:gd name="T90" fmla="*/ 18097 w 21000"/>
                  <a:gd name="T91" fmla="*/ 3256 h 21000"/>
                  <a:gd name="T92" fmla="*/ 18913 w 21000"/>
                  <a:gd name="T93" fmla="*/ 4219 h 21000"/>
                  <a:gd name="T94" fmla="*/ 19609 w 21000"/>
                  <a:gd name="T95" fmla="*/ 5275 h 21000"/>
                  <a:gd name="T96" fmla="*/ 20174 w 21000"/>
                  <a:gd name="T97" fmla="*/ 6414 h 21000"/>
                  <a:gd name="T98" fmla="*/ 20599 w 21000"/>
                  <a:gd name="T99" fmla="*/ 7624 h 21000"/>
                  <a:gd name="T100" fmla="*/ 20876 w 21000"/>
                  <a:gd name="T101" fmla="*/ 8900 h 21000"/>
                  <a:gd name="T102" fmla="*/ 20994 w 21000"/>
                  <a:gd name="T103" fmla="*/ 10228 h 2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000" h="21000">
                    <a:moveTo>
                      <a:pt x="20999" y="10500"/>
                    </a:moveTo>
                    <a:lnTo>
                      <a:pt x="20999" y="10500"/>
                    </a:lnTo>
                    <a:lnTo>
                      <a:pt x="20994" y="10771"/>
                    </a:lnTo>
                    <a:lnTo>
                      <a:pt x="20984" y="11037"/>
                    </a:lnTo>
                    <a:lnTo>
                      <a:pt x="20968" y="11309"/>
                    </a:lnTo>
                    <a:lnTo>
                      <a:pt x="20943" y="11570"/>
                    </a:lnTo>
                    <a:lnTo>
                      <a:pt x="20917" y="11837"/>
                    </a:lnTo>
                    <a:lnTo>
                      <a:pt x="20876" y="12099"/>
                    </a:lnTo>
                    <a:lnTo>
                      <a:pt x="20835" y="12360"/>
                    </a:lnTo>
                    <a:lnTo>
                      <a:pt x="20783" y="12617"/>
                    </a:lnTo>
                    <a:lnTo>
                      <a:pt x="20732" y="12873"/>
                    </a:lnTo>
                    <a:lnTo>
                      <a:pt x="20671" y="13124"/>
                    </a:lnTo>
                    <a:lnTo>
                      <a:pt x="20599" y="13375"/>
                    </a:lnTo>
                    <a:lnTo>
                      <a:pt x="20527" y="13621"/>
                    </a:lnTo>
                    <a:lnTo>
                      <a:pt x="20445" y="13867"/>
                    </a:lnTo>
                    <a:lnTo>
                      <a:pt x="20363" y="14108"/>
                    </a:lnTo>
                    <a:lnTo>
                      <a:pt x="20271" y="14349"/>
                    </a:lnTo>
                    <a:lnTo>
                      <a:pt x="20174" y="14585"/>
                    </a:lnTo>
                    <a:lnTo>
                      <a:pt x="20071" y="14821"/>
                    </a:lnTo>
                    <a:lnTo>
                      <a:pt x="19963" y="15052"/>
                    </a:lnTo>
                    <a:lnTo>
                      <a:pt x="19851" y="15277"/>
                    </a:lnTo>
                    <a:lnTo>
                      <a:pt x="19733" y="15503"/>
                    </a:lnTo>
                    <a:lnTo>
                      <a:pt x="19609" y="15724"/>
                    </a:lnTo>
                    <a:lnTo>
                      <a:pt x="19482" y="15944"/>
                    </a:lnTo>
                    <a:lnTo>
                      <a:pt x="19343" y="16159"/>
                    </a:lnTo>
                    <a:lnTo>
                      <a:pt x="19204" y="16369"/>
                    </a:lnTo>
                    <a:lnTo>
                      <a:pt x="19061" y="16580"/>
                    </a:lnTo>
                    <a:lnTo>
                      <a:pt x="18913" y="16780"/>
                    </a:lnTo>
                    <a:lnTo>
                      <a:pt x="18759" y="16980"/>
                    </a:lnTo>
                    <a:lnTo>
                      <a:pt x="18600" y="17179"/>
                    </a:lnTo>
                    <a:lnTo>
                      <a:pt x="18441" y="17369"/>
                    </a:lnTo>
                    <a:lnTo>
                      <a:pt x="18271" y="17559"/>
                    </a:lnTo>
                    <a:lnTo>
                      <a:pt x="18097" y="17743"/>
                    </a:lnTo>
                    <a:lnTo>
                      <a:pt x="17923" y="17923"/>
                    </a:lnTo>
                    <a:lnTo>
                      <a:pt x="17743" y="18097"/>
                    </a:lnTo>
                    <a:lnTo>
                      <a:pt x="17559" y="18271"/>
                    </a:lnTo>
                    <a:lnTo>
                      <a:pt x="17369" y="18441"/>
                    </a:lnTo>
                    <a:lnTo>
                      <a:pt x="17179" y="18600"/>
                    </a:lnTo>
                    <a:lnTo>
                      <a:pt x="16980" y="18759"/>
                    </a:lnTo>
                    <a:lnTo>
                      <a:pt x="16780" y="18913"/>
                    </a:lnTo>
                    <a:lnTo>
                      <a:pt x="16580" y="19061"/>
                    </a:lnTo>
                    <a:lnTo>
                      <a:pt x="16369" y="19204"/>
                    </a:lnTo>
                    <a:lnTo>
                      <a:pt x="16159" y="19343"/>
                    </a:lnTo>
                    <a:lnTo>
                      <a:pt x="15944" y="19482"/>
                    </a:lnTo>
                    <a:lnTo>
                      <a:pt x="15724" y="19609"/>
                    </a:lnTo>
                    <a:lnTo>
                      <a:pt x="15503" y="19733"/>
                    </a:lnTo>
                    <a:lnTo>
                      <a:pt x="15277" y="19851"/>
                    </a:lnTo>
                    <a:lnTo>
                      <a:pt x="15052" y="19963"/>
                    </a:lnTo>
                    <a:lnTo>
                      <a:pt x="14821" y="20071"/>
                    </a:lnTo>
                    <a:lnTo>
                      <a:pt x="14585" y="20174"/>
                    </a:lnTo>
                    <a:lnTo>
                      <a:pt x="14349" y="20271"/>
                    </a:lnTo>
                    <a:lnTo>
                      <a:pt x="14108" y="20363"/>
                    </a:lnTo>
                    <a:lnTo>
                      <a:pt x="13867" y="20445"/>
                    </a:lnTo>
                    <a:lnTo>
                      <a:pt x="13621" y="20527"/>
                    </a:lnTo>
                    <a:lnTo>
                      <a:pt x="13375" y="20599"/>
                    </a:lnTo>
                    <a:lnTo>
                      <a:pt x="13124" y="20671"/>
                    </a:lnTo>
                    <a:lnTo>
                      <a:pt x="12873" y="20732"/>
                    </a:lnTo>
                    <a:lnTo>
                      <a:pt x="12617" y="20783"/>
                    </a:lnTo>
                    <a:lnTo>
                      <a:pt x="12360" y="20835"/>
                    </a:lnTo>
                    <a:lnTo>
                      <a:pt x="12099" y="20876"/>
                    </a:lnTo>
                    <a:lnTo>
                      <a:pt x="11837" y="20917"/>
                    </a:lnTo>
                    <a:lnTo>
                      <a:pt x="11570" y="20943"/>
                    </a:lnTo>
                    <a:lnTo>
                      <a:pt x="11309" y="20968"/>
                    </a:lnTo>
                    <a:lnTo>
                      <a:pt x="11037" y="20984"/>
                    </a:lnTo>
                    <a:lnTo>
                      <a:pt x="10771" y="20994"/>
                    </a:lnTo>
                    <a:lnTo>
                      <a:pt x="10500" y="20999"/>
                    </a:lnTo>
                    <a:lnTo>
                      <a:pt x="10500" y="20999"/>
                    </a:lnTo>
                    <a:lnTo>
                      <a:pt x="10228" y="20994"/>
                    </a:lnTo>
                    <a:lnTo>
                      <a:pt x="9962" y="20984"/>
                    </a:lnTo>
                    <a:lnTo>
                      <a:pt x="9690" y="20968"/>
                    </a:lnTo>
                    <a:lnTo>
                      <a:pt x="9429" y="20943"/>
                    </a:lnTo>
                    <a:lnTo>
                      <a:pt x="9162" y="20917"/>
                    </a:lnTo>
                    <a:lnTo>
                      <a:pt x="8900" y="20876"/>
                    </a:lnTo>
                    <a:lnTo>
                      <a:pt x="8639" y="20835"/>
                    </a:lnTo>
                    <a:lnTo>
                      <a:pt x="8382" y="20783"/>
                    </a:lnTo>
                    <a:lnTo>
                      <a:pt x="8126" y="20732"/>
                    </a:lnTo>
                    <a:lnTo>
                      <a:pt x="7875" y="20671"/>
                    </a:lnTo>
                    <a:lnTo>
                      <a:pt x="7624" y="20599"/>
                    </a:lnTo>
                    <a:lnTo>
                      <a:pt x="7378" y="20527"/>
                    </a:lnTo>
                    <a:lnTo>
                      <a:pt x="7132" y="20445"/>
                    </a:lnTo>
                    <a:lnTo>
                      <a:pt x="6891" y="20363"/>
                    </a:lnTo>
                    <a:lnTo>
                      <a:pt x="6650" y="20271"/>
                    </a:lnTo>
                    <a:lnTo>
                      <a:pt x="6414" y="20174"/>
                    </a:lnTo>
                    <a:lnTo>
                      <a:pt x="6178" y="20071"/>
                    </a:lnTo>
                    <a:lnTo>
                      <a:pt x="5947" y="19963"/>
                    </a:lnTo>
                    <a:lnTo>
                      <a:pt x="5722" y="19851"/>
                    </a:lnTo>
                    <a:lnTo>
                      <a:pt x="5496" y="19733"/>
                    </a:lnTo>
                    <a:lnTo>
                      <a:pt x="5275" y="19609"/>
                    </a:lnTo>
                    <a:lnTo>
                      <a:pt x="5055" y="19482"/>
                    </a:lnTo>
                    <a:lnTo>
                      <a:pt x="4840" y="19343"/>
                    </a:lnTo>
                    <a:lnTo>
                      <a:pt x="4630" y="19204"/>
                    </a:lnTo>
                    <a:lnTo>
                      <a:pt x="4419" y="19061"/>
                    </a:lnTo>
                    <a:lnTo>
                      <a:pt x="4219" y="18913"/>
                    </a:lnTo>
                    <a:lnTo>
                      <a:pt x="4019" y="18759"/>
                    </a:lnTo>
                    <a:lnTo>
                      <a:pt x="3820" y="18600"/>
                    </a:lnTo>
                    <a:lnTo>
                      <a:pt x="3630" y="18441"/>
                    </a:lnTo>
                    <a:lnTo>
                      <a:pt x="3440" y="18271"/>
                    </a:lnTo>
                    <a:lnTo>
                      <a:pt x="3256" y="18097"/>
                    </a:lnTo>
                    <a:lnTo>
                      <a:pt x="3076" y="17923"/>
                    </a:lnTo>
                    <a:lnTo>
                      <a:pt x="2902" y="17743"/>
                    </a:lnTo>
                    <a:lnTo>
                      <a:pt x="2728" y="17559"/>
                    </a:lnTo>
                    <a:lnTo>
                      <a:pt x="2558" y="17369"/>
                    </a:lnTo>
                    <a:lnTo>
                      <a:pt x="2399" y="17179"/>
                    </a:lnTo>
                    <a:lnTo>
                      <a:pt x="2240" y="16980"/>
                    </a:lnTo>
                    <a:lnTo>
                      <a:pt x="2086" y="16780"/>
                    </a:lnTo>
                    <a:lnTo>
                      <a:pt x="1938" y="16580"/>
                    </a:lnTo>
                    <a:lnTo>
                      <a:pt x="1795" y="16369"/>
                    </a:lnTo>
                    <a:lnTo>
                      <a:pt x="1656" y="16159"/>
                    </a:lnTo>
                    <a:lnTo>
                      <a:pt x="1517" y="15944"/>
                    </a:lnTo>
                    <a:lnTo>
                      <a:pt x="1390" y="15724"/>
                    </a:lnTo>
                    <a:lnTo>
                      <a:pt x="1266" y="15503"/>
                    </a:lnTo>
                    <a:lnTo>
                      <a:pt x="1148" y="15277"/>
                    </a:lnTo>
                    <a:lnTo>
                      <a:pt x="1036" y="15052"/>
                    </a:lnTo>
                    <a:lnTo>
                      <a:pt x="928" y="14821"/>
                    </a:lnTo>
                    <a:lnTo>
                      <a:pt x="825" y="14585"/>
                    </a:lnTo>
                    <a:lnTo>
                      <a:pt x="728" y="14349"/>
                    </a:lnTo>
                    <a:lnTo>
                      <a:pt x="636" y="14108"/>
                    </a:lnTo>
                    <a:lnTo>
                      <a:pt x="554" y="13867"/>
                    </a:lnTo>
                    <a:lnTo>
                      <a:pt x="472" y="13621"/>
                    </a:lnTo>
                    <a:lnTo>
                      <a:pt x="400" y="13375"/>
                    </a:lnTo>
                    <a:lnTo>
                      <a:pt x="328" y="13124"/>
                    </a:lnTo>
                    <a:lnTo>
                      <a:pt x="267" y="12873"/>
                    </a:lnTo>
                    <a:lnTo>
                      <a:pt x="216" y="12617"/>
                    </a:lnTo>
                    <a:lnTo>
                      <a:pt x="164" y="12360"/>
                    </a:lnTo>
                    <a:lnTo>
                      <a:pt x="123" y="12099"/>
                    </a:lnTo>
                    <a:lnTo>
                      <a:pt x="82" y="11837"/>
                    </a:lnTo>
                    <a:lnTo>
                      <a:pt x="56" y="11570"/>
                    </a:lnTo>
                    <a:lnTo>
                      <a:pt x="31" y="11309"/>
                    </a:lnTo>
                    <a:lnTo>
                      <a:pt x="15" y="11037"/>
                    </a:lnTo>
                    <a:lnTo>
                      <a:pt x="5" y="10771"/>
                    </a:lnTo>
                    <a:lnTo>
                      <a:pt x="0" y="10500"/>
                    </a:lnTo>
                    <a:lnTo>
                      <a:pt x="0" y="10500"/>
                    </a:lnTo>
                    <a:lnTo>
                      <a:pt x="5" y="10228"/>
                    </a:lnTo>
                    <a:lnTo>
                      <a:pt x="15" y="9962"/>
                    </a:lnTo>
                    <a:lnTo>
                      <a:pt x="31" y="9690"/>
                    </a:lnTo>
                    <a:lnTo>
                      <a:pt x="56" y="9429"/>
                    </a:lnTo>
                    <a:lnTo>
                      <a:pt x="82" y="9162"/>
                    </a:lnTo>
                    <a:lnTo>
                      <a:pt x="123" y="8900"/>
                    </a:lnTo>
                    <a:lnTo>
                      <a:pt x="164" y="8639"/>
                    </a:lnTo>
                    <a:lnTo>
                      <a:pt x="216" y="8382"/>
                    </a:lnTo>
                    <a:lnTo>
                      <a:pt x="267" y="8126"/>
                    </a:lnTo>
                    <a:lnTo>
                      <a:pt x="328" y="7875"/>
                    </a:lnTo>
                    <a:lnTo>
                      <a:pt x="400" y="7624"/>
                    </a:lnTo>
                    <a:lnTo>
                      <a:pt x="472" y="7378"/>
                    </a:lnTo>
                    <a:lnTo>
                      <a:pt x="554" y="7132"/>
                    </a:lnTo>
                    <a:lnTo>
                      <a:pt x="636" y="6891"/>
                    </a:lnTo>
                    <a:lnTo>
                      <a:pt x="728" y="6650"/>
                    </a:lnTo>
                    <a:lnTo>
                      <a:pt x="825" y="6414"/>
                    </a:lnTo>
                    <a:lnTo>
                      <a:pt x="928" y="6178"/>
                    </a:lnTo>
                    <a:lnTo>
                      <a:pt x="1036" y="5947"/>
                    </a:lnTo>
                    <a:lnTo>
                      <a:pt x="1148" y="5722"/>
                    </a:lnTo>
                    <a:lnTo>
                      <a:pt x="1266" y="5496"/>
                    </a:lnTo>
                    <a:lnTo>
                      <a:pt x="1390" y="5275"/>
                    </a:lnTo>
                    <a:lnTo>
                      <a:pt x="1517" y="5055"/>
                    </a:lnTo>
                    <a:lnTo>
                      <a:pt x="1656" y="4840"/>
                    </a:lnTo>
                    <a:lnTo>
                      <a:pt x="1795" y="4630"/>
                    </a:lnTo>
                    <a:lnTo>
                      <a:pt x="1938" y="4419"/>
                    </a:lnTo>
                    <a:lnTo>
                      <a:pt x="2086" y="4219"/>
                    </a:lnTo>
                    <a:lnTo>
                      <a:pt x="2240" y="4019"/>
                    </a:lnTo>
                    <a:lnTo>
                      <a:pt x="2399" y="3820"/>
                    </a:lnTo>
                    <a:lnTo>
                      <a:pt x="2558" y="3630"/>
                    </a:lnTo>
                    <a:lnTo>
                      <a:pt x="2728" y="3440"/>
                    </a:lnTo>
                    <a:lnTo>
                      <a:pt x="2902" y="3256"/>
                    </a:lnTo>
                    <a:lnTo>
                      <a:pt x="3076" y="3076"/>
                    </a:lnTo>
                    <a:lnTo>
                      <a:pt x="3256" y="2902"/>
                    </a:lnTo>
                    <a:lnTo>
                      <a:pt x="3440" y="2728"/>
                    </a:lnTo>
                    <a:lnTo>
                      <a:pt x="3630" y="2558"/>
                    </a:lnTo>
                    <a:lnTo>
                      <a:pt x="3820" y="2399"/>
                    </a:lnTo>
                    <a:lnTo>
                      <a:pt x="4019" y="2240"/>
                    </a:lnTo>
                    <a:lnTo>
                      <a:pt x="4219" y="2086"/>
                    </a:lnTo>
                    <a:lnTo>
                      <a:pt x="4419" y="1938"/>
                    </a:lnTo>
                    <a:lnTo>
                      <a:pt x="4630" y="1795"/>
                    </a:lnTo>
                    <a:lnTo>
                      <a:pt x="4840" y="1656"/>
                    </a:lnTo>
                    <a:lnTo>
                      <a:pt x="5055" y="1517"/>
                    </a:lnTo>
                    <a:lnTo>
                      <a:pt x="5275" y="1390"/>
                    </a:lnTo>
                    <a:lnTo>
                      <a:pt x="5496" y="1266"/>
                    </a:lnTo>
                    <a:lnTo>
                      <a:pt x="5722" y="1148"/>
                    </a:lnTo>
                    <a:lnTo>
                      <a:pt x="5947" y="1036"/>
                    </a:lnTo>
                    <a:lnTo>
                      <a:pt x="6178" y="928"/>
                    </a:lnTo>
                    <a:lnTo>
                      <a:pt x="6414" y="825"/>
                    </a:lnTo>
                    <a:lnTo>
                      <a:pt x="6650" y="728"/>
                    </a:lnTo>
                    <a:lnTo>
                      <a:pt x="6891" y="636"/>
                    </a:lnTo>
                    <a:lnTo>
                      <a:pt x="7132" y="554"/>
                    </a:lnTo>
                    <a:lnTo>
                      <a:pt x="7378" y="472"/>
                    </a:lnTo>
                    <a:lnTo>
                      <a:pt x="7624" y="400"/>
                    </a:lnTo>
                    <a:lnTo>
                      <a:pt x="7875" y="328"/>
                    </a:lnTo>
                    <a:lnTo>
                      <a:pt x="8126" y="267"/>
                    </a:lnTo>
                    <a:lnTo>
                      <a:pt x="8382" y="216"/>
                    </a:lnTo>
                    <a:lnTo>
                      <a:pt x="8639" y="164"/>
                    </a:lnTo>
                    <a:lnTo>
                      <a:pt x="8900" y="123"/>
                    </a:lnTo>
                    <a:lnTo>
                      <a:pt x="9162" y="82"/>
                    </a:lnTo>
                    <a:lnTo>
                      <a:pt x="9429" y="56"/>
                    </a:lnTo>
                    <a:lnTo>
                      <a:pt x="9690" y="31"/>
                    </a:lnTo>
                    <a:lnTo>
                      <a:pt x="9962" y="15"/>
                    </a:lnTo>
                    <a:lnTo>
                      <a:pt x="10228" y="5"/>
                    </a:lnTo>
                    <a:lnTo>
                      <a:pt x="10500" y="0"/>
                    </a:lnTo>
                    <a:lnTo>
                      <a:pt x="10500" y="0"/>
                    </a:lnTo>
                    <a:lnTo>
                      <a:pt x="10771" y="5"/>
                    </a:lnTo>
                    <a:lnTo>
                      <a:pt x="11037" y="15"/>
                    </a:lnTo>
                    <a:lnTo>
                      <a:pt x="11309" y="31"/>
                    </a:lnTo>
                    <a:lnTo>
                      <a:pt x="11570" y="56"/>
                    </a:lnTo>
                    <a:lnTo>
                      <a:pt x="11837" y="82"/>
                    </a:lnTo>
                    <a:lnTo>
                      <a:pt x="12099" y="123"/>
                    </a:lnTo>
                    <a:lnTo>
                      <a:pt x="12360" y="164"/>
                    </a:lnTo>
                    <a:lnTo>
                      <a:pt x="12617" y="216"/>
                    </a:lnTo>
                    <a:lnTo>
                      <a:pt x="12873" y="267"/>
                    </a:lnTo>
                    <a:lnTo>
                      <a:pt x="13124" y="328"/>
                    </a:lnTo>
                    <a:lnTo>
                      <a:pt x="13375" y="400"/>
                    </a:lnTo>
                    <a:lnTo>
                      <a:pt x="13621" y="472"/>
                    </a:lnTo>
                    <a:lnTo>
                      <a:pt x="13867" y="554"/>
                    </a:lnTo>
                    <a:lnTo>
                      <a:pt x="14108" y="636"/>
                    </a:lnTo>
                    <a:lnTo>
                      <a:pt x="14349" y="728"/>
                    </a:lnTo>
                    <a:lnTo>
                      <a:pt x="14585" y="825"/>
                    </a:lnTo>
                    <a:lnTo>
                      <a:pt x="14821" y="928"/>
                    </a:lnTo>
                    <a:lnTo>
                      <a:pt x="15052" y="1036"/>
                    </a:lnTo>
                    <a:lnTo>
                      <a:pt x="15277" y="1148"/>
                    </a:lnTo>
                    <a:lnTo>
                      <a:pt x="15503" y="1266"/>
                    </a:lnTo>
                    <a:lnTo>
                      <a:pt x="15724" y="1390"/>
                    </a:lnTo>
                    <a:lnTo>
                      <a:pt x="15944" y="1517"/>
                    </a:lnTo>
                    <a:lnTo>
                      <a:pt x="16159" y="1656"/>
                    </a:lnTo>
                    <a:lnTo>
                      <a:pt x="16369" y="1795"/>
                    </a:lnTo>
                    <a:lnTo>
                      <a:pt x="16580" y="1938"/>
                    </a:lnTo>
                    <a:lnTo>
                      <a:pt x="16780" y="2086"/>
                    </a:lnTo>
                    <a:lnTo>
                      <a:pt x="16980" y="2240"/>
                    </a:lnTo>
                    <a:lnTo>
                      <a:pt x="17179" y="2399"/>
                    </a:lnTo>
                    <a:lnTo>
                      <a:pt x="17369" y="2558"/>
                    </a:lnTo>
                    <a:lnTo>
                      <a:pt x="17559" y="2728"/>
                    </a:lnTo>
                    <a:lnTo>
                      <a:pt x="17743" y="2902"/>
                    </a:lnTo>
                    <a:lnTo>
                      <a:pt x="17923" y="3076"/>
                    </a:lnTo>
                    <a:lnTo>
                      <a:pt x="18097" y="3256"/>
                    </a:lnTo>
                    <a:lnTo>
                      <a:pt x="18271" y="3440"/>
                    </a:lnTo>
                    <a:lnTo>
                      <a:pt x="18441" y="3630"/>
                    </a:lnTo>
                    <a:lnTo>
                      <a:pt x="18600" y="3820"/>
                    </a:lnTo>
                    <a:lnTo>
                      <a:pt x="18759" y="4019"/>
                    </a:lnTo>
                    <a:lnTo>
                      <a:pt x="18913" y="4219"/>
                    </a:lnTo>
                    <a:lnTo>
                      <a:pt x="19061" y="4419"/>
                    </a:lnTo>
                    <a:lnTo>
                      <a:pt x="19204" y="4630"/>
                    </a:lnTo>
                    <a:lnTo>
                      <a:pt x="19343" y="4840"/>
                    </a:lnTo>
                    <a:lnTo>
                      <a:pt x="19482" y="5055"/>
                    </a:lnTo>
                    <a:lnTo>
                      <a:pt x="19609" y="5275"/>
                    </a:lnTo>
                    <a:lnTo>
                      <a:pt x="19733" y="5496"/>
                    </a:lnTo>
                    <a:lnTo>
                      <a:pt x="19851" y="5722"/>
                    </a:lnTo>
                    <a:lnTo>
                      <a:pt x="19963" y="5947"/>
                    </a:lnTo>
                    <a:lnTo>
                      <a:pt x="20071" y="6178"/>
                    </a:lnTo>
                    <a:lnTo>
                      <a:pt x="20174" y="6414"/>
                    </a:lnTo>
                    <a:lnTo>
                      <a:pt x="20271" y="6650"/>
                    </a:lnTo>
                    <a:lnTo>
                      <a:pt x="20363" y="6891"/>
                    </a:lnTo>
                    <a:lnTo>
                      <a:pt x="20445" y="7132"/>
                    </a:lnTo>
                    <a:lnTo>
                      <a:pt x="20527" y="7378"/>
                    </a:lnTo>
                    <a:lnTo>
                      <a:pt x="20599" y="7624"/>
                    </a:lnTo>
                    <a:lnTo>
                      <a:pt x="20671" y="7875"/>
                    </a:lnTo>
                    <a:lnTo>
                      <a:pt x="20732" y="8126"/>
                    </a:lnTo>
                    <a:lnTo>
                      <a:pt x="20783" y="8382"/>
                    </a:lnTo>
                    <a:lnTo>
                      <a:pt x="20835" y="8639"/>
                    </a:lnTo>
                    <a:lnTo>
                      <a:pt x="20876" y="8900"/>
                    </a:lnTo>
                    <a:lnTo>
                      <a:pt x="20917" y="9162"/>
                    </a:lnTo>
                    <a:lnTo>
                      <a:pt x="20943" y="9429"/>
                    </a:lnTo>
                    <a:lnTo>
                      <a:pt x="20968" y="9690"/>
                    </a:lnTo>
                    <a:lnTo>
                      <a:pt x="20984" y="9962"/>
                    </a:lnTo>
                    <a:lnTo>
                      <a:pt x="20994" y="10228"/>
                    </a:lnTo>
                    <a:lnTo>
                      <a:pt x="20999" y="10500"/>
                    </a:lnTo>
                  </a:path>
                </a:pathLst>
              </a:custGeom>
              <a:solidFill>
                <a:srgbClr val="00507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250" name="Freeform 2">
                <a:extLst>
                  <a:ext uri="{FF2B5EF4-FFF2-40B4-BE49-F238E27FC236}">
                    <a16:creationId xmlns:a16="http://schemas.microsoft.com/office/drawing/2014/main" id="{01586AFE-D7EC-1946-8531-44B95A467CCC}"/>
                  </a:ext>
                </a:extLst>
              </p:cNvPr>
              <p:cNvSpPr>
                <a:spLocks noChangeArrowheads="1"/>
              </p:cNvSpPr>
              <p:nvPr/>
            </p:nvSpPr>
            <p:spPr bwMode="auto">
              <a:xfrm>
                <a:off x="4332288" y="5289550"/>
                <a:ext cx="1811337" cy="769938"/>
              </a:xfrm>
              <a:custGeom>
                <a:avLst/>
                <a:gdLst>
                  <a:gd name="T0" fmla="*/ 5029 w 5030"/>
                  <a:gd name="T1" fmla="*/ 2138 h 2139"/>
                  <a:gd name="T2" fmla="*/ 0 w 5030"/>
                  <a:gd name="T3" fmla="*/ 2138 h 2139"/>
                  <a:gd name="T4" fmla="*/ 0 w 5030"/>
                  <a:gd name="T5" fmla="*/ 0 h 2139"/>
                  <a:gd name="T6" fmla="*/ 5029 w 5030"/>
                  <a:gd name="T7" fmla="*/ 0 h 2139"/>
                  <a:gd name="T8" fmla="*/ 5029 w 5030"/>
                  <a:gd name="T9" fmla="*/ 2138 h 2139"/>
                </a:gdLst>
                <a:ahLst/>
                <a:cxnLst>
                  <a:cxn ang="0">
                    <a:pos x="T0" y="T1"/>
                  </a:cxn>
                  <a:cxn ang="0">
                    <a:pos x="T2" y="T3"/>
                  </a:cxn>
                  <a:cxn ang="0">
                    <a:pos x="T4" y="T5"/>
                  </a:cxn>
                  <a:cxn ang="0">
                    <a:pos x="T6" y="T7"/>
                  </a:cxn>
                  <a:cxn ang="0">
                    <a:pos x="T8" y="T9"/>
                  </a:cxn>
                </a:cxnLst>
                <a:rect l="0" t="0" r="r" b="b"/>
                <a:pathLst>
                  <a:path w="5030" h="2139">
                    <a:moveTo>
                      <a:pt x="5029" y="2138"/>
                    </a:moveTo>
                    <a:lnTo>
                      <a:pt x="0" y="2138"/>
                    </a:lnTo>
                    <a:lnTo>
                      <a:pt x="0" y="0"/>
                    </a:lnTo>
                    <a:lnTo>
                      <a:pt x="5029" y="0"/>
                    </a:lnTo>
                    <a:lnTo>
                      <a:pt x="5029" y="2138"/>
                    </a:lnTo>
                  </a:path>
                </a:pathLst>
              </a:custGeom>
              <a:solidFill>
                <a:srgbClr val="D1D3D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251" name="Freeform 3">
                <a:extLst>
                  <a:ext uri="{FF2B5EF4-FFF2-40B4-BE49-F238E27FC236}">
                    <a16:creationId xmlns:a16="http://schemas.microsoft.com/office/drawing/2014/main" id="{AE5A9CCA-E8B8-304C-8DC6-AECE4693F624}"/>
                  </a:ext>
                </a:extLst>
              </p:cNvPr>
              <p:cNvSpPr>
                <a:spLocks noChangeArrowheads="1"/>
              </p:cNvSpPr>
              <p:nvPr/>
            </p:nvSpPr>
            <p:spPr bwMode="auto">
              <a:xfrm>
                <a:off x="3254375" y="6059488"/>
                <a:ext cx="3952875" cy="244475"/>
              </a:xfrm>
              <a:custGeom>
                <a:avLst/>
                <a:gdLst>
                  <a:gd name="T0" fmla="*/ 10663 w 10982"/>
                  <a:gd name="T1" fmla="*/ 677 h 678"/>
                  <a:gd name="T2" fmla="*/ 313 w 10982"/>
                  <a:gd name="T3" fmla="*/ 677 h 678"/>
                  <a:gd name="T4" fmla="*/ 313 w 10982"/>
                  <a:gd name="T5" fmla="*/ 677 h 678"/>
                  <a:gd name="T6" fmla="*/ 282 w 10982"/>
                  <a:gd name="T7" fmla="*/ 672 h 678"/>
                  <a:gd name="T8" fmla="*/ 252 w 10982"/>
                  <a:gd name="T9" fmla="*/ 666 h 678"/>
                  <a:gd name="T10" fmla="*/ 221 w 10982"/>
                  <a:gd name="T11" fmla="*/ 661 h 678"/>
                  <a:gd name="T12" fmla="*/ 190 w 10982"/>
                  <a:gd name="T13" fmla="*/ 651 h 678"/>
                  <a:gd name="T14" fmla="*/ 139 w 10982"/>
                  <a:gd name="T15" fmla="*/ 620 h 678"/>
                  <a:gd name="T16" fmla="*/ 92 w 10982"/>
                  <a:gd name="T17" fmla="*/ 584 h 678"/>
                  <a:gd name="T18" fmla="*/ 52 w 10982"/>
                  <a:gd name="T19" fmla="*/ 538 h 678"/>
                  <a:gd name="T20" fmla="*/ 26 w 10982"/>
                  <a:gd name="T21" fmla="*/ 482 h 678"/>
                  <a:gd name="T22" fmla="*/ 10 w 10982"/>
                  <a:gd name="T23" fmla="*/ 456 h 678"/>
                  <a:gd name="T24" fmla="*/ 6 w 10982"/>
                  <a:gd name="T25" fmla="*/ 425 h 678"/>
                  <a:gd name="T26" fmla="*/ 0 w 10982"/>
                  <a:gd name="T27" fmla="*/ 394 h 678"/>
                  <a:gd name="T28" fmla="*/ 0 w 10982"/>
                  <a:gd name="T29" fmla="*/ 359 h 678"/>
                  <a:gd name="T30" fmla="*/ 0 w 10982"/>
                  <a:gd name="T31" fmla="*/ 312 h 678"/>
                  <a:gd name="T32" fmla="*/ 0 w 10982"/>
                  <a:gd name="T33" fmla="*/ 312 h 678"/>
                  <a:gd name="T34" fmla="*/ 0 w 10982"/>
                  <a:gd name="T35" fmla="*/ 282 h 678"/>
                  <a:gd name="T36" fmla="*/ 6 w 10982"/>
                  <a:gd name="T37" fmla="*/ 251 h 678"/>
                  <a:gd name="T38" fmla="*/ 10 w 10982"/>
                  <a:gd name="T39" fmla="*/ 220 h 678"/>
                  <a:gd name="T40" fmla="*/ 26 w 10982"/>
                  <a:gd name="T41" fmla="*/ 189 h 678"/>
                  <a:gd name="T42" fmla="*/ 52 w 10982"/>
                  <a:gd name="T43" fmla="*/ 138 h 678"/>
                  <a:gd name="T44" fmla="*/ 92 w 10982"/>
                  <a:gd name="T45" fmla="*/ 92 h 678"/>
                  <a:gd name="T46" fmla="*/ 139 w 10982"/>
                  <a:gd name="T47" fmla="*/ 56 h 678"/>
                  <a:gd name="T48" fmla="*/ 190 w 10982"/>
                  <a:gd name="T49" fmla="*/ 25 h 678"/>
                  <a:gd name="T50" fmla="*/ 221 w 10982"/>
                  <a:gd name="T51" fmla="*/ 15 h 678"/>
                  <a:gd name="T52" fmla="*/ 252 w 10982"/>
                  <a:gd name="T53" fmla="*/ 5 h 678"/>
                  <a:gd name="T54" fmla="*/ 282 w 10982"/>
                  <a:gd name="T55" fmla="*/ 0 h 678"/>
                  <a:gd name="T56" fmla="*/ 313 w 10982"/>
                  <a:gd name="T57" fmla="*/ 0 h 678"/>
                  <a:gd name="T58" fmla="*/ 10663 w 10982"/>
                  <a:gd name="T59" fmla="*/ 0 h 678"/>
                  <a:gd name="T60" fmla="*/ 10663 w 10982"/>
                  <a:gd name="T61" fmla="*/ 0 h 678"/>
                  <a:gd name="T62" fmla="*/ 10699 w 10982"/>
                  <a:gd name="T63" fmla="*/ 0 h 678"/>
                  <a:gd name="T64" fmla="*/ 10730 w 10982"/>
                  <a:gd name="T65" fmla="*/ 5 h 678"/>
                  <a:gd name="T66" fmla="*/ 10761 w 10982"/>
                  <a:gd name="T67" fmla="*/ 15 h 678"/>
                  <a:gd name="T68" fmla="*/ 10786 w 10982"/>
                  <a:gd name="T69" fmla="*/ 25 h 678"/>
                  <a:gd name="T70" fmla="*/ 10843 w 10982"/>
                  <a:gd name="T71" fmla="*/ 56 h 678"/>
                  <a:gd name="T72" fmla="*/ 10889 w 10982"/>
                  <a:gd name="T73" fmla="*/ 92 h 678"/>
                  <a:gd name="T74" fmla="*/ 10925 w 10982"/>
                  <a:gd name="T75" fmla="*/ 138 h 678"/>
                  <a:gd name="T76" fmla="*/ 10955 w 10982"/>
                  <a:gd name="T77" fmla="*/ 189 h 678"/>
                  <a:gd name="T78" fmla="*/ 10966 w 10982"/>
                  <a:gd name="T79" fmla="*/ 220 h 678"/>
                  <a:gd name="T80" fmla="*/ 10971 w 10982"/>
                  <a:gd name="T81" fmla="*/ 251 h 678"/>
                  <a:gd name="T82" fmla="*/ 10976 w 10982"/>
                  <a:gd name="T83" fmla="*/ 282 h 678"/>
                  <a:gd name="T84" fmla="*/ 10981 w 10982"/>
                  <a:gd name="T85" fmla="*/ 312 h 678"/>
                  <a:gd name="T86" fmla="*/ 10981 w 10982"/>
                  <a:gd name="T87" fmla="*/ 359 h 678"/>
                  <a:gd name="T88" fmla="*/ 10981 w 10982"/>
                  <a:gd name="T89" fmla="*/ 359 h 678"/>
                  <a:gd name="T90" fmla="*/ 10976 w 10982"/>
                  <a:gd name="T91" fmla="*/ 394 h 678"/>
                  <a:gd name="T92" fmla="*/ 10971 w 10982"/>
                  <a:gd name="T93" fmla="*/ 425 h 678"/>
                  <a:gd name="T94" fmla="*/ 10966 w 10982"/>
                  <a:gd name="T95" fmla="*/ 456 h 678"/>
                  <a:gd name="T96" fmla="*/ 10955 w 10982"/>
                  <a:gd name="T97" fmla="*/ 482 h 678"/>
                  <a:gd name="T98" fmla="*/ 10925 w 10982"/>
                  <a:gd name="T99" fmla="*/ 538 h 678"/>
                  <a:gd name="T100" fmla="*/ 10889 w 10982"/>
                  <a:gd name="T101" fmla="*/ 584 h 678"/>
                  <a:gd name="T102" fmla="*/ 10843 w 10982"/>
                  <a:gd name="T103" fmla="*/ 620 h 678"/>
                  <a:gd name="T104" fmla="*/ 10786 w 10982"/>
                  <a:gd name="T105" fmla="*/ 651 h 678"/>
                  <a:gd name="T106" fmla="*/ 10761 w 10982"/>
                  <a:gd name="T107" fmla="*/ 661 h 678"/>
                  <a:gd name="T108" fmla="*/ 10730 w 10982"/>
                  <a:gd name="T109" fmla="*/ 666 h 678"/>
                  <a:gd name="T110" fmla="*/ 10699 w 10982"/>
                  <a:gd name="T111" fmla="*/ 672 h 678"/>
                  <a:gd name="T112" fmla="*/ 10663 w 10982"/>
                  <a:gd name="T113" fmla="*/ 677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982" h="678">
                    <a:moveTo>
                      <a:pt x="10663" y="677"/>
                    </a:moveTo>
                    <a:lnTo>
                      <a:pt x="313" y="677"/>
                    </a:lnTo>
                    <a:lnTo>
                      <a:pt x="313" y="677"/>
                    </a:lnTo>
                    <a:lnTo>
                      <a:pt x="282" y="672"/>
                    </a:lnTo>
                    <a:lnTo>
                      <a:pt x="252" y="666"/>
                    </a:lnTo>
                    <a:lnTo>
                      <a:pt x="221" y="661"/>
                    </a:lnTo>
                    <a:lnTo>
                      <a:pt x="190" y="651"/>
                    </a:lnTo>
                    <a:lnTo>
                      <a:pt x="139" y="620"/>
                    </a:lnTo>
                    <a:lnTo>
                      <a:pt x="92" y="584"/>
                    </a:lnTo>
                    <a:lnTo>
                      <a:pt x="52" y="538"/>
                    </a:lnTo>
                    <a:lnTo>
                      <a:pt x="26" y="482"/>
                    </a:lnTo>
                    <a:lnTo>
                      <a:pt x="10" y="456"/>
                    </a:lnTo>
                    <a:lnTo>
                      <a:pt x="6" y="425"/>
                    </a:lnTo>
                    <a:lnTo>
                      <a:pt x="0" y="394"/>
                    </a:lnTo>
                    <a:lnTo>
                      <a:pt x="0" y="359"/>
                    </a:lnTo>
                    <a:lnTo>
                      <a:pt x="0" y="312"/>
                    </a:lnTo>
                    <a:lnTo>
                      <a:pt x="0" y="312"/>
                    </a:lnTo>
                    <a:lnTo>
                      <a:pt x="0" y="282"/>
                    </a:lnTo>
                    <a:lnTo>
                      <a:pt x="6" y="251"/>
                    </a:lnTo>
                    <a:lnTo>
                      <a:pt x="10" y="220"/>
                    </a:lnTo>
                    <a:lnTo>
                      <a:pt x="26" y="189"/>
                    </a:lnTo>
                    <a:lnTo>
                      <a:pt x="52" y="138"/>
                    </a:lnTo>
                    <a:lnTo>
                      <a:pt x="92" y="92"/>
                    </a:lnTo>
                    <a:lnTo>
                      <a:pt x="139" y="56"/>
                    </a:lnTo>
                    <a:lnTo>
                      <a:pt x="190" y="25"/>
                    </a:lnTo>
                    <a:lnTo>
                      <a:pt x="221" y="15"/>
                    </a:lnTo>
                    <a:lnTo>
                      <a:pt x="252" y="5"/>
                    </a:lnTo>
                    <a:lnTo>
                      <a:pt x="282" y="0"/>
                    </a:lnTo>
                    <a:lnTo>
                      <a:pt x="313" y="0"/>
                    </a:lnTo>
                    <a:lnTo>
                      <a:pt x="10663" y="0"/>
                    </a:lnTo>
                    <a:lnTo>
                      <a:pt x="10663" y="0"/>
                    </a:lnTo>
                    <a:lnTo>
                      <a:pt x="10699" y="0"/>
                    </a:lnTo>
                    <a:lnTo>
                      <a:pt x="10730" y="5"/>
                    </a:lnTo>
                    <a:lnTo>
                      <a:pt x="10761" y="15"/>
                    </a:lnTo>
                    <a:lnTo>
                      <a:pt x="10786" y="25"/>
                    </a:lnTo>
                    <a:lnTo>
                      <a:pt x="10843" y="56"/>
                    </a:lnTo>
                    <a:lnTo>
                      <a:pt x="10889" y="92"/>
                    </a:lnTo>
                    <a:lnTo>
                      <a:pt x="10925" y="138"/>
                    </a:lnTo>
                    <a:lnTo>
                      <a:pt x="10955" y="189"/>
                    </a:lnTo>
                    <a:lnTo>
                      <a:pt x="10966" y="220"/>
                    </a:lnTo>
                    <a:lnTo>
                      <a:pt x="10971" y="251"/>
                    </a:lnTo>
                    <a:lnTo>
                      <a:pt x="10976" y="282"/>
                    </a:lnTo>
                    <a:lnTo>
                      <a:pt x="10981" y="312"/>
                    </a:lnTo>
                    <a:lnTo>
                      <a:pt x="10981" y="359"/>
                    </a:lnTo>
                    <a:lnTo>
                      <a:pt x="10981" y="359"/>
                    </a:lnTo>
                    <a:lnTo>
                      <a:pt x="10976" y="394"/>
                    </a:lnTo>
                    <a:lnTo>
                      <a:pt x="10971" y="425"/>
                    </a:lnTo>
                    <a:lnTo>
                      <a:pt x="10966" y="456"/>
                    </a:lnTo>
                    <a:lnTo>
                      <a:pt x="10955" y="482"/>
                    </a:lnTo>
                    <a:lnTo>
                      <a:pt x="10925" y="538"/>
                    </a:lnTo>
                    <a:lnTo>
                      <a:pt x="10889" y="584"/>
                    </a:lnTo>
                    <a:lnTo>
                      <a:pt x="10843" y="620"/>
                    </a:lnTo>
                    <a:lnTo>
                      <a:pt x="10786" y="651"/>
                    </a:lnTo>
                    <a:lnTo>
                      <a:pt x="10761" y="661"/>
                    </a:lnTo>
                    <a:lnTo>
                      <a:pt x="10730" y="666"/>
                    </a:lnTo>
                    <a:lnTo>
                      <a:pt x="10699" y="672"/>
                    </a:lnTo>
                    <a:lnTo>
                      <a:pt x="10663" y="677"/>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252" name="Freeform 4">
                <a:extLst>
                  <a:ext uri="{FF2B5EF4-FFF2-40B4-BE49-F238E27FC236}">
                    <a16:creationId xmlns:a16="http://schemas.microsoft.com/office/drawing/2014/main" id="{7311908C-44F0-5C4A-A803-48D36D348BDE}"/>
                  </a:ext>
                </a:extLst>
              </p:cNvPr>
              <p:cNvSpPr>
                <a:spLocks noChangeArrowheads="1"/>
              </p:cNvSpPr>
              <p:nvPr/>
            </p:nvSpPr>
            <p:spPr bwMode="auto">
              <a:xfrm>
                <a:off x="4332288" y="5289550"/>
                <a:ext cx="1811337" cy="769938"/>
              </a:xfrm>
              <a:custGeom>
                <a:avLst/>
                <a:gdLst>
                  <a:gd name="T0" fmla="*/ 2144 w 5030"/>
                  <a:gd name="T1" fmla="*/ 2138 h 2139"/>
                  <a:gd name="T2" fmla="*/ 0 w 5030"/>
                  <a:gd name="T3" fmla="*/ 0 h 2139"/>
                  <a:gd name="T4" fmla="*/ 5029 w 5030"/>
                  <a:gd name="T5" fmla="*/ 0 h 2139"/>
                  <a:gd name="T6" fmla="*/ 5029 w 5030"/>
                  <a:gd name="T7" fmla="*/ 2138 h 2139"/>
                  <a:gd name="T8" fmla="*/ 2144 w 5030"/>
                  <a:gd name="T9" fmla="*/ 2138 h 2139"/>
                </a:gdLst>
                <a:ahLst/>
                <a:cxnLst>
                  <a:cxn ang="0">
                    <a:pos x="T0" y="T1"/>
                  </a:cxn>
                  <a:cxn ang="0">
                    <a:pos x="T2" y="T3"/>
                  </a:cxn>
                  <a:cxn ang="0">
                    <a:pos x="T4" y="T5"/>
                  </a:cxn>
                  <a:cxn ang="0">
                    <a:pos x="T6" y="T7"/>
                  </a:cxn>
                  <a:cxn ang="0">
                    <a:pos x="T8" y="T9"/>
                  </a:cxn>
                </a:cxnLst>
                <a:rect l="0" t="0" r="r" b="b"/>
                <a:pathLst>
                  <a:path w="5030" h="2139">
                    <a:moveTo>
                      <a:pt x="2144" y="2138"/>
                    </a:moveTo>
                    <a:lnTo>
                      <a:pt x="0" y="0"/>
                    </a:lnTo>
                    <a:lnTo>
                      <a:pt x="5029" y="0"/>
                    </a:lnTo>
                    <a:lnTo>
                      <a:pt x="5029" y="2138"/>
                    </a:lnTo>
                    <a:lnTo>
                      <a:pt x="2144" y="2138"/>
                    </a:lnTo>
                  </a:path>
                </a:pathLst>
              </a:custGeom>
              <a:solidFill>
                <a:srgbClr val="93959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253" name="Freeform 5">
                <a:extLst>
                  <a:ext uri="{FF2B5EF4-FFF2-40B4-BE49-F238E27FC236}">
                    <a16:creationId xmlns:a16="http://schemas.microsoft.com/office/drawing/2014/main" id="{63C1BD44-CBBA-154E-80E8-090A35AD432A}"/>
                  </a:ext>
                </a:extLst>
              </p:cNvPr>
              <p:cNvSpPr>
                <a:spLocks noChangeArrowheads="1"/>
              </p:cNvSpPr>
              <p:nvPr/>
            </p:nvSpPr>
            <p:spPr bwMode="auto">
              <a:xfrm>
                <a:off x="2657475" y="1662113"/>
                <a:ext cx="5164138" cy="3629025"/>
              </a:xfrm>
              <a:custGeom>
                <a:avLst/>
                <a:gdLst>
                  <a:gd name="T0" fmla="*/ 933 w 14345"/>
                  <a:gd name="T1" fmla="*/ 0 h 10080"/>
                  <a:gd name="T2" fmla="*/ 836 w 14345"/>
                  <a:gd name="T3" fmla="*/ 5 h 10080"/>
                  <a:gd name="T4" fmla="*/ 657 w 14345"/>
                  <a:gd name="T5" fmla="*/ 41 h 10080"/>
                  <a:gd name="T6" fmla="*/ 487 w 14345"/>
                  <a:gd name="T7" fmla="*/ 113 h 10080"/>
                  <a:gd name="T8" fmla="*/ 339 w 14345"/>
                  <a:gd name="T9" fmla="*/ 210 h 10080"/>
                  <a:gd name="T10" fmla="*/ 215 w 14345"/>
                  <a:gd name="T11" fmla="*/ 339 h 10080"/>
                  <a:gd name="T12" fmla="*/ 113 w 14345"/>
                  <a:gd name="T13" fmla="*/ 487 h 10080"/>
                  <a:gd name="T14" fmla="*/ 41 w 14345"/>
                  <a:gd name="T15" fmla="*/ 652 h 10080"/>
                  <a:gd name="T16" fmla="*/ 5 w 14345"/>
                  <a:gd name="T17" fmla="*/ 836 h 10080"/>
                  <a:gd name="T18" fmla="*/ 0 w 14345"/>
                  <a:gd name="T19" fmla="*/ 9146 h 10080"/>
                  <a:gd name="T20" fmla="*/ 5 w 14345"/>
                  <a:gd name="T21" fmla="*/ 9243 h 10080"/>
                  <a:gd name="T22" fmla="*/ 41 w 14345"/>
                  <a:gd name="T23" fmla="*/ 9422 h 10080"/>
                  <a:gd name="T24" fmla="*/ 113 w 14345"/>
                  <a:gd name="T25" fmla="*/ 9592 h 10080"/>
                  <a:gd name="T26" fmla="*/ 215 w 14345"/>
                  <a:gd name="T27" fmla="*/ 9740 h 10080"/>
                  <a:gd name="T28" fmla="*/ 339 w 14345"/>
                  <a:gd name="T29" fmla="*/ 9864 h 10080"/>
                  <a:gd name="T30" fmla="*/ 487 w 14345"/>
                  <a:gd name="T31" fmla="*/ 9966 h 10080"/>
                  <a:gd name="T32" fmla="*/ 657 w 14345"/>
                  <a:gd name="T33" fmla="*/ 10038 h 10080"/>
                  <a:gd name="T34" fmla="*/ 836 w 14345"/>
                  <a:gd name="T35" fmla="*/ 10074 h 10080"/>
                  <a:gd name="T36" fmla="*/ 13411 w 14345"/>
                  <a:gd name="T37" fmla="*/ 10079 h 10080"/>
                  <a:gd name="T38" fmla="*/ 13509 w 14345"/>
                  <a:gd name="T39" fmla="*/ 10074 h 10080"/>
                  <a:gd name="T40" fmla="*/ 13688 w 14345"/>
                  <a:gd name="T41" fmla="*/ 10038 h 10080"/>
                  <a:gd name="T42" fmla="*/ 13857 w 14345"/>
                  <a:gd name="T43" fmla="*/ 9966 h 10080"/>
                  <a:gd name="T44" fmla="*/ 14006 w 14345"/>
                  <a:gd name="T45" fmla="*/ 9864 h 10080"/>
                  <a:gd name="T46" fmla="*/ 14129 w 14345"/>
                  <a:gd name="T47" fmla="*/ 9740 h 10080"/>
                  <a:gd name="T48" fmla="*/ 14231 w 14345"/>
                  <a:gd name="T49" fmla="*/ 9592 h 10080"/>
                  <a:gd name="T50" fmla="*/ 14298 w 14345"/>
                  <a:gd name="T51" fmla="*/ 9422 h 10080"/>
                  <a:gd name="T52" fmla="*/ 14339 w 14345"/>
                  <a:gd name="T53" fmla="*/ 9243 h 10080"/>
                  <a:gd name="T54" fmla="*/ 14344 w 14345"/>
                  <a:gd name="T55" fmla="*/ 928 h 10080"/>
                  <a:gd name="T56" fmla="*/ 14339 w 14345"/>
                  <a:gd name="T57" fmla="*/ 836 h 10080"/>
                  <a:gd name="T58" fmla="*/ 14298 w 14345"/>
                  <a:gd name="T59" fmla="*/ 652 h 10080"/>
                  <a:gd name="T60" fmla="*/ 14231 w 14345"/>
                  <a:gd name="T61" fmla="*/ 487 h 10080"/>
                  <a:gd name="T62" fmla="*/ 14129 w 14345"/>
                  <a:gd name="T63" fmla="*/ 339 h 10080"/>
                  <a:gd name="T64" fmla="*/ 14006 w 14345"/>
                  <a:gd name="T65" fmla="*/ 210 h 10080"/>
                  <a:gd name="T66" fmla="*/ 13857 w 14345"/>
                  <a:gd name="T67" fmla="*/ 113 h 10080"/>
                  <a:gd name="T68" fmla="*/ 13688 w 14345"/>
                  <a:gd name="T69" fmla="*/ 41 h 10080"/>
                  <a:gd name="T70" fmla="*/ 13509 w 14345"/>
                  <a:gd name="T71" fmla="*/ 5 h 10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345" h="10080">
                    <a:moveTo>
                      <a:pt x="13411" y="0"/>
                    </a:moveTo>
                    <a:lnTo>
                      <a:pt x="933" y="0"/>
                    </a:lnTo>
                    <a:lnTo>
                      <a:pt x="933" y="0"/>
                    </a:lnTo>
                    <a:lnTo>
                      <a:pt x="836" y="5"/>
                    </a:lnTo>
                    <a:lnTo>
                      <a:pt x="744" y="16"/>
                    </a:lnTo>
                    <a:lnTo>
                      <a:pt x="657" y="41"/>
                    </a:lnTo>
                    <a:lnTo>
                      <a:pt x="569" y="72"/>
                    </a:lnTo>
                    <a:lnTo>
                      <a:pt x="487" y="113"/>
                    </a:lnTo>
                    <a:lnTo>
                      <a:pt x="410" y="159"/>
                    </a:lnTo>
                    <a:lnTo>
                      <a:pt x="339" y="210"/>
                    </a:lnTo>
                    <a:lnTo>
                      <a:pt x="272" y="272"/>
                    </a:lnTo>
                    <a:lnTo>
                      <a:pt x="215" y="339"/>
                    </a:lnTo>
                    <a:lnTo>
                      <a:pt x="159" y="410"/>
                    </a:lnTo>
                    <a:lnTo>
                      <a:pt x="113" y="487"/>
                    </a:lnTo>
                    <a:lnTo>
                      <a:pt x="72" y="570"/>
                    </a:lnTo>
                    <a:lnTo>
                      <a:pt x="41" y="652"/>
                    </a:lnTo>
                    <a:lnTo>
                      <a:pt x="21" y="744"/>
                    </a:lnTo>
                    <a:lnTo>
                      <a:pt x="5" y="836"/>
                    </a:lnTo>
                    <a:lnTo>
                      <a:pt x="0" y="928"/>
                    </a:lnTo>
                    <a:lnTo>
                      <a:pt x="0" y="9146"/>
                    </a:lnTo>
                    <a:lnTo>
                      <a:pt x="0" y="9146"/>
                    </a:lnTo>
                    <a:lnTo>
                      <a:pt x="5" y="9243"/>
                    </a:lnTo>
                    <a:lnTo>
                      <a:pt x="21" y="9335"/>
                    </a:lnTo>
                    <a:lnTo>
                      <a:pt x="41" y="9422"/>
                    </a:lnTo>
                    <a:lnTo>
                      <a:pt x="72" y="9510"/>
                    </a:lnTo>
                    <a:lnTo>
                      <a:pt x="113" y="9592"/>
                    </a:lnTo>
                    <a:lnTo>
                      <a:pt x="159" y="9669"/>
                    </a:lnTo>
                    <a:lnTo>
                      <a:pt x="215" y="9740"/>
                    </a:lnTo>
                    <a:lnTo>
                      <a:pt x="272" y="9807"/>
                    </a:lnTo>
                    <a:lnTo>
                      <a:pt x="339" y="9864"/>
                    </a:lnTo>
                    <a:lnTo>
                      <a:pt x="410" y="9920"/>
                    </a:lnTo>
                    <a:lnTo>
                      <a:pt x="487" y="9966"/>
                    </a:lnTo>
                    <a:lnTo>
                      <a:pt x="569" y="10007"/>
                    </a:lnTo>
                    <a:lnTo>
                      <a:pt x="657" y="10038"/>
                    </a:lnTo>
                    <a:lnTo>
                      <a:pt x="744" y="10058"/>
                    </a:lnTo>
                    <a:lnTo>
                      <a:pt x="836" y="10074"/>
                    </a:lnTo>
                    <a:lnTo>
                      <a:pt x="933" y="10079"/>
                    </a:lnTo>
                    <a:lnTo>
                      <a:pt x="13411" y="10079"/>
                    </a:lnTo>
                    <a:lnTo>
                      <a:pt x="13411" y="10079"/>
                    </a:lnTo>
                    <a:lnTo>
                      <a:pt x="13509" y="10074"/>
                    </a:lnTo>
                    <a:lnTo>
                      <a:pt x="13601" y="10058"/>
                    </a:lnTo>
                    <a:lnTo>
                      <a:pt x="13688" y="10038"/>
                    </a:lnTo>
                    <a:lnTo>
                      <a:pt x="13775" y="10007"/>
                    </a:lnTo>
                    <a:lnTo>
                      <a:pt x="13857" y="9966"/>
                    </a:lnTo>
                    <a:lnTo>
                      <a:pt x="13934" y="9920"/>
                    </a:lnTo>
                    <a:lnTo>
                      <a:pt x="14006" y="9864"/>
                    </a:lnTo>
                    <a:lnTo>
                      <a:pt x="14073" y="9807"/>
                    </a:lnTo>
                    <a:lnTo>
                      <a:pt x="14129" y="9740"/>
                    </a:lnTo>
                    <a:lnTo>
                      <a:pt x="14186" y="9669"/>
                    </a:lnTo>
                    <a:lnTo>
                      <a:pt x="14231" y="9592"/>
                    </a:lnTo>
                    <a:lnTo>
                      <a:pt x="14268" y="9510"/>
                    </a:lnTo>
                    <a:lnTo>
                      <a:pt x="14298" y="9422"/>
                    </a:lnTo>
                    <a:lnTo>
                      <a:pt x="14324" y="9335"/>
                    </a:lnTo>
                    <a:lnTo>
                      <a:pt x="14339" y="9243"/>
                    </a:lnTo>
                    <a:lnTo>
                      <a:pt x="14344" y="9146"/>
                    </a:lnTo>
                    <a:lnTo>
                      <a:pt x="14344" y="928"/>
                    </a:lnTo>
                    <a:lnTo>
                      <a:pt x="14344" y="928"/>
                    </a:lnTo>
                    <a:lnTo>
                      <a:pt x="14339" y="836"/>
                    </a:lnTo>
                    <a:lnTo>
                      <a:pt x="14324" y="744"/>
                    </a:lnTo>
                    <a:lnTo>
                      <a:pt x="14298" y="652"/>
                    </a:lnTo>
                    <a:lnTo>
                      <a:pt x="14268" y="570"/>
                    </a:lnTo>
                    <a:lnTo>
                      <a:pt x="14231" y="487"/>
                    </a:lnTo>
                    <a:lnTo>
                      <a:pt x="14186" y="410"/>
                    </a:lnTo>
                    <a:lnTo>
                      <a:pt x="14129" y="339"/>
                    </a:lnTo>
                    <a:lnTo>
                      <a:pt x="14073" y="272"/>
                    </a:lnTo>
                    <a:lnTo>
                      <a:pt x="14006" y="210"/>
                    </a:lnTo>
                    <a:lnTo>
                      <a:pt x="13934" y="159"/>
                    </a:lnTo>
                    <a:lnTo>
                      <a:pt x="13857" y="113"/>
                    </a:lnTo>
                    <a:lnTo>
                      <a:pt x="13775" y="72"/>
                    </a:lnTo>
                    <a:lnTo>
                      <a:pt x="13688" y="41"/>
                    </a:lnTo>
                    <a:lnTo>
                      <a:pt x="13601" y="16"/>
                    </a:lnTo>
                    <a:lnTo>
                      <a:pt x="13509" y="5"/>
                    </a:lnTo>
                    <a:lnTo>
                      <a:pt x="13411"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254" name="Freeform 6">
                <a:extLst>
                  <a:ext uri="{FF2B5EF4-FFF2-40B4-BE49-F238E27FC236}">
                    <a16:creationId xmlns:a16="http://schemas.microsoft.com/office/drawing/2014/main" id="{DEBFFA66-52E6-CD4A-9970-1C4355EF79B1}"/>
                  </a:ext>
                </a:extLst>
              </p:cNvPr>
              <p:cNvSpPr>
                <a:spLocks noChangeArrowheads="1"/>
              </p:cNvSpPr>
              <p:nvPr/>
            </p:nvSpPr>
            <p:spPr bwMode="auto">
              <a:xfrm>
                <a:off x="2878138" y="1893888"/>
                <a:ext cx="4705350" cy="3157537"/>
              </a:xfrm>
              <a:custGeom>
                <a:avLst/>
                <a:gdLst>
                  <a:gd name="T0" fmla="*/ 13068 w 13069"/>
                  <a:gd name="T1" fmla="*/ 8618 h 8773"/>
                  <a:gd name="T2" fmla="*/ 13068 w 13069"/>
                  <a:gd name="T3" fmla="*/ 8618 h 8773"/>
                  <a:gd name="T4" fmla="*/ 13068 w 13069"/>
                  <a:gd name="T5" fmla="*/ 8649 h 8773"/>
                  <a:gd name="T6" fmla="*/ 13058 w 13069"/>
                  <a:gd name="T7" fmla="*/ 8674 h 8773"/>
                  <a:gd name="T8" fmla="*/ 13042 w 13069"/>
                  <a:gd name="T9" fmla="*/ 8705 h 8773"/>
                  <a:gd name="T10" fmla="*/ 13022 w 13069"/>
                  <a:gd name="T11" fmla="*/ 8725 h 8773"/>
                  <a:gd name="T12" fmla="*/ 13002 w 13069"/>
                  <a:gd name="T13" fmla="*/ 8746 h 8773"/>
                  <a:gd name="T14" fmla="*/ 12975 w 13069"/>
                  <a:gd name="T15" fmla="*/ 8761 h 8773"/>
                  <a:gd name="T16" fmla="*/ 12945 w 13069"/>
                  <a:gd name="T17" fmla="*/ 8767 h 8773"/>
                  <a:gd name="T18" fmla="*/ 12914 w 13069"/>
                  <a:gd name="T19" fmla="*/ 8772 h 8773"/>
                  <a:gd name="T20" fmla="*/ 154 w 13069"/>
                  <a:gd name="T21" fmla="*/ 8772 h 8773"/>
                  <a:gd name="T22" fmla="*/ 154 w 13069"/>
                  <a:gd name="T23" fmla="*/ 8772 h 8773"/>
                  <a:gd name="T24" fmla="*/ 124 w 13069"/>
                  <a:gd name="T25" fmla="*/ 8767 h 8773"/>
                  <a:gd name="T26" fmla="*/ 98 w 13069"/>
                  <a:gd name="T27" fmla="*/ 8761 h 8773"/>
                  <a:gd name="T28" fmla="*/ 67 w 13069"/>
                  <a:gd name="T29" fmla="*/ 8746 h 8773"/>
                  <a:gd name="T30" fmla="*/ 47 w 13069"/>
                  <a:gd name="T31" fmla="*/ 8725 h 8773"/>
                  <a:gd name="T32" fmla="*/ 26 w 13069"/>
                  <a:gd name="T33" fmla="*/ 8705 h 8773"/>
                  <a:gd name="T34" fmla="*/ 16 w 13069"/>
                  <a:gd name="T35" fmla="*/ 8674 h 8773"/>
                  <a:gd name="T36" fmla="*/ 6 w 13069"/>
                  <a:gd name="T37" fmla="*/ 8649 h 8773"/>
                  <a:gd name="T38" fmla="*/ 0 w 13069"/>
                  <a:gd name="T39" fmla="*/ 8618 h 8773"/>
                  <a:gd name="T40" fmla="*/ 0 w 13069"/>
                  <a:gd name="T41" fmla="*/ 154 h 8773"/>
                  <a:gd name="T42" fmla="*/ 0 w 13069"/>
                  <a:gd name="T43" fmla="*/ 154 h 8773"/>
                  <a:gd name="T44" fmla="*/ 6 w 13069"/>
                  <a:gd name="T45" fmla="*/ 124 h 8773"/>
                  <a:gd name="T46" fmla="*/ 16 w 13069"/>
                  <a:gd name="T47" fmla="*/ 93 h 8773"/>
                  <a:gd name="T48" fmla="*/ 26 w 13069"/>
                  <a:gd name="T49" fmla="*/ 67 h 8773"/>
                  <a:gd name="T50" fmla="*/ 47 w 13069"/>
                  <a:gd name="T51" fmla="*/ 46 h 8773"/>
                  <a:gd name="T52" fmla="*/ 67 w 13069"/>
                  <a:gd name="T53" fmla="*/ 26 h 8773"/>
                  <a:gd name="T54" fmla="*/ 98 w 13069"/>
                  <a:gd name="T55" fmla="*/ 11 h 8773"/>
                  <a:gd name="T56" fmla="*/ 124 w 13069"/>
                  <a:gd name="T57" fmla="*/ 6 h 8773"/>
                  <a:gd name="T58" fmla="*/ 154 w 13069"/>
                  <a:gd name="T59" fmla="*/ 0 h 8773"/>
                  <a:gd name="T60" fmla="*/ 12914 w 13069"/>
                  <a:gd name="T61" fmla="*/ 0 h 8773"/>
                  <a:gd name="T62" fmla="*/ 12914 w 13069"/>
                  <a:gd name="T63" fmla="*/ 0 h 8773"/>
                  <a:gd name="T64" fmla="*/ 12945 w 13069"/>
                  <a:gd name="T65" fmla="*/ 6 h 8773"/>
                  <a:gd name="T66" fmla="*/ 12975 w 13069"/>
                  <a:gd name="T67" fmla="*/ 11 h 8773"/>
                  <a:gd name="T68" fmla="*/ 13002 w 13069"/>
                  <a:gd name="T69" fmla="*/ 26 h 8773"/>
                  <a:gd name="T70" fmla="*/ 13022 w 13069"/>
                  <a:gd name="T71" fmla="*/ 46 h 8773"/>
                  <a:gd name="T72" fmla="*/ 13042 w 13069"/>
                  <a:gd name="T73" fmla="*/ 67 h 8773"/>
                  <a:gd name="T74" fmla="*/ 13058 w 13069"/>
                  <a:gd name="T75" fmla="*/ 93 h 8773"/>
                  <a:gd name="T76" fmla="*/ 13068 w 13069"/>
                  <a:gd name="T77" fmla="*/ 124 h 8773"/>
                  <a:gd name="T78" fmla="*/ 13068 w 13069"/>
                  <a:gd name="T79" fmla="*/ 154 h 8773"/>
                  <a:gd name="T80" fmla="*/ 13068 w 13069"/>
                  <a:gd name="T81" fmla="*/ 8618 h 8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069" h="8773">
                    <a:moveTo>
                      <a:pt x="13068" y="8618"/>
                    </a:moveTo>
                    <a:lnTo>
                      <a:pt x="13068" y="8618"/>
                    </a:lnTo>
                    <a:lnTo>
                      <a:pt x="13068" y="8649"/>
                    </a:lnTo>
                    <a:lnTo>
                      <a:pt x="13058" y="8674"/>
                    </a:lnTo>
                    <a:lnTo>
                      <a:pt x="13042" y="8705"/>
                    </a:lnTo>
                    <a:lnTo>
                      <a:pt x="13022" y="8725"/>
                    </a:lnTo>
                    <a:lnTo>
                      <a:pt x="13002" y="8746"/>
                    </a:lnTo>
                    <a:lnTo>
                      <a:pt x="12975" y="8761"/>
                    </a:lnTo>
                    <a:lnTo>
                      <a:pt x="12945" y="8767"/>
                    </a:lnTo>
                    <a:lnTo>
                      <a:pt x="12914" y="8772"/>
                    </a:lnTo>
                    <a:lnTo>
                      <a:pt x="154" y="8772"/>
                    </a:lnTo>
                    <a:lnTo>
                      <a:pt x="154" y="8772"/>
                    </a:lnTo>
                    <a:lnTo>
                      <a:pt x="124" y="8767"/>
                    </a:lnTo>
                    <a:lnTo>
                      <a:pt x="98" y="8761"/>
                    </a:lnTo>
                    <a:lnTo>
                      <a:pt x="67" y="8746"/>
                    </a:lnTo>
                    <a:lnTo>
                      <a:pt x="47" y="8725"/>
                    </a:lnTo>
                    <a:lnTo>
                      <a:pt x="26" y="8705"/>
                    </a:lnTo>
                    <a:lnTo>
                      <a:pt x="16" y="8674"/>
                    </a:lnTo>
                    <a:lnTo>
                      <a:pt x="6" y="8649"/>
                    </a:lnTo>
                    <a:lnTo>
                      <a:pt x="0" y="8618"/>
                    </a:lnTo>
                    <a:lnTo>
                      <a:pt x="0" y="154"/>
                    </a:lnTo>
                    <a:lnTo>
                      <a:pt x="0" y="154"/>
                    </a:lnTo>
                    <a:lnTo>
                      <a:pt x="6" y="124"/>
                    </a:lnTo>
                    <a:lnTo>
                      <a:pt x="16" y="93"/>
                    </a:lnTo>
                    <a:lnTo>
                      <a:pt x="26" y="67"/>
                    </a:lnTo>
                    <a:lnTo>
                      <a:pt x="47" y="46"/>
                    </a:lnTo>
                    <a:lnTo>
                      <a:pt x="67" y="26"/>
                    </a:lnTo>
                    <a:lnTo>
                      <a:pt x="98" y="11"/>
                    </a:lnTo>
                    <a:lnTo>
                      <a:pt x="124" y="6"/>
                    </a:lnTo>
                    <a:lnTo>
                      <a:pt x="154" y="0"/>
                    </a:lnTo>
                    <a:lnTo>
                      <a:pt x="12914" y="0"/>
                    </a:lnTo>
                    <a:lnTo>
                      <a:pt x="12914" y="0"/>
                    </a:lnTo>
                    <a:lnTo>
                      <a:pt x="12945" y="6"/>
                    </a:lnTo>
                    <a:lnTo>
                      <a:pt x="12975" y="11"/>
                    </a:lnTo>
                    <a:lnTo>
                      <a:pt x="13002" y="26"/>
                    </a:lnTo>
                    <a:lnTo>
                      <a:pt x="13022" y="46"/>
                    </a:lnTo>
                    <a:lnTo>
                      <a:pt x="13042" y="67"/>
                    </a:lnTo>
                    <a:lnTo>
                      <a:pt x="13058" y="93"/>
                    </a:lnTo>
                    <a:lnTo>
                      <a:pt x="13068" y="124"/>
                    </a:lnTo>
                    <a:lnTo>
                      <a:pt x="13068" y="154"/>
                    </a:lnTo>
                    <a:lnTo>
                      <a:pt x="13068" y="8618"/>
                    </a:lnTo>
                  </a:path>
                </a:pathLst>
              </a:custGeom>
              <a:solidFill>
                <a:srgbClr val="003C5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255" name="Freeform 7">
                <a:extLst>
                  <a:ext uri="{FF2B5EF4-FFF2-40B4-BE49-F238E27FC236}">
                    <a16:creationId xmlns:a16="http://schemas.microsoft.com/office/drawing/2014/main" id="{E975E22B-F8D6-C34D-A980-06CCA61674A3}"/>
                  </a:ext>
                </a:extLst>
              </p:cNvPr>
              <p:cNvSpPr>
                <a:spLocks noChangeArrowheads="1"/>
              </p:cNvSpPr>
              <p:nvPr/>
            </p:nvSpPr>
            <p:spPr bwMode="auto">
              <a:xfrm>
                <a:off x="4376738" y="2373313"/>
                <a:ext cx="3206750" cy="2678112"/>
              </a:xfrm>
              <a:custGeom>
                <a:avLst/>
                <a:gdLst>
                  <a:gd name="T0" fmla="*/ 8905 w 8906"/>
                  <a:gd name="T1" fmla="*/ 7285 h 7440"/>
                  <a:gd name="T2" fmla="*/ 8905 w 8906"/>
                  <a:gd name="T3" fmla="*/ 5039 h 7440"/>
                  <a:gd name="T4" fmla="*/ 3865 w 8906"/>
                  <a:gd name="T5" fmla="*/ 0 h 7440"/>
                  <a:gd name="T6" fmla="*/ 3865 w 8906"/>
                  <a:gd name="T7" fmla="*/ 6013 h 7440"/>
                  <a:gd name="T8" fmla="*/ 0 w 8906"/>
                  <a:gd name="T9" fmla="*/ 6013 h 7440"/>
                  <a:gd name="T10" fmla="*/ 1421 w 8906"/>
                  <a:gd name="T11" fmla="*/ 7439 h 7440"/>
                  <a:gd name="T12" fmla="*/ 8751 w 8906"/>
                  <a:gd name="T13" fmla="*/ 7439 h 7440"/>
                  <a:gd name="T14" fmla="*/ 8751 w 8906"/>
                  <a:gd name="T15" fmla="*/ 7439 h 7440"/>
                  <a:gd name="T16" fmla="*/ 8782 w 8906"/>
                  <a:gd name="T17" fmla="*/ 7434 h 7440"/>
                  <a:gd name="T18" fmla="*/ 8812 w 8906"/>
                  <a:gd name="T19" fmla="*/ 7428 h 7440"/>
                  <a:gd name="T20" fmla="*/ 8839 w 8906"/>
                  <a:gd name="T21" fmla="*/ 7413 h 7440"/>
                  <a:gd name="T22" fmla="*/ 8859 w 8906"/>
                  <a:gd name="T23" fmla="*/ 7392 h 7440"/>
                  <a:gd name="T24" fmla="*/ 8879 w 8906"/>
                  <a:gd name="T25" fmla="*/ 7372 h 7440"/>
                  <a:gd name="T26" fmla="*/ 8895 w 8906"/>
                  <a:gd name="T27" fmla="*/ 7341 h 7440"/>
                  <a:gd name="T28" fmla="*/ 8905 w 8906"/>
                  <a:gd name="T29" fmla="*/ 7316 h 7440"/>
                  <a:gd name="T30" fmla="*/ 8905 w 8906"/>
                  <a:gd name="T31" fmla="*/ 7285 h 7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06" h="7440">
                    <a:moveTo>
                      <a:pt x="8905" y="7285"/>
                    </a:moveTo>
                    <a:lnTo>
                      <a:pt x="8905" y="5039"/>
                    </a:lnTo>
                    <a:lnTo>
                      <a:pt x="3865" y="0"/>
                    </a:lnTo>
                    <a:lnTo>
                      <a:pt x="3865" y="6013"/>
                    </a:lnTo>
                    <a:lnTo>
                      <a:pt x="0" y="6013"/>
                    </a:lnTo>
                    <a:lnTo>
                      <a:pt x="1421" y="7439"/>
                    </a:lnTo>
                    <a:lnTo>
                      <a:pt x="8751" y="7439"/>
                    </a:lnTo>
                    <a:lnTo>
                      <a:pt x="8751" y="7439"/>
                    </a:lnTo>
                    <a:lnTo>
                      <a:pt x="8782" y="7434"/>
                    </a:lnTo>
                    <a:lnTo>
                      <a:pt x="8812" y="7428"/>
                    </a:lnTo>
                    <a:lnTo>
                      <a:pt x="8839" y="7413"/>
                    </a:lnTo>
                    <a:lnTo>
                      <a:pt x="8859" y="7392"/>
                    </a:lnTo>
                    <a:lnTo>
                      <a:pt x="8879" y="7372"/>
                    </a:lnTo>
                    <a:lnTo>
                      <a:pt x="8895" y="7341"/>
                    </a:lnTo>
                    <a:lnTo>
                      <a:pt x="8905" y="7316"/>
                    </a:lnTo>
                    <a:lnTo>
                      <a:pt x="8905" y="7285"/>
                    </a:lnTo>
                  </a:path>
                </a:pathLst>
              </a:custGeom>
              <a:solidFill>
                <a:srgbClr val="00274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256" name="Freeform 8">
                <a:extLst>
                  <a:ext uri="{FF2B5EF4-FFF2-40B4-BE49-F238E27FC236}">
                    <a16:creationId xmlns:a16="http://schemas.microsoft.com/office/drawing/2014/main" id="{9465BCBB-F349-E74B-B269-101931D0B490}"/>
                  </a:ext>
                </a:extLst>
              </p:cNvPr>
              <p:cNvSpPr>
                <a:spLocks noChangeArrowheads="1"/>
              </p:cNvSpPr>
              <p:nvPr/>
            </p:nvSpPr>
            <p:spPr bwMode="auto">
              <a:xfrm>
                <a:off x="4192588" y="2222500"/>
                <a:ext cx="2100262" cy="2500313"/>
              </a:xfrm>
              <a:custGeom>
                <a:avLst/>
                <a:gdLst>
                  <a:gd name="T0" fmla="*/ 4936 w 5834"/>
                  <a:gd name="T1" fmla="*/ 1595 h 6947"/>
                  <a:gd name="T2" fmla="*/ 4890 w 5834"/>
                  <a:gd name="T3" fmla="*/ 1261 h 6947"/>
                  <a:gd name="T4" fmla="*/ 4777 w 5834"/>
                  <a:gd name="T5" fmla="*/ 954 h 6947"/>
                  <a:gd name="T6" fmla="*/ 4608 w 5834"/>
                  <a:gd name="T7" fmla="*/ 677 h 6947"/>
                  <a:gd name="T8" fmla="*/ 4393 w 5834"/>
                  <a:gd name="T9" fmla="*/ 436 h 6947"/>
                  <a:gd name="T10" fmla="*/ 4131 w 5834"/>
                  <a:gd name="T11" fmla="*/ 246 h 6947"/>
                  <a:gd name="T12" fmla="*/ 3839 w 5834"/>
                  <a:gd name="T13" fmla="*/ 103 h 6947"/>
                  <a:gd name="T14" fmla="*/ 3516 w 5834"/>
                  <a:gd name="T15" fmla="*/ 20 h 6947"/>
                  <a:gd name="T16" fmla="*/ 2573 w 5834"/>
                  <a:gd name="T17" fmla="*/ 0 h 6947"/>
                  <a:gd name="T18" fmla="*/ 2317 w 5834"/>
                  <a:gd name="T19" fmla="*/ 20 h 6947"/>
                  <a:gd name="T20" fmla="*/ 1994 w 5834"/>
                  <a:gd name="T21" fmla="*/ 103 h 6947"/>
                  <a:gd name="T22" fmla="*/ 1702 w 5834"/>
                  <a:gd name="T23" fmla="*/ 246 h 6947"/>
                  <a:gd name="T24" fmla="*/ 1440 w 5834"/>
                  <a:gd name="T25" fmla="*/ 436 h 6947"/>
                  <a:gd name="T26" fmla="*/ 1225 w 5834"/>
                  <a:gd name="T27" fmla="*/ 677 h 6947"/>
                  <a:gd name="T28" fmla="*/ 1056 w 5834"/>
                  <a:gd name="T29" fmla="*/ 954 h 6947"/>
                  <a:gd name="T30" fmla="*/ 943 w 5834"/>
                  <a:gd name="T31" fmla="*/ 1261 h 6947"/>
                  <a:gd name="T32" fmla="*/ 897 w 5834"/>
                  <a:gd name="T33" fmla="*/ 1595 h 6947"/>
                  <a:gd name="T34" fmla="*/ 794 w 5834"/>
                  <a:gd name="T35" fmla="*/ 3030 h 6947"/>
                  <a:gd name="T36" fmla="*/ 451 w 5834"/>
                  <a:gd name="T37" fmla="*/ 3317 h 6947"/>
                  <a:gd name="T38" fmla="*/ 189 w 5834"/>
                  <a:gd name="T39" fmla="*/ 3681 h 6947"/>
                  <a:gd name="T40" fmla="*/ 36 w 5834"/>
                  <a:gd name="T41" fmla="*/ 4106 h 6947"/>
                  <a:gd name="T42" fmla="*/ 0 w 5834"/>
                  <a:gd name="T43" fmla="*/ 5264 h 6947"/>
                  <a:gd name="T44" fmla="*/ 15 w 5834"/>
                  <a:gd name="T45" fmla="*/ 5521 h 6947"/>
                  <a:gd name="T46" fmla="*/ 97 w 5834"/>
                  <a:gd name="T47" fmla="*/ 5844 h 6947"/>
                  <a:gd name="T48" fmla="*/ 241 w 5834"/>
                  <a:gd name="T49" fmla="*/ 6136 h 6947"/>
                  <a:gd name="T50" fmla="*/ 436 w 5834"/>
                  <a:gd name="T51" fmla="*/ 6392 h 6947"/>
                  <a:gd name="T52" fmla="*/ 672 w 5834"/>
                  <a:gd name="T53" fmla="*/ 6613 h 6947"/>
                  <a:gd name="T54" fmla="*/ 948 w 5834"/>
                  <a:gd name="T55" fmla="*/ 6777 h 6947"/>
                  <a:gd name="T56" fmla="*/ 1256 w 5834"/>
                  <a:gd name="T57" fmla="*/ 6889 h 6947"/>
                  <a:gd name="T58" fmla="*/ 1589 w 5834"/>
                  <a:gd name="T59" fmla="*/ 6940 h 6947"/>
                  <a:gd name="T60" fmla="*/ 4244 w 5834"/>
                  <a:gd name="T61" fmla="*/ 6940 h 6947"/>
                  <a:gd name="T62" fmla="*/ 4577 w 5834"/>
                  <a:gd name="T63" fmla="*/ 6889 h 6947"/>
                  <a:gd name="T64" fmla="*/ 4885 w 5834"/>
                  <a:gd name="T65" fmla="*/ 6777 h 6947"/>
                  <a:gd name="T66" fmla="*/ 5161 w 5834"/>
                  <a:gd name="T67" fmla="*/ 6613 h 6947"/>
                  <a:gd name="T68" fmla="*/ 5397 w 5834"/>
                  <a:gd name="T69" fmla="*/ 6392 h 6947"/>
                  <a:gd name="T70" fmla="*/ 5592 w 5834"/>
                  <a:gd name="T71" fmla="*/ 6136 h 6947"/>
                  <a:gd name="T72" fmla="*/ 5736 w 5834"/>
                  <a:gd name="T73" fmla="*/ 5844 h 6947"/>
                  <a:gd name="T74" fmla="*/ 5818 w 5834"/>
                  <a:gd name="T75" fmla="*/ 5521 h 6947"/>
                  <a:gd name="T76" fmla="*/ 5833 w 5834"/>
                  <a:gd name="T77" fmla="*/ 4459 h 6947"/>
                  <a:gd name="T78" fmla="*/ 5797 w 5834"/>
                  <a:gd name="T79" fmla="*/ 4106 h 6947"/>
                  <a:gd name="T80" fmla="*/ 5644 w 5834"/>
                  <a:gd name="T81" fmla="*/ 3681 h 6947"/>
                  <a:gd name="T82" fmla="*/ 5382 w 5834"/>
                  <a:gd name="T83" fmla="*/ 3317 h 6947"/>
                  <a:gd name="T84" fmla="*/ 5039 w 5834"/>
                  <a:gd name="T85" fmla="*/ 3030 h 6947"/>
                  <a:gd name="T86" fmla="*/ 3013 w 5834"/>
                  <a:gd name="T87" fmla="*/ 733 h 6947"/>
                  <a:gd name="T88" fmla="*/ 3434 w 5834"/>
                  <a:gd name="T89" fmla="*/ 815 h 6947"/>
                  <a:gd name="T90" fmla="*/ 3772 w 5834"/>
                  <a:gd name="T91" fmla="*/ 1046 h 6947"/>
                  <a:gd name="T92" fmla="*/ 4003 w 5834"/>
                  <a:gd name="T93" fmla="*/ 1389 h 6947"/>
                  <a:gd name="T94" fmla="*/ 4090 w 5834"/>
                  <a:gd name="T95" fmla="*/ 1804 h 6947"/>
                  <a:gd name="T96" fmla="*/ 1743 w 5834"/>
                  <a:gd name="T97" fmla="*/ 1804 h 6947"/>
                  <a:gd name="T98" fmla="*/ 1830 w 5834"/>
                  <a:gd name="T99" fmla="*/ 1389 h 6947"/>
                  <a:gd name="T100" fmla="*/ 2061 w 5834"/>
                  <a:gd name="T101" fmla="*/ 1046 h 6947"/>
                  <a:gd name="T102" fmla="*/ 2399 w 5834"/>
                  <a:gd name="T103" fmla="*/ 815 h 6947"/>
                  <a:gd name="T104" fmla="*/ 2820 w 5834"/>
                  <a:gd name="T105" fmla="*/ 733 h 6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34" h="6947">
                    <a:moveTo>
                      <a:pt x="4941" y="2978"/>
                    </a:moveTo>
                    <a:lnTo>
                      <a:pt x="4941" y="1682"/>
                    </a:lnTo>
                    <a:lnTo>
                      <a:pt x="4941" y="1682"/>
                    </a:lnTo>
                    <a:lnTo>
                      <a:pt x="4936" y="1595"/>
                    </a:lnTo>
                    <a:lnTo>
                      <a:pt x="4931" y="1507"/>
                    </a:lnTo>
                    <a:lnTo>
                      <a:pt x="4921" y="1425"/>
                    </a:lnTo>
                    <a:lnTo>
                      <a:pt x="4905" y="1343"/>
                    </a:lnTo>
                    <a:lnTo>
                      <a:pt x="4890" y="1261"/>
                    </a:lnTo>
                    <a:lnTo>
                      <a:pt x="4864" y="1179"/>
                    </a:lnTo>
                    <a:lnTo>
                      <a:pt x="4839" y="1102"/>
                    </a:lnTo>
                    <a:lnTo>
                      <a:pt x="4808" y="1025"/>
                    </a:lnTo>
                    <a:lnTo>
                      <a:pt x="4777" y="954"/>
                    </a:lnTo>
                    <a:lnTo>
                      <a:pt x="4736" y="881"/>
                    </a:lnTo>
                    <a:lnTo>
                      <a:pt x="4695" y="810"/>
                    </a:lnTo>
                    <a:lnTo>
                      <a:pt x="4654" y="743"/>
                    </a:lnTo>
                    <a:lnTo>
                      <a:pt x="4608" y="677"/>
                    </a:lnTo>
                    <a:lnTo>
                      <a:pt x="4556" y="610"/>
                    </a:lnTo>
                    <a:lnTo>
                      <a:pt x="4505" y="554"/>
                    </a:lnTo>
                    <a:lnTo>
                      <a:pt x="4449" y="492"/>
                    </a:lnTo>
                    <a:lnTo>
                      <a:pt x="4393" y="436"/>
                    </a:lnTo>
                    <a:lnTo>
                      <a:pt x="4331" y="385"/>
                    </a:lnTo>
                    <a:lnTo>
                      <a:pt x="4265" y="333"/>
                    </a:lnTo>
                    <a:lnTo>
                      <a:pt x="4203" y="287"/>
                    </a:lnTo>
                    <a:lnTo>
                      <a:pt x="4131" y="246"/>
                    </a:lnTo>
                    <a:lnTo>
                      <a:pt x="4065" y="205"/>
                    </a:lnTo>
                    <a:lnTo>
                      <a:pt x="3987" y="169"/>
                    </a:lnTo>
                    <a:lnTo>
                      <a:pt x="3916" y="133"/>
                    </a:lnTo>
                    <a:lnTo>
                      <a:pt x="3839" y="103"/>
                    </a:lnTo>
                    <a:lnTo>
                      <a:pt x="3762" y="76"/>
                    </a:lnTo>
                    <a:lnTo>
                      <a:pt x="3680" y="56"/>
                    </a:lnTo>
                    <a:lnTo>
                      <a:pt x="3598" y="36"/>
                    </a:lnTo>
                    <a:lnTo>
                      <a:pt x="3516" y="20"/>
                    </a:lnTo>
                    <a:lnTo>
                      <a:pt x="3434" y="10"/>
                    </a:lnTo>
                    <a:lnTo>
                      <a:pt x="3347" y="5"/>
                    </a:lnTo>
                    <a:lnTo>
                      <a:pt x="3260" y="0"/>
                    </a:lnTo>
                    <a:lnTo>
                      <a:pt x="2573" y="0"/>
                    </a:lnTo>
                    <a:lnTo>
                      <a:pt x="2573" y="0"/>
                    </a:lnTo>
                    <a:lnTo>
                      <a:pt x="2486" y="5"/>
                    </a:lnTo>
                    <a:lnTo>
                      <a:pt x="2399" y="10"/>
                    </a:lnTo>
                    <a:lnTo>
                      <a:pt x="2317" y="20"/>
                    </a:lnTo>
                    <a:lnTo>
                      <a:pt x="2235" y="36"/>
                    </a:lnTo>
                    <a:lnTo>
                      <a:pt x="2153" y="56"/>
                    </a:lnTo>
                    <a:lnTo>
                      <a:pt x="2071" y="76"/>
                    </a:lnTo>
                    <a:lnTo>
                      <a:pt x="1994" y="103"/>
                    </a:lnTo>
                    <a:lnTo>
                      <a:pt x="1917" y="133"/>
                    </a:lnTo>
                    <a:lnTo>
                      <a:pt x="1846" y="169"/>
                    </a:lnTo>
                    <a:lnTo>
                      <a:pt x="1768" y="205"/>
                    </a:lnTo>
                    <a:lnTo>
                      <a:pt x="1702" y="246"/>
                    </a:lnTo>
                    <a:lnTo>
                      <a:pt x="1630" y="287"/>
                    </a:lnTo>
                    <a:lnTo>
                      <a:pt x="1568" y="333"/>
                    </a:lnTo>
                    <a:lnTo>
                      <a:pt x="1502" y="385"/>
                    </a:lnTo>
                    <a:lnTo>
                      <a:pt x="1440" y="436"/>
                    </a:lnTo>
                    <a:lnTo>
                      <a:pt x="1384" y="492"/>
                    </a:lnTo>
                    <a:lnTo>
                      <a:pt x="1328" y="554"/>
                    </a:lnTo>
                    <a:lnTo>
                      <a:pt x="1277" y="610"/>
                    </a:lnTo>
                    <a:lnTo>
                      <a:pt x="1225" y="677"/>
                    </a:lnTo>
                    <a:lnTo>
                      <a:pt x="1179" y="743"/>
                    </a:lnTo>
                    <a:lnTo>
                      <a:pt x="1138" y="810"/>
                    </a:lnTo>
                    <a:lnTo>
                      <a:pt x="1097" y="881"/>
                    </a:lnTo>
                    <a:lnTo>
                      <a:pt x="1056" y="954"/>
                    </a:lnTo>
                    <a:lnTo>
                      <a:pt x="1025" y="1025"/>
                    </a:lnTo>
                    <a:lnTo>
                      <a:pt x="994" y="1102"/>
                    </a:lnTo>
                    <a:lnTo>
                      <a:pt x="969" y="1179"/>
                    </a:lnTo>
                    <a:lnTo>
                      <a:pt x="943" y="1261"/>
                    </a:lnTo>
                    <a:lnTo>
                      <a:pt x="928" y="1343"/>
                    </a:lnTo>
                    <a:lnTo>
                      <a:pt x="912" y="1425"/>
                    </a:lnTo>
                    <a:lnTo>
                      <a:pt x="902" y="1507"/>
                    </a:lnTo>
                    <a:lnTo>
                      <a:pt x="897" y="1595"/>
                    </a:lnTo>
                    <a:lnTo>
                      <a:pt x="892" y="1682"/>
                    </a:lnTo>
                    <a:lnTo>
                      <a:pt x="892" y="2978"/>
                    </a:lnTo>
                    <a:lnTo>
                      <a:pt x="892" y="2978"/>
                    </a:lnTo>
                    <a:lnTo>
                      <a:pt x="794" y="3030"/>
                    </a:lnTo>
                    <a:lnTo>
                      <a:pt x="702" y="3096"/>
                    </a:lnTo>
                    <a:lnTo>
                      <a:pt x="610" y="3163"/>
                    </a:lnTo>
                    <a:lnTo>
                      <a:pt x="528" y="3235"/>
                    </a:lnTo>
                    <a:lnTo>
                      <a:pt x="451" y="3317"/>
                    </a:lnTo>
                    <a:lnTo>
                      <a:pt x="374" y="3399"/>
                    </a:lnTo>
                    <a:lnTo>
                      <a:pt x="307" y="3492"/>
                    </a:lnTo>
                    <a:lnTo>
                      <a:pt x="246" y="3583"/>
                    </a:lnTo>
                    <a:lnTo>
                      <a:pt x="189" y="3681"/>
                    </a:lnTo>
                    <a:lnTo>
                      <a:pt x="138" y="3783"/>
                    </a:lnTo>
                    <a:lnTo>
                      <a:pt x="97" y="3886"/>
                    </a:lnTo>
                    <a:lnTo>
                      <a:pt x="61" y="3999"/>
                    </a:lnTo>
                    <a:lnTo>
                      <a:pt x="36" y="4106"/>
                    </a:lnTo>
                    <a:lnTo>
                      <a:pt x="15" y="4224"/>
                    </a:lnTo>
                    <a:lnTo>
                      <a:pt x="0" y="4341"/>
                    </a:lnTo>
                    <a:lnTo>
                      <a:pt x="0" y="4459"/>
                    </a:lnTo>
                    <a:lnTo>
                      <a:pt x="0" y="5264"/>
                    </a:lnTo>
                    <a:lnTo>
                      <a:pt x="0" y="5264"/>
                    </a:lnTo>
                    <a:lnTo>
                      <a:pt x="0" y="5352"/>
                    </a:lnTo>
                    <a:lnTo>
                      <a:pt x="5" y="5439"/>
                    </a:lnTo>
                    <a:lnTo>
                      <a:pt x="15" y="5521"/>
                    </a:lnTo>
                    <a:lnTo>
                      <a:pt x="31" y="5603"/>
                    </a:lnTo>
                    <a:lnTo>
                      <a:pt x="51" y="5685"/>
                    </a:lnTo>
                    <a:lnTo>
                      <a:pt x="72" y="5762"/>
                    </a:lnTo>
                    <a:lnTo>
                      <a:pt x="97" y="5844"/>
                    </a:lnTo>
                    <a:lnTo>
                      <a:pt x="128" y="5920"/>
                    </a:lnTo>
                    <a:lnTo>
                      <a:pt x="164" y="5992"/>
                    </a:lnTo>
                    <a:lnTo>
                      <a:pt x="200" y="6064"/>
                    </a:lnTo>
                    <a:lnTo>
                      <a:pt x="241" y="6136"/>
                    </a:lnTo>
                    <a:lnTo>
                      <a:pt x="287" y="6202"/>
                    </a:lnTo>
                    <a:lnTo>
                      <a:pt x="333" y="6269"/>
                    </a:lnTo>
                    <a:lnTo>
                      <a:pt x="379" y="6331"/>
                    </a:lnTo>
                    <a:lnTo>
                      <a:pt x="436" y="6392"/>
                    </a:lnTo>
                    <a:lnTo>
                      <a:pt x="492" y="6453"/>
                    </a:lnTo>
                    <a:lnTo>
                      <a:pt x="548" y="6510"/>
                    </a:lnTo>
                    <a:lnTo>
                      <a:pt x="610" y="6562"/>
                    </a:lnTo>
                    <a:lnTo>
                      <a:pt x="672" y="6613"/>
                    </a:lnTo>
                    <a:lnTo>
                      <a:pt x="738" y="6659"/>
                    </a:lnTo>
                    <a:lnTo>
                      <a:pt x="805" y="6700"/>
                    </a:lnTo>
                    <a:lnTo>
                      <a:pt x="877" y="6741"/>
                    </a:lnTo>
                    <a:lnTo>
                      <a:pt x="948" y="6777"/>
                    </a:lnTo>
                    <a:lnTo>
                      <a:pt x="1025" y="6813"/>
                    </a:lnTo>
                    <a:lnTo>
                      <a:pt x="1097" y="6843"/>
                    </a:lnTo>
                    <a:lnTo>
                      <a:pt x="1179" y="6869"/>
                    </a:lnTo>
                    <a:lnTo>
                      <a:pt x="1256" y="6889"/>
                    </a:lnTo>
                    <a:lnTo>
                      <a:pt x="1338" y="6910"/>
                    </a:lnTo>
                    <a:lnTo>
                      <a:pt x="1420" y="6925"/>
                    </a:lnTo>
                    <a:lnTo>
                      <a:pt x="1507" y="6936"/>
                    </a:lnTo>
                    <a:lnTo>
                      <a:pt x="1589" y="6940"/>
                    </a:lnTo>
                    <a:lnTo>
                      <a:pt x="1676" y="6946"/>
                    </a:lnTo>
                    <a:lnTo>
                      <a:pt x="4157" y="6946"/>
                    </a:lnTo>
                    <a:lnTo>
                      <a:pt x="4157" y="6946"/>
                    </a:lnTo>
                    <a:lnTo>
                      <a:pt x="4244" y="6940"/>
                    </a:lnTo>
                    <a:lnTo>
                      <a:pt x="4326" y="6936"/>
                    </a:lnTo>
                    <a:lnTo>
                      <a:pt x="4413" y="6925"/>
                    </a:lnTo>
                    <a:lnTo>
                      <a:pt x="4495" y="6910"/>
                    </a:lnTo>
                    <a:lnTo>
                      <a:pt x="4577" y="6889"/>
                    </a:lnTo>
                    <a:lnTo>
                      <a:pt x="4654" y="6869"/>
                    </a:lnTo>
                    <a:lnTo>
                      <a:pt x="4736" y="6843"/>
                    </a:lnTo>
                    <a:lnTo>
                      <a:pt x="4808" y="6813"/>
                    </a:lnTo>
                    <a:lnTo>
                      <a:pt x="4885" y="6777"/>
                    </a:lnTo>
                    <a:lnTo>
                      <a:pt x="4956" y="6741"/>
                    </a:lnTo>
                    <a:lnTo>
                      <a:pt x="5028" y="6700"/>
                    </a:lnTo>
                    <a:lnTo>
                      <a:pt x="5095" y="6659"/>
                    </a:lnTo>
                    <a:lnTo>
                      <a:pt x="5161" y="6613"/>
                    </a:lnTo>
                    <a:lnTo>
                      <a:pt x="5223" y="6562"/>
                    </a:lnTo>
                    <a:lnTo>
                      <a:pt x="5285" y="6510"/>
                    </a:lnTo>
                    <a:lnTo>
                      <a:pt x="5341" y="6453"/>
                    </a:lnTo>
                    <a:lnTo>
                      <a:pt x="5397" y="6392"/>
                    </a:lnTo>
                    <a:lnTo>
                      <a:pt x="5454" y="6331"/>
                    </a:lnTo>
                    <a:lnTo>
                      <a:pt x="5500" y="6269"/>
                    </a:lnTo>
                    <a:lnTo>
                      <a:pt x="5546" y="6202"/>
                    </a:lnTo>
                    <a:lnTo>
                      <a:pt x="5592" y="6136"/>
                    </a:lnTo>
                    <a:lnTo>
                      <a:pt x="5633" y="6064"/>
                    </a:lnTo>
                    <a:lnTo>
                      <a:pt x="5669" y="5992"/>
                    </a:lnTo>
                    <a:lnTo>
                      <a:pt x="5705" y="5920"/>
                    </a:lnTo>
                    <a:lnTo>
                      <a:pt x="5736" y="5844"/>
                    </a:lnTo>
                    <a:lnTo>
                      <a:pt x="5761" y="5762"/>
                    </a:lnTo>
                    <a:lnTo>
                      <a:pt x="5782" y="5685"/>
                    </a:lnTo>
                    <a:lnTo>
                      <a:pt x="5802" y="5603"/>
                    </a:lnTo>
                    <a:lnTo>
                      <a:pt x="5818" y="5521"/>
                    </a:lnTo>
                    <a:lnTo>
                      <a:pt x="5828" y="5439"/>
                    </a:lnTo>
                    <a:lnTo>
                      <a:pt x="5833" y="5352"/>
                    </a:lnTo>
                    <a:lnTo>
                      <a:pt x="5833" y="5264"/>
                    </a:lnTo>
                    <a:lnTo>
                      <a:pt x="5833" y="4459"/>
                    </a:lnTo>
                    <a:lnTo>
                      <a:pt x="5833" y="4459"/>
                    </a:lnTo>
                    <a:lnTo>
                      <a:pt x="5833" y="4341"/>
                    </a:lnTo>
                    <a:lnTo>
                      <a:pt x="5818" y="4224"/>
                    </a:lnTo>
                    <a:lnTo>
                      <a:pt x="5797" y="4106"/>
                    </a:lnTo>
                    <a:lnTo>
                      <a:pt x="5772" y="3999"/>
                    </a:lnTo>
                    <a:lnTo>
                      <a:pt x="5736" y="3886"/>
                    </a:lnTo>
                    <a:lnTo>
                      <a:pt x="5695" y="3783"/>
                    </a:lnTo>
                    <a:lnTo>
                      <a:pt x="5644" y="3681"/>
                    </a:lnTo>
                    <a:lnTo>
                      <a:pt x="5587" y="3583"/>
                    </a:lnTo>
                    <a:lnTo>
                      <a:pt x="5526" y="3492"/>
                    </a:lnTo>
                    <a:lnTo>
                      <a:pt x="5459" y="3399"/>
                    </a:lnTo>
                    <a:lnTo>
                      <a:pt x="5382" y="3317"/>
                    </a:lnTo>
                    <a:lnTo>
                      <a:pt x="5305" y="3235"/>
                    </a:lnTo>
                    <a:lnTo>
                      <a:pt x="5223" y="3163"/>
                    </a:lnTo>
                    <a:lnTo>
                      <a:pt x="5131" y="3096"/>
                    </a:lnTo>
                    <a:lnTo>
                      <a:pt x="5039" y="3030"/>
                    </a:lnTo>
                    <a:lnTo>
                      <a:pt x="4941" y="2978"/>
                    </a:lnTo>
                    <a:close/>
                    <a:moveTo>
                      <a:pt x="2820" y="733"/>
                    </a:moveTo>
                    <a:lnTo>
                      <a:pt x="3013" y="733"/>
                    </a:lnTo>
                    <a:lnTo>
                      <a:pt x="3013" y="733"/>
                    </a:lnTo>
                    <a:lnTo>
                      <a:pt x="3126" y="738"/>
                    </a:lnTo>
                    <a:lnTo>
                      <a:pt x="3229" y="754"/>
                    </a:lnTo>
                    <a:lnTo>
                      <a:pt x="3336" y="779"/>
                    </a:lnTo>
                    <a:lnTo>
                      <a:pt x="3434" y="815"/>
                    </a:lnTo>
                    <a:lnTo>
                      <a:pt x="3526" y="861"/>
                    </a:lnTo>
                    <a:lnTo>
                      <a:pt x="3613" y="912"/>
                    </a:lnTo>
                    <a:lnTo>
                      <a:pt x="3700" y="974"/>
                    </a:lnTo>
                    <a:lnTo>
                      <a:pt x="3772" y="1046"/>
                    </a:lnTo>
                    <a:lnTo>
                      <a:pt x="3844" y="1123"/>
                    </a:lnTo>
                    <a:lnTo>
                      <a:pt x="3905" y="1205"/>
                    </a:lnTo>
                    <a:lnTo>
                      <a:pt x="3962" y="1292"/>
                    </a:lnTo>
                    <a:lnTo>
                      <a:pt x="4003" y="1389"/>
                    </a:lnTo>
                    <a:lnTo>
                      <a:pt x="4039" y="1486"/>
                    </a:lnTo>
                    <a:lnTo>
                      <a:pt x="4069" y="1589"/>
                    </a:lnTo>
                    <a:lnTo>
                      <a:pt x="4085" y="1697"/>
                    </a:lnTo>
                    <a:lnTo>
                      <a:pt x="4090" y="1804"/>
                    </a:lnTo>
                    <a:lnTo>
                      <a:pt x="4090" y="2784"/>
                    </a:lnTo>
                    <a:lnTo>
                      <a:pt x="1743" y="2784"/>
                    </a:lnTo>
                    <a:lnTo>
                      <a:pt x="1743" y="1804"/>
                    </a:lnTo>
                    <a:lnTo>
                      <a:pt x="1743" y="1804"/>
                    </a:lnTo>
                    <a:lnTo>
                      <a:pt x="1748" y="1697"/>
                    </a:lnTo>
                    <a:lnTo>
                      <a:pt x="1764" y="1589"/>
                    </a:lnTo>
                    <a:lnTo>
                      <a:pt x="1794" y="1486"/>
                    </a:lnTo>
                    <a:lnTo>
                      <a:pt x="1830" y="1389"/>
                    </a:lnTo>
                    <a:lnTo>
                      <a:pt x="1871" y="1292"/>
                    </a:lnTo>
                    <a:lnTo>
                      <a:pt x="1928" y="1205"/>
                    </a:lnTo>
                    <a:lnTo>
                      <a:pt x="1989" y="1123"/>
                    </a:lnTo>
                    <a:lnTo>
                      <a:pt x="2061" y="1046"/>
                    </a:lnTo>
                    <a:lnTo>
                      <a:pt x="2133" y="974"/>
                    </a:lnTo>
                    <a:lnTo>
                      <a:pt x="2220" y="912"/>
                    </a:lnTo>
                    <a:lnTo>
                      <a:pt x="2307" y="861"/>
                    </a:lnTo>
                    <a:lnTo>
                      <a:pt x="2399" y="815"/>
                    </a:lnTo>
                    <a:lnTo>
                      <a:pt x="2497" y="779"/>
                    </a:lnTo>
                    <a:lnTo>
                      <a:pt x="2604" y="754"/>
                    </a:lnTo>
                    <a:lnTo>
                      <a:pt x="2707" y="738"/>
                    </a:lnTo>
                    <a:lnTo>
                      <a:pt x="2820" y="733"/>
                    </a:lnTo>
                    <a:close/>
                  </a:path>
                </a:pathLst>
              </a:custGeom>
              <a:solidFill>
                <a:srgbClr val="92969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257" name="Freeform 9">
                <a:extLst>
                  <a:ext uri="{FF2B5EF4-FFF2-40B4-BE49-F238E27FC236}">
                    <a16:creationId xmlns:a16="http://schemas.microsoft.com/office/drawing/2014/main" id="{4EFAB428-42F4-DF46-AE46-ADAF956FAA28}"/>
                  </a:ext>
                </a:extLst>
              </p:cNvPr>
              <p:cNvSpPr>
                <a:spLocks noChangeArrowheads="1"/>
              </p:cNvSpPr>
              <p:nvPr/>
            </p:nvSpPr>
            <p:spPr bwMode="auto">
              <a:xfrm>
                <a:off x="4740275" y="3389313"/>
                <a:ext cx="963613" cy="1208087"/>
              </a:xfrm>
              <a:custGeom>
                <a:avLst/>
                <a:gdLst>
                  <a:gd name="T0" fmla="*/ 1200 w 2677"/>
                  <a:gd name="T1" fmla="*/ 5 h 3358"/>
                  <a:gd name="T2" fmla="*/ 944 w 2677"/>
                  <a:gd name="T3" fmla="*/ 67 h 3358"/>
                  <a:gd name="T4" fmla="*/ 703 w 2677"/>
                  <a:gd name="T5" fmla="*/ 174 h 3358"/>
                  <a:gd name="T6" fmla="*/ 487 w 2677"/>
                  <a:gd name="T7" fmla="*/ 333 h 3358"/>
                  <a:gd name="T8" fmla="*/ 308 w 2677"/>
                  <a:gd name="T9" fmla="*/ 533 h 3358"/>
                  <a:gd name="T10" fmla="*/ 164 w 2677"/>
                  <a:gd name="T11" fmla="*/ 764 h 3358"/>
                  <a:gd name="T12" fmla="*/ 62 w 2677"/>
                  <a:gd name="T13" fmla="*/ 1026 h 3358"/>
                  <a:gd name="T14" fmla="*/ 11 w 2677"/>
                  <a:gd name="T15" fmla="*/ 1312 h 3358"/>
                  <a:gd name="T16" fmla="*/ 6 w 2677"/>
                  <a:gd name="T17" fmla="*/ 1547 h 3358"/>
                  <a:gd name="T18" fmla="*/ 57 w 2677"/>
                  <a:gd name="T19" fmla="*/ 1876 h 3358"/>
                  <a:gd name="T20" fmla="*/ 170 w 2677"/>
                  <a:gd name="T21" fmla="*/ 2173 h 3358"/>
                  <a:gd name="T22" fmla="*/ 339 w 2677"/>
                  <a:gd name="T23" fmla="*/ 2435 h 3358"/>
                  <a:gd name="T24" fmla="*/ 498 w 2677"/>
                  <a:gd name="T25" fmla="*/ 2896 h 3358"/>
                  <a:gd name="T26" fmla="*/ 513 w 2677"/>
                  <a:gd name="T27" fmla="*/ 2998 h 3358"/>
                  <a:gd name="T28" fmla="*/ 575 w 2677"/>
                  <a:gd name="T29" fmla="*/ 3116 h 3358"/>
                  <a:gd name="T30" fmla="*/ 677 w 2677"/>
                  <a:gd name="T31" fmla="*/ 3198 h 3358"/>
                  <a:gd name="T32" fmla="*/ 805 w 2677"/>
                  <a:gd name="T33" fmla="*/ 3240 h 3358"/>
                  <a:gd name="T34" fmla="*/ 847 w 2677"/>
                  <a:gd name="T35" fmla="*/ 2650 h 3358"/>
                  <a:gd name="T36" fmla="*/ 893 w 2677"/>
                  <a:gd name="T37" fmla="*/ 2542 h 3358"/>
                  <a:gd name="T38" fmla="*/ 1000 w 2677"/>
                  <a:gd name="T39" fmla="*/ 2496 h 3358"/>
                  <a:gd name="T40" fmla="*/ 1087 w 2677"/>
                  <a:gd name="T41" fmla="*/ 2522 h 3358"/>
                  <a:gd name="T42" fmla="*/ 1154 w 2677"/>
                  <a:gd name="T43" fmla="*/ 2619 h 3358"/>
                  <a:gd name="T44" fmla="*/ 1159 w 2677"/>
                  <a:gd name="T45" fmla="*/ 3204 h 3358"/>
                  <a:gd name="T46" fmla="*/ 1231 w 2677"/>
                  <a:gd name="T47" fmla="*/ 3331 h 3358"/>
                  <a:gd name="T48" fmla="*/ 1349 w 2677"/>
                  <a:gd name="T49" fmla="*/ 3357 h 3358"/>
                  <a:gd name="T50" fmla="*/ 1445 w 2677"/>
                  <a:gd name="T51" fmla="*/ 3331 h 3358"/>
                  <a:gd name="T52" fmla="*/ 1517 w 2677"/>
                  <a:gd name="T53" fmla="*/ 3204 h 3358"/>
                  <a:gd name="T54" fmla="*/ 1522 w 2677"/>
                  <a:gd name="T55" fmla="*/ 2619 h 3358"/>
                  <a:gd name="T56" fmla="*/ 1589 w 2677"/>
                  <a:gd name="T57" fmla="*/ 2522 h 3358"/>
                  <a:gd name="T58" fmla="*/ 1676 w 2677"/>
                  <a:gd name="T59" fmla="*/ 2496 h 3358"/>
                  <a:gd name="T60" fmla="*/ 1784 w 2677"/>
                  <a:gd name="T61" fmla="*/ 2542 h 3358"/>
                  <a:gd name="T62" fmla="*/ 1830 w 2677"/>
                  <a:gd name="T63" fmla="*/ 2650 h 3358"/>
                  <a:gd name="T64" fmla="*/ 1866 w 2677"/>
                  <a:gd name="T65" fmla="*/ 3240 h 3358"/>
                  <a:gd name="T66" fmla="*/ 1999 w 2677"/>
                  <a:gd name="T67" fmla="*/ 3198 h 3358"/>
                  <a:gd name="T68" fmla="*/ 2096 w 2677"/>
                  <a:gd name="T69" fmla="*/ 3116 h 3358"/>
                  <a:gd name="T70" fmla="*/ 2163 w 2677"/>
                  <a:gd name="T71" fmla="*/ 2998 h 3358"/>
                  <a:gd name="T72" fmla="*/ 2178 w 2677"/>
                  <a:gd name="T73" fmla="*/ 2599 h 3358"/>
                  <a:gd name="T74" fmla="*/ 2338 w 2677"/>
                  <a:gd name="T75" fmla="*/ 2435 h 3358"/>
                  <a:gd name="T76" fmla="*/ 2507 w 2677"/>
                  <a:gd name="T77" fmla="*/ 2173 h 3358"/>
                  <a:gd name="T78" fmla="*/ 2619 w 2677"/>
                  <a:gd name="T79" fmla="*/ 1876 h 3358"/>
                  <a:gd name="T80" fmla="*/ 2671 w 2677"/>
                  <a:gd name="T81" fmla="*/ 1547 h 3358"/>
                  <a:gd name="T82" fmla="*/ 2665 w 2677"/>
                  <a:gd name="T83" fmla="*/ 1312 h 3358"/>
                  <a:gd name="T84" fmla="*/ 2614 w 2677"/>
                  <a:gd name="T85" fmla="*/ 1026 h 3358"/>
                  <a:gd name="T86" fmla="*/ 2512 w 2677"/>
                  <a:gd name="T87" fmla="*/ 764 h 3358"/>
                  <a:gd name="T88" fmla="*/ 2368 w 2677"/>
                  <a:gd name="T89" fmla="*/ 533 h 3358"/>
                  <a:gd name="T90" fmla="*/ 2189 w 2677"/>
                  <a:gd name="T91" fmla="*/ 333 h 3358"/>
                  <a:gd name="T92" fmla="*/ 1973 w 2677"/>
                  <a:gd name="T93" fmla="*/ 174 h 3358"/>
                  <a:gd name="T94" fmla="*/ 1738 w 2677"/>
                  <a:gd name="T95" fmla="*/ 67 h 3358"/>
                  <a:gd name="T96" fmla="*/ 1476 w 2677"/>
                  <a:gd name="T97" fmla="*/ 5 h 3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77" h="3358">
                    <a:moveTo>
                      <a:pt x="1338" y="0"/>
                    </a:moveTo>
                    <a:lnTo>
                      <a:pt x="1338" y="0"/>
                    </a:lnTo>
                    <a:lnTo>
                      <a:pt x="1272" y="0"/>
                    </a:lnTo>
                    <a:lnTo>
                      <a:pt x="1200" y="5"/>
                    </a:lnTo>
                    <a:lnTo>
                      <a:pt x="1134" y="16"/>
                    </a:lnTo>
                    <a:lnTo>
                      <a:pt x="1072" y="31"/>
                    </a:lnTo>
                    <a:lnTo>
                      <a:pt x="1005" y="46"/>
                    </a:lnTo>
                    <a:lnTo>
                      <a:pt x="944" y="67"/>
                    </a:lnTo>
                    <a:lnTo>
                      <a:pt x="877" y="87"/>
                    </a:lnTo>
                    <a:lnTo>
                      <a:pt x="820" y="113"/>
                    </a:lnTo>
                    <a:lnTo>
                      <a:pt x="759" y="143"/>
                    </a:lnTo>
                    <a:lnTo>
                      <a:pt x="703" y="174"/>
                    </a:lnTo>
                    <a:lnTo>
                      <a:pt x="647" y="210"/>
                    </a:lnTo>
                    <a:lnTo>
                      <a:pt x="590" y="252"/>
                    </a:lnTo>
                    <a:lnTo>
                      <a:pt x="539" y="292"/>
                    </a:lnTo>
                    <a:lnTo>
                      <a:pt x="487" y="333"/>
                    </a:lnTo>
                    <a:lnTo>
                      <a:pt x="442" y="379"/>
                    </a:lnTo>
                    <a:lnTo>
                      <a:pt x="395" y="431"/>
                    </a:lnTo>
                    <a:lnTo>
                      <a:pt x="349" y="477"/>
                    </a:lnTo>
                    <a:lnTo>
                      <a:pt x="308" y="533"/>
                    </a:lnTo>
                    <a:lnTo>
                      <a:pt x="267" y="590"/>
                    </a:lnTo>
                    <a:lnTo>
                      <a:pt x="231" y="646"/>
                    </a:lnTo>
                    <a:lnTo>
                      <a:pt x="195" y="703"/>
                    </a:lnTo>
                    <a:lnTo>
                      <a:pt x="164" y="764"/>
                    </a:lnTo>
                    <a:lnTo>
                      <a:pt x="134" y="830"/>
                    </a:lnTo>
                    <a:lnTo>
                      <a:pt x="108" y="892"/>
                    </a:lnTo>
                    <a:lnTo>
                      <a:pt x="82" y="959"/>
                    </a:lnTo>
                    <a:lnTo>
                      <a:pt x="62" y="1026"/>
                    </a:lnTo>
                    <a:lnTo>
                      <a:pt x="46" y="1096"/>
                    </a:lnTo>
                    <a:lnTo>
                      <a:pt x="31" y="1168"/>
                    </a:lnTo>
                    <a:lnTo>
                      <a:pt x="16" y="1240"/>
                    </a:lnTo>
                    <a:lnTo>
                      <a:pt x="11" y="1312"/>
                    </a:lnTo>
                    <a:lnTo>
                      <a:pt x="6" y="1389"/>
                    </a:lnTo>
                    <a:lnTo>
                      <a:pt x="0" y="1460"/>
                    </a:lnTo>
                    <a:lnTo>
                      <a:pt x="0" y="1460"/>
                    </a:lnTo>
                    <a:lnTo>
                      <a:pt x="6" y="1547"/>
                    </a:lnTo>
                    <a:lnTo>
                      <a:pt x="11" y="1630"/>
                    </a:lnTo>
                    <a:lnTo>
                      <a:pt x="21" y="1712"/>
                    </a:lnTo>
                    <a:lnTo>
                      <a:pt x="36" y="1794"/>
                    </a:lnTo>
                    <a:lnTo>
                      <a:pt x="57" y="1876"/>
                    </a:lnTo>
                    <a:lnTo>
                      <a:pt x="77" y="1952"/>
                    </a:lnTo>
                    <a:lnTo>
                      <a:pt x="108" y="2030"/>
                    </a:lnTo>
                    <a:lnTo>
                      <a:pt x="134" y="2101"/>
                    </a:lnTo>
                    <a:lnTo>
                      <a:pt x="170" y="2173"/>
                    </a:lnTo>
                    <a:lnTo>
                      <a:pt x="206" y="2239"/>
                    </a:lnTo>
                    <a:lnTo>
                      <a:pt x="246" y="2306"/>
                    </a:lnTo>
                    <a:lnTo>
                      <a:pt x="293" y="2373"/>
                    </a:lnTo>
                    <a:lnTo>
                      <a:pt x="339" y="2435"/>
                    </a:lnTo>
                    <a:lnTo>
                      <a:pt x="390" y="2491"/>
                    </a:lnTo>
                    <a:lnTo>
                      <a:pt x="442" y="2547"/>
                    </a:lnTo>
                    <a:lnTo>
                      <a:pt x="498" y="2599"/>
                    </a:lnTo>
                    <a:lnTo>
                      <a:pt x="498" y="2896"/>
                    </a:lnTo>
                    <a:lnTo>
                      <a:pt x="498" y="2896"/>
                    </a:lnTo>
                    <a:lnTo>
                      <a:pt x="498" y="2932"/>
                    </a:lnTo>
                    <a:lnTo>
                      <a:pt x="503" y="2962"/>
                    </a:lnTo>
                    <a:lnTo>
                      <a:pt x="513" y="2998"/>
                    </a:lnTo>
                    <a:lnTo>
                      <a:pt x="524" y="3029"/>
                    </a:lnTo>
                    <a:lnTo>
                      <a:pt x="539" y="3060"/>
                    </a:lnTo>
                    <a:lnTo>
                      <a:pt x="554" y="3086"/>
                    </a:lnTo>
                    <a:lnTo>
                      <a:pt x="575" y="3116"/>
                    </a:lnTo>
                    <a:lnTo>
                      <a:pt x="600" y="3137"/>
                    </a:lnTo>
                    <a:lnTo>
                      <a:pt x="621" y="3162"/>
                    </a:lnTo>
                    <a:lnTo>
                      <a:pt x="651" y="3183"/>
                    </a:lnTo>
                    <a:lnTo>
                      <a:pt x="677" y="3198"/>
                    </a:lnTo>
                    <a:lnTo>
                      <a:pt x="708" y="3213"/>
                    </a:lnTo>
                    <a:lnTo>
                      <a:pt x="739" y="3224"/>
                    </a:lnTo>
                    <a:lnTo>
                      <a:pt x="775" y="3234"/>
                    </a:lnTo>
                    <a:lnTo>
                      <a:pt x="805" y="3240"/>
                    </a:lnTo>
                    <a:lnTo>
                      <a:pt x="841" y="3240"/>
                    </a:lnTo>
                    <a:lnTo>
                      <a:pt x="847" y="3240"/>
                    </a:lnTo>
                    <a:lnTo>
                      <a:pt x="847" y="2650"/>
                    </a:lnTo>
                    <a:lnTo>
                      <a:pt x="847" y="2650"/>
                    </a:lnTo>
                    <a:lnTo>
                      <a:pt x="851" y="2619"/>
                    </a:lnTo>
                    <a:lnTo>
                      <a:pt x="862" y="2588"/>
                    </a:lnTo>
                    <a:lnTo>
                      <a:pt x="877" y="2563"/>
                    </a:lnTo>
                    <a:lnTo>
                      <a:pt x="893" y="2542"/>
                    </a:lnTo>
                    <a:lnTo>
                      <a:pt x="918" y="2522"/>
                    </a:lnTo>
                    <a:lnTo>
                      <a:pt x="944" y="2506"/>
                    </a:lnTo>
                    <a:lnTo>
                      <a:pt x="969" y="2501"/>
                    </a:lnTo>
                    <a:lnTo>
                      <a:pt x="1000" y="2496"/>
                    </a:lnTo>
                    <a:lnTo>
                      <a:pt x="1000" y="2496"/>
                    </a:lnTo>
                    <a:lnTo>
                      <a:pt x="1036" y="2501"/>
                    </a:lnTo>
                    <a:lnTo>
                      <a:pt x="1062" y="2506"/>
                    </a:lnTo>
                    <a:lnTo>
                      <a:pt x="1087" y="2522"/>
                    </a:lnTo>
                    <a:lnTo>
                      <a:pt x="1113" y="2542"/>
                    </a:lnTo>
                    <a:lnTo>
                      <a:pt x="1129" y="2563"/>
                    </a:lnTo>
                    <a:lnTo>
                      <a:pt x="1144" y="2588"/>
                    </a:lnTo>
                    <a:lnTo>
                      <a:pt x="1154" y="2619"/>
                    </a:lnTo>
                    <a:lnTo>
                      <a:pt x="1159" y="2650"/>
                    </a:lnTo>
                    <a:lnTo>
                      <a:pt x="1159" y="3152"/>
                    </a:lnTo>
                    <a:lnTo>
                      <a:pt x="1159" y="3152"/>
                    </a:lnTo>
                    <a:lnTo>
                      <a:pt x="1159" y="3204"/>
                    </a:lnTo>
                    <a:lnTo>
                      <a:pt x="1169" y="3249"/>
                    </a:lnTo>
                    <a:lnTo>
                      <a:pt x="1185" y="3285"/>
                    </a:lnTo>
                    <a:lnTo>
                      <a:pt x="1205" y="3311"/>
                    </a:lnTo>
                    <a:lnTo>
                      <a:pt x="1231" y="3331"/>
                    </a:lnTo>
                    <a:lnTo>
                      <a:pt x="1262" y="3347"/>
                    </a:lnTo>
                    <a:lnTo>
                      <a:pt x="1298" y="3357"/>
                    </a:lnTo>
                    <a:lnTo>
                      <a:pt x="1328" y="3357"/>
                    </a:lnTo>
                    <a:lnTo>
                      <a:pt x="1349" y="3357"/>
                    </a:lnTo>
                    <a:lnTo>
                      <a:pt x="1349" y="3357"/>
                    </a:lnTo>
                    <a:lnTo>
                      <a:pt x="1385" y="3352"/>
                    </a:lnTo>
                    <a:lnTo>
                      <a:pt x="1415" y="3347"/>
                    </a:lnTo>
                    <a:lnTo>
                      <a:pt x="1445" y="3331"/>
                    </a:lnTo>
                    <a:lnTo>
                      <a:pt x="1471" y="3311"/>
                    </a:lnTo>
                    <a:lnTo>
                      <a:pt x="1491" y="3280"/>
                    </a:lnTo>
                    <a:lnTo>
                      <a:pt x="1507" y="3244"/>
                    </a:lnTo>
                    <a:lnTo>
                      <a:pt x="1517" y="3204"/>
                    </a:lnTo>
                    <a:lnTo>
                      <a:pt x="1522" y="3152"/>
                    </a:lnTo>
                    <a:lnTo>
                      <a:pt x="1522" y="2650"/>
                    </a:lnTo>
                    <a:lnTo>
                      <a:pt x="1522" y="2650"/>
                    </a:lnTo>
                    <a:lnTo>
                      <a:pt x="1522" y="2619"/>
                    </a:lnTo>
                    <a:lnTo>
                      <a:pt x="1533" y="2588"/>
                    </a:lnTo>
                    <a:lnTo>
                      <a:pt x="1548" y="2563"/>
                    </a:lnTo>
                    <a:lnTo>
                      <a:pt x="1568" y="2542"/>
                    </a:lnTo>
                    <a:lnTo>
                      <a:pt x="1589" y="2522"/>
                    </a:lnTo>
                    <a:lnTo>
                      <a:pt x="1615" y="2506"/>
                    </a:lnTo>
                    <a:lnTo>
                      <a:pt x="1645" y="2501"/>
                    </a:lnTo>
                    <a:lnTo>
                      <a:pt x="1676" y="2496"/>
                    </a:lnTo>
                    <a:lnTo>
                      <a:pt x="1676" y="2496"/>
                    </a:lnTo>
                    <a:lnTo>
                      <a:pt x="1707" y="2501"/>
                    </a:lnTo>
                    <a:lnTo>
                      <a:pt x="1738" y="2506"/>
                    </a:lnTo>
                    <a:lnTo>
                      <a:pt x="1763" y="2522"/>
                    </a:lnTo>
                    <a:lnTo>
                      <a:pt x="1784" y="2542"/>
                    </a:lnTo>
                    <a:lnTo>
                      <a:pt x="1804" y="2563"/>
                    </a:lnTo>
                    <a:lnTo>
                      <a:pt x="1820" y="2588"/>
                    </a:lnTo>
                    <a:lnTo>
                      <a:pt x="1825" y="2619"/>
                    </a:lnTo>
                    <a:lnTo>
                      <a:pt x="1830" y="2650"/>
                    </a:lnTo>
                    <a:lnTo>
                      <a:pt x="1830" y="3240"/>
                    </a:lnTo>
                    <a:lnTo>
                      <a:pt x="1835" y="3240"/>
                    </a:lnTo>
                    <a:lnTo>
                      <a:pt x="1835" y="3240"/>
                    </a:lnTo>
                    <a:lnTo>
                      <a:pt x="1866" y="3240"/>
                    </a:lnTo>
                    <a:lnTo>
                      <a:pt x="1902" y="3234"/>
                    </a:lnTo>
                    <a:lnTo>
                      <a:pt x="1938" y="3224"/>
                    </a:lnTo>
                    <a:lnTo>
                      <a:pt x="1969" y="3213"/>
                    </a:lnTo>
                    <a:lnTo>
                      <a:pt x="1999" y="3198"/>
                    </a:lnTo>
                    <a:lnTo>
                      <a:pt x="2025" y="3183"/>
                    </a:lnTo>
                    <a:lnTo>
                      <a:pt x="2050" y="3162"/>
                    </a:lnTo>
                    <a:lnTo>
                      <a:pt x="2076" y="3137"/>
                    </a:lnTo>
                    <a:lnTo>
                      <a:pt x="2096" y="3116"/>
                    </a:lnTo>
                    <a:lnTo>
                      <a:pt x="2117" y="3086"/>
                    </a:lnTo>
                    <a:lnTo>
                      <a:pt x="2138" y="3060"/>
                    </a:lnTo>
                    <a:lnTo>
                      <a:pt x="2153" y="3029"/>
                    </a:lnTo>
                    <a:lnTo>
                      <a:pt x="2163" y="2998"/>
                    </a:lnTo>
                    <a:lnTo>
                      <a:pt x="2173" y="2962"/>
                    </a:lnTo>
                    <a:lnTo>
                      <a:pt x="2178" y="2932"/>
                    </a:lnTo>
                    <a:lnTo>
                      <a:pt x="2178" y="2896"/>
                    </a:lnTo>
                    <a:lnTo>
                      <a:pt x="2178" y="2599"/>
                    </a:lnTo>
                    <a:lnTo>
                      <a:pt x="2178" y="2599"/>
                    </a:lnTo>
                    <a:lnTo>
                      <a:pt x="2235" y="2547"/>
                    </a:lnTo>
                    <a:lnTo>
                      <a:pt x="2286" y="2491"/>
                    </a:lnTo>
                    <a:lnTo>
                      <a:pt x="2338" y="2435"/>
                    </a:lnTo>
                    <a:lnTo>
                      <a:pt x="2383" y="2373"/>
                    </a:lnTo>
                    <a:lnTo>
                      <a:pt x="2425" y="2306"/>
                    </a:lnTo>
                    <a:lnTo>
                      <a:pt x="2465" y="2239"/>
                    </a:lnTo>
                    <a:lnTo>
                      <a:pt x="2507" y="2173"/>
                    </a:lnTo>
                    <a:lnTo>
                      <a:pt x="2537" y="2101"/>
                    </a:lnTo>
                    <a:lnTo>
                      <a:pt x="2568" y="2030"/>
                    </a:lnTo>
                    <a:lnTo>
                      <a:pt x="2599" y="1952"/>
                    </a:lnTo>
                    <a:lnTo>
                      <a:pt x="2619" y="1876"/>
                    </a:lnTo>
                    <a:lnTo>
                      <a:pt x="2640" y="1794"/>
                    </a:lnTo>
                    <a:lnTo>
                      <a:pt x="2655" y="1712"/>
                    </a:lnTo>
                    <a:lnTo>
                      <a:pt x="2665" y="1630"/>
                    </a:lnTo>
                    <a:lnTo>
                      <a:pt x="2671" y="1547"/>
                    </a:lnTo>
                    <a:lnTo>
                      <a:pt x="2676" y="1460"/>
                    </a:lnTo>
                    <a:lnTo>
                      <a:pt x="2676" y="1460"/>
                    </a:lnTo>
                    <a:lnTo>
                      <a:pt x="2671" y="1389"/>
                    </a:lnTo>
                    <a:lnTo>
                      <a:pt x="2665" y="1312"/>
                    </a:lnTo>
                    <a:lnTo>
                      <a:pt x="2660" y="1240"/>
                    </a:lnTo>
                    <a:lnTo>
                      <a:pt x="2645" y="1168"/>
                    </a:lnTo>
                    <a:lnTo>
                      <a:pt x="2629" y="1096"/>
                    </a:lnTo>
                    <a:lnTo>
                      <a:pt x="2614" y="1026"/>
                    </a:lnTo>
                    <a:lnTo>
                      <a:pt x="2594" y="959"/>
                    </a:lnTo>
                    <a:lnTo>
                      <a:pt x="2568" y="892"/>
                    </a:lnTo>
                    <a:lnTo>
                      <a:pt x="2543" y="830"/>
                    </a:lnTo>
                    <a:lnTo>
                      <a:pt x="2512" y="764"/>
                    </a:lnTo>
                    <a:lnTo>
                      <a:pt x="2481" y="703"/>
                    </a:lnTo>
                    <a:lnTo>
                      <a:pt x="2445" y="646"/>
                    </a:lnTo>
                    <a:lnTo>
                      <a:pt x="2409" y="590"/>
                    </a:lnTo>
                    <a:lnTo>
                      <a:pt x="2368" y="533"/>
                    </a:lnTo>
                    <a:lnTo>
                      <a:pt x="2327" y="477"/>
                    </a:lnTo>
                    <a:lnTo>
                      <a:pt x="2281" y="431"/>
                    </a:lnTo>
                    <a:lnTo>
                      <a:pt x="2235" y="379"/>
                    </a:lnTo>
                    <a:lnTo>
                      <a:pt x="2189" y="333"/>
                    </a:lnTo>
                    <a:lnTo>
                      <a:pt x="2138" y="292"/>
                    </a:lnTo>
                    <a:lnTo>
                      <a:pt x="2086" y="252"/>
                    </a:lnTo>
                    <a:lnTo>
                      <a:pt x="2030" y="210"/>
                    </a:lnTo>
                    <a:lnTo>
                      <a:pt x="1973" y="174"/>
                    </a:lnTo>
                    <a:lnTo>
                      <a:pt x="1917" y="143"/>
                    </a:lnTo>
                    <a:lnTo>
                      <a:pt x="1860" y="113"/>
                    </a:lnTo>
                    <a:lnTo>
                      <a:pt x="1799" y="87"/>
                    </a:lnTo>
                    <a:lnTo>
                      <a:pt x="1738" y="67"/>
                    </a:lnTo>
                    <a:lnTo>
                      <a:pt x="1671" y="46"/>
                    </a:lnTo>
                    <a:lnTo>
                      <a:pt x="1609" y="31"/>
                    </a:lnTo>
                    <a:lnTo>
                      <a:pt x="1542" y="16"/>
                    </a:lnTo>
                    <a:lnTo>
                      <a:pt x="1476" y="5"/>
                    </a:lnTo>
                    <a:lnTo>
                      <a:pt x="1404" y="0"/>
                    </a:lnTo>
                    <a:lnTo>
                      <a:pt x="1338"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258" name="Freeform 10">
                <a:extLst>
                  <a:ext uri="{FF2B5EF4-FFF2-40B4-BE49-F238E27FC236}">
                    <a16:creationId xmlns:a16="http://schemas.microsoft.com/office/drawing/2014/main" id="{287D9E11-6F6D-C541-BA63-A4515C624813}"/>
                  </a:ext>
                </a:extLst>
              </p:cNvPr>
              <p:cNvSpPr>
                <a:spLocks noChangeArrowheads="1"/>
              </p:cNvSpPr>
              <p:nvPr/>
            </p:nvSpPr>
            <p:spPr bwMode="auto">
              <a:xfrm>
                <a:off x="4883150" y="3836988"/>
                <a:ext cx="684213" cy="306387"/>
              </a:xfrm>
              <a:custGeom>
                <a:avLst/>
                <a:gdLst>
                  <a:gd name="T0" fmla="*/ 1768 w 1902"/>
                  <a:gd name="T1" fmla="*/ 656 h 852"/>
                  <a:gd name="T2" fmla="*/ 1676 w 1902"/>
                  <a:gd name="T3" fmla="*/ 749 h 852"/>
                  <a:gd name="T4" fmla="*/ 1568 w 1902"/>
                  <a:gd name="T5" fmla="*/ 815 h 852"/>
                  <a:gd name="T6" fmla="*/ 1456 w 1902"/>
                  <a:gd name="T7" fmla="*/ 846 h 852"/>
                  <a:gd name="T8" fmla="*/ 1353 w 1902"/>
                  <a:gd name="T9" fmla="*/ 846 h 852"/>
                  <a:gd name="T10" fmla="*/ 1256 w 1902"/>
                  <a:gd name="T11" fmla="*/ 805 h 852"/>
                  <a:gd name="T12" fmla="*/ 1204 w 1902"/>
                  <a:gd name="T13" fmla="*/ 759 h 852"/>
                  <a:gd name="T14" fmla="*/ 1153 w 1902"/>
                  <a:gd name="T15" fmla="*/ 667 h 852"/>
                  <a:gd name="T16" fmla="*/ 1132 w 1902"/>
                  <a:gd name="T17" fmla="*/ 554 h 852"/>
                  <a:gd name="T18" fmla="*/ 1147 w 1902"/>
                  <a:gd name="T19" fmla="*/ 436 h 852"/>
                  <a:gd name="T20" fmla="*/ 1189 w 1902"/>
                  <a:gd name="T21" fmla="*/ 313 h 852"/>
                  <a:gd name="T22" fmla="*/ 1240 w 1902"/>
                  <a:gd name="T23" fmla="*/ 231 h 852"/>
                  <a:gd name="T24" fmla="*/ 1327 w 1902"/>
                  <a:gd name="T25" fmla="*/ 123 h 852"/>
                  <a:gd name="T26" fmla="*/ 1435 w 1902"/>
                  <a:gd name="T27" fmla="*/ 51 h 852"/>
                  <a:gd name="T28" fmla="*/ 1543 w 1902"/>
                  <a:gd name="T29" fmla="*/ 5 h 852"/>
                  <a:gd name="T30" fmla="*/ 1650 w 1902"/>
                  <a:gd name="T31" fmla="*/ 0 h 852"/>
                  <a:gd name="T32" fmla="*/ 1753 w 1902"/>
                  <a:gd name="T33" fmla="*/ 26 h 852"/>
                  <a:gd name="T34" fmla="*/ 1809 w 1902"/>
                  <a:gd name="T35" fmla="*/ 67 h 852"/>
                  <a:gd name="T36" fmla="*/ 1870 w 1902"/>
                  <a:gd name="T37" fmla="*/ 149 h 852"/>
                  <a:gd name="T38" fmla="*/ 1896 w 1902"/>
                  <a:gd name="T39" fmla="*/ 256 h 852"/>
                  <a:gd name="T40" fmla="*/ 1896 w 1902"/>
                  <a:gd name="T41" fmla="*/ 374 h 852"/>
                  <a:gd name="T42" fmla="*/ 1865 w 1902"/>
                  <a:gd name="T43" fmla="*/ 497 h 852"/>
                  <a:gd name="T44" fmla="*/ 1799 w 1902"/>
                  <a:gd name="T45" fmla="*/ 620 h 852"/>
                  <a:gd name="T46" fmla="*/ 621 w 1902"/>
                  <a:gd name="T47" fmla="*/ 820 h 852"/>
                  <a:gd name="T48" fmla="*/ 518 w 1902"/>
                  <a:gd name="T49" fmla="*/ 851 h 852"/>
                  <a:gd name="T50" fmla="*/ 410 w 1902"/>
                  <a:gd name="T51" fmla="*/ 841 h 852"/>
                  <a:gd name="T52" fmla="*/ 303 w 1902"/>
                  <a:gd name="T53" fmla="*/ 800 h 852"/>
                  <a:gd name="T54" fmla="*/ 195 w 1902"/>
                  <a:gd name="T55" fmla="*/ 723 h 852"/>
                  <a:gd name="T56" fmla="*/ 108 w 1902"/>
                  <a:gd name="T57" fmla="*/ 620 h 852"/>
                  <a:gd name="T58" fmla="*/ 56 w 1902"/>
                  <a:gd name="T59" fmla="*/ 538 h 852"/>
                  <a:gd name="T60" fmla="*/ 16 w 1902"/>
                  <a:gd name="T61" fmla="*/ 416 h 852"/>
                  <a:gd name="T62" fmla="*/ 0 w 1902"/>
                  <a:gd name="T63" fmla="*/ 292 h 852"/>
                  <a:gd name="T64" fmla="*/ 21 w 1902"/>
                  <a:gd name="T65" fmla="*/ 185 h 852"/>
                  <a:gd name="T66" fmla="*/ 72 w 1902"/>
                  <a:gd name="T67" fmla="*/ 92 h 852"/>
                  <a:gd name="T68" fmla="*/ 123 w 1902"/>
                  <a:gd name="T69" fmla="*/ 46 h 852"/>
                  <a:gd name="T70" fmla="*/ 221 w 1902"/>
                  <a:gd name="T71" fmla="*/ 5 h 852"/>
                  <a:gd name="T72" fmla="*/ 323 w 1902"/>
                  <a:gd name="T73" fmla="*/ 0 h 852"/>
                  <a:gd name="T74" fmla="*/ 436 w 1902"/>
                  <a:gd name="T75" fmla="*/ 36 h 852"/>
                  <a:gd name="T76" fmla="*/ 543 w 1902"/>
                  <a:gd name="T77" fmla="*/ 98 h 852"/>
                  <a:gd name="T78" fmla="*/ 636 w 1902"/>
                  <a:gd name="T79" fmla="*/ 195 h 852"/>
                  <a:gd name="T80" fmla="*/ 692 w 1902"/>
                  <a:gd name="T81" fmla="*/ 272 h 852"/>
                  <a:gd name="T82" fmla="*/ 743 w 1902"/>
                  <a:gd name="T83" fmla="*/ 395 h 852"/>
                  <a:gd name="T84" fmla="*/ 770 w 1902"/>
                  <a:gd name="T85" fmla="*/ 518 h 852"/>
                  <a:gd name="T86" fmla="*/ 759 w 1902"/>
                  <a:gd name="T87" fmla="*/ 631 h 852"/>
                  <a:gd name="T88" fmla="*/ 718 w 1902"/>
                  <a:gd name="T89" fmla="*/ 728 h 852"/>
                  <a:gd name="T90" fmla="*/ 646 w 1902"/>
                  <a:gd name="T91" fmla="*/ 805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02" h="852">
                    <a:moveTo>
                      <a:pt x="1799" y="620"/>
                    </a:moveTo>
                    <a:lnTo>
                      <a:pt x="1799" y="620"/>
                    </a:lnTo>
                    <a:lnTo>
                      <a:pt x="1768" y="656"/>
                    </a:lnTo>
                    <a:lnTo>
                      <a:pt x="1737" y="692"/>
                    </a:lnTo>
                    <a:lnTo>
                      <a:pt x="1707" y="723"/>
                    </a:lnTo>
                    <a:lnTo>
                      <a:pt x="1676" y="749"/>
                    </a:lnTo>
                    <a:lnTo>
                      <a:pt x="1640" y="774"/>
                    </a:lnTo>
                    <a:lnTo>
                      <a:pt x="1604" y="794"/>
                    </a:lnTo>
                    <a:lnTo>
                      <a:pt x="1568" y="815"/>
                    </a:lnTo>
                    <a:lnTo>
                      <a:pt x="1532" y="830"/>
                    </a:lnTo>
                    <a:lnTo>
                      <a:pt x="1496" y="841"/>
                    </a:lnTo>
                    <a:lnTo>
                      <a:pt x="1456" y="846"/>
                    </a:lnTo>
                    <a:lnTo>
                      <a:pt x="1419" y="851"/>
                    </a:lnTo>
                    <a:lnTo>
                      <a:pt x="1383" y="851"/>
                    </a:lnTo>
                    <a:lnTo>
                      <a:pt x="1353" y="846"/>
                    </a:lnTo>
                    <a:lnTo>
                      <a:pt x="1317" y="836"/>
                    </a:lnTo>
                    <a:lnTo>
                      <a:pt x="1286" y="820"/>
                    </a:lnTo>
                    <a:lnTo>
                      <a:pt x="1256" y="805"/>
                    </a:lnTo>
                    <a:lnTo>
                      <a:pt x="1256" y="805"/>
                    </a:lnTo>
                    <a:lnTo>
                      <a:pt x="1229" y="779"/>
                    </a:lnTo>
                    <a:lnTo>
                      <a:pt x="1204" y="759"/>
                    </a:lnTo>
                    <a:lnTo>
                      <a:pt x="1184" y="728"/>
                    </a:lnTo>
                    <a:lnTo>
                      <a:pt x="1168" y="697"/>
                    </a:lnTo>
                    <a:lnTo>
                      <a:pt x="1153" y="667"/>
                    </a:lnTo>
                    <a:lnTo>
                      <a:pt x="1143" y="631"/>
                    </a:lnTo>
                    <a:lnTo>
                      <a:pt x="1138" y="595"/>
                    </a:lnTo>
                    <a:lnTo>
                      <a:pt x="1132" y="554"/>
                    </a:lnTo>
                    <a:lnTo>
                      <a:pt x="1138" y="518"/>
                    </a:lnTo>
                    <a:lnTo>
                      <a:pt x="1138" y="477"/>
                    </a:lnTo>
                    <a:lnTo>
                      <a:pt x="1147" y="436"/>
                    </a:lnTo>
                    <a:lnTo>
                      <a:pt x="1158" y="395"/>
                    </a:lnTo>
                    <a:lnTo>
                      <a:pt x="1173" y="354"/>
                    </a:lnTo>
                    <a:lnTo>
                      <a:pt x="1189" y="313"/>
                    </a:lnTo>
                    <a:lnTo>
                      <a:pt x="1214" y="272"/>
                    </a:lnTo>
                    <a:lnTo>
                      <a:pt x="1240" y="231"/>
                    </a:lnTo>
                    <a:lnTo>
                      <a:pt x="1240" y="231"/>
                    </a:lnTo>
                    <a:lnTo>
                      <a:pt x="1265" y="189"/>
                    </a:lnTo>
                    <a:lnTo>
                      <a:pt x="1296" y="159"/>
                    </a:lnTo>
                    <a:lnTo>
                      <a:pt x="1327" y="123"/>
                    </a:lnTo>
                    <a:lnTo>
                      <a:pt x="1363" y="98"/>
                    </a:lnTo>
                    <a:lnTo>
                      <a:pt x="1399" y="71"/>
                    </a:lnTo>
                    <a:lnTo>
                      <a:pt x="1435" y="51"/>
                    </a:lnTo>
                    <a:lnTo>
                      <a:pt x="1471" y="31"/>
                    </a:lnTo>
                    <a:lnTo>
                      <a:pt x="1507" y="20"/>
                    </a:lnTo>
                    <a:lnTo>
                      <a:pt x="1543" y="5"/>
                    </a:lnTo>
                    <a:lnTo>
                      <a:pt x="1578" y="0"/>
                    </a:lnTo>
                    <a:lnTo>
                      <a:pt x="1614" y="0"/>
                    </a:lnTo>
                    <a:lnTo>
                      <a:pt x="1650" y="0"/>
                    </a:lnTo>
                    <a:lnTo>
                      <a:pt x="1686" y="5"/>
                    </a:lnTo>
                    <a:lnTo>
                      <a:pt x="1717" y="15"/>
                    </a:lnTo>
                    <a:lnTo>
                      <a:pt x="1753" y="26"/>
                    </a:lnTo>
                    <a:lnTo>
                      <a:pt x="1778" y="46"/>
                    </a:lnTo>
                    <a:lnTo>
                      <a:pt x="1778" y="46"/>
                    </a:lnTo>
                    <a:lnTo>
                      <a:pt x="1809" y="67"/>
                    </a:lnTo>
                    <a:lnTo>
                      <a:pt x="1830" y="92"/>
                    </a:lnTo>
                    <a:lnTo>
                      <a:pt x="1850" y="118"/>
                    </a:lnTo>
                    <a:lnTo>
                      <a:pt x="1870" y="149"/>
                    </a:lnTo>
                    <a:lnTo>
                      <a:pt x="1881" y="185"/>
                    </a:lnTo>
                    <a:lnTo>
                      <a:pt x="1891" y="215"/>
                    </a:lnTo>
                    <a:lnTo>
                      <a:pt x="1896" y="256"/>
                    </a:lnTo>
                    <a:lnTo>
                      <a:pt x="1901" y="292"/>
                    </a:lnTo>
                    <a:lnTo>
                      <a:pt x="1901" y="333"/>
                    </a:lnTo>
                    <a:lnTo>
                      <a:pt x="1896" y="374"/>
                    </a:lnTo>
                    <a:lnTo>
                      <a:pt x="1891" y="416"/>
                    </a:lnTo>
                    <a:lnTo>
                      <a:pt x="1876" y="456"/>
                    </a:lnTo>
                    <a:lnTo>
                      <a:pt x="1865" y="497"/>
                    </a:lnTo>
                    <a:lnTo>
                      <a:pt x="1845" y="538"/>
                    </a:lnTo>
                    <a:lnTo>
                      <a:pt x="1825" y="579"/>
                    </a:lnTo>
                    <a:lnTo>
                      <a:pt x="1799" y="620"/>
                    </a:lnTo>
                    <a:close/>
                    <a:moveTo>
                      <a:pt x="646" y="805"/>
                    </a:moveTo>
                    <a:lnTo>
                      <a:pt x="646" y="805"/>
                    </a:lnTo>
                    <a:lnTo>
                      <a:pt x="621" y="820"/>
                    </a:lnTo>
                    <a:lnTo>
                      <a:pt x="585" y="836"/>
                    </a:lnTo>
                    <a:lnTo>
                      <a:pt x="554" y="846"/>
                    </a:lnTo>
                    <a:lnTo>
                      <a:pt x="518" y="851"/>
                    </a:lnTo>
                    <a:lnTo>
                      <a:pt x="482" y="851"/>
                    </a:lnTo>
                    <a:lnTo>
                      <a:pt x="446" y="846"/>
                    </a:lnTo>
                    <a:lnTo>
                      <a:pt x="410" y="841"/>
                    </a:lnTo>
                    <a:lnTo>
                      <a:pt x="374" y="830"/>
                    </a:lnTo>
                    <a:lnTo>
                      <a:pt x="339" y="815"/>
                    </a:lnTo>
                    <a:lnTo>
                      <a:pt x="303" y="800"/>
                    </a:lnTo>
                    <a:lnTo>
                      <a:pt x="267" y="774"/>
                    </a:lnTo>
                    <a:lnTo>
                      <a:pt x="231" y="749"/>
                    </a:lnTo>
                    <a:lnTo>
                      <a:pt x="195" y="723"/>
                    </a:lnTo>
                    <a:lnTo>
                      <a:pt x="165" y="692"/>
                    </a:lnTo>
                    <a:lnTo>
                      <a:pt x="134" y="656"/>
                    </a:lnTo>
                    <a:lnTo>
                      <a:pt x="108" y="620"/>
                    </a:lnTo>
                    <a:lnTo>
                      <a:pt x="108" y="620"/>
                    </a:lnTo>
                    <a:lnTo>
                      <a:pt x="82" y="579"/>
                    </a:lnTo>
                    <a:lnTo>
                      <a:pt x="56" y="538"/>
                    </a:lnTo>
                    <a:lnTo>
                      <a:pt x="41" y="497"/>
                    </a:lnTo>
                    <a:lnTo>
                      <a:pt x="26" y="456"/>
                    </a:lnTo>
                    <a:lnTo>
                      <a:pt x="16" y="416"/>
                    </a:lnTo>
                    <a:lnTo>
                      <a:pt x="5" y="374"/>
                    </a:lnTo>
                    <a:lnTo>
                      <a:pt x="5" y="333"/>
                    </a:lnTo>
                    <a:lnTo>
                      <a:pt x="0" y="292"/>
                    </a:lnTo>
                    <a:lnTo>
                      <a:pt x="5" y="256"/>
                    </a:lnTo>
                    <a:lnTo>
                      <a:pt x="11" y="220"/>
                    </a:lnTo>
                    <a:lnTo>
                      <a:pt x="21" y="185"/>
                    </a:lnTo>
                    <a:lnTo>
                      <a:pt x="36" y="149"/>
                    </a:lnTo>
                    <a:lnTo>
                      <a:pt x="52" y="118"/>
                    </a:lnTo>
                    <a:lnTo>
                      <a:pt x="72" y="92"/>
                    </a:lnTo>
                    <a:lnTo>
                      <a:pt x="98" y="67"/>
                    </a:lnTo>
                    <a:lnTo>
                      <a:pt x="123" y="46"/>
                    </a:lnTo>
                    <a:lnTo>
                      <a:pt x="123" y="46"/>
                    </a:lnTo>
                    <a:lnTo>
                      <a:pt x="154" y="26"/>
                    </a:lnTo>
                    <a:lnTo>
                      <a:pt x="185" y="15"/>
                    </a:lnTo>
                    <a:lnTo>
                      <a:pt x="221" y="5"/>
                    </a:lnTo>
                    <a:lnTo>
                      <a:pt x="252" y="0"/>
                    </a:lnTo>
                    <a:lnTo>
                      <a:pt x="287" y="0"/>
                    </a:lnTo>
                    <a:lnTo>
                      <a:pt x="323" y="0"/>
                    </a:lnTo>
                    <a:lnTo>
                      <a:pt x="364" y="10"/>
                    </a:lnTo>
                    <a:lnTo>
                      <a:pt x="400" y="20"/>
                    </a:lnTo>
                    <a:lnTo>
                      <a:pt x="436" y="36"/>
                    </a:lnTo>
                    <a:lnTo>
                      <a:pt x="472" y="51"/>
                    </a:lnTo>
                    <a:lnTo>
                      <a:pt x="508" y="71"/>
                    </a:lnTo>
                    <a:lnTo>
                      <a:pt x="543" y="98"/>
                    </a:lnTo>
                    <a:lnTo>
                      <a:pt x="574" y="128"/>
                    </a:lnTo>
                    <a:lnTo>
                      <a:pt x="605" y="159"/>
                    </a:lnTo>
                    <a:lnTo>
                      <a:pt x="636" y="195"/>
                    </a:lnTo>
                    <a:lnTo>
                      <a:pt x="667" y="231"/>
                    </a:lnTo>
                    <a:lnTo>
                      <a:pt x="667" y="231"/>
                    </a:lnTo>
                    <a:lnTo>
                      <a:pt x="692" y="272"/>
                    </a:lnTo>
                    <a:lnTo>
                      <a:pt x="713" y="313"/>
                    </a:lnTo>
                    <a:lnTo>
                      <a:pt x="734" y="354"/>
                    </a:lnTo>
                    <a:lnTo>
                      <a:pt x="743" y="395"/>
                    </a:lnTo>
                    <a:lnTo>
                      <a:pt x="759" y="436"/>
                    </a:lnTo>
                    <a:lnTo>
                      <a:pt x="764" y="477"/>
                    </a:lnTo>
                    <a:lnTo>
                      <a:pt x="770" y="518"/>
                    </a:lnTo>
                    <a:lnTo>
                      <a:pt x="770" y="554"/>
                    </a:lnTo>
                    <a:lnTo>
                      <a:pt x="764" y="595"/>
                    </a:lnTo>
                    <a:lnTo>
                      <a:pt x="759" y="631"/>
                    </a:lnTo>
                    <a:lnTo>
                      <a:pt x="749" y="667"/>
                    </a:lnTo>
                    <a:lnTo>
                      <a:pt x="739" y="697"/>
                    </a:lnTo>
                    <a:lnTo>
                      <a:pt x="718" y="728"/>
                    </a:lnTo>
                    <a:lnTo>
                      <a:pt x="697" y="759"/>
                    </a:lnTo>
                    <a:lnTo>
                      <a:pt x="677" y="785"/>
                    </a:lnTo>
                    <a:lnTo>
                      <a:pt x="646" y="805"/>
                    </a:lnTo>
                    <a:close/>
                  </a:path>
                </a:pathLst>
              </a:custGeom>
              <a:solidFill>
                <a:srgbClr val="003C5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grpSp>
        <p:sp>
          <p:nvSpPr>
            <p:cNvPr id="318" name="Rectangle 317">
              <a:extLst>
                <a:ext uri="{FF2B5EF4-FFF2-40B4-BE49-F238E27FC236}">
                  <a16:creationId xmlns:a16="http://schemas.microsoft.com/office/drawing/2014/main" id="{A077B7BA-53BF-D447-B9D0-5E2B10E9D4A5}"/>
                </a:ext>
              </a:extLst>
            </p:cNvPr>
            <p:cNvSpPr/>
            <p:nvPr/>
          </p:nvSpPr>
          <p:spPr>
            <a:xfrm>
              <a:off x="2752971" y="5329047"/>
              <a:ext cx="2588141" cy="461665"/>
            </a:xfrm>
            <a:prstGeom prst="rect">
              <a:avLst/>
            </a:prstGeom>
          </p:spPr>
          <p:txBody>
            <a:bodyPr wrap="square" anchor="ctr">
              <a:spAutoFit/>
            </a:bodyPr>
            <a:lstStyle/>
            <a:p>
              <a:pPr algn="ctr" defTabSz="609570">
                <a:defRPr/>
              </a:pPr>
              <a:r>
                <a:rPr lang="en-US" sz="2400" dirty="0">
                  <a:solidFill>
                    <a:srgbClr val="003A5C"/>
                  </a:solidFill>
                </a:rPr>
                <a:t>Data exfiltration</a:t>
              </a:r>
            </a:p>
          </p:txBody>
        </p:sp>
        <p:sp>
          <p:nvSpPr>
            <p:cNvPr id="319" name="Rectangle 318">
              <a:extLst>
                <a:ext uri="{FF2B5EF4-FFF2-40B4-BE49-F238E27FC236}">
                  <a16:creationId xmlns:a16="http://schemas.microsoft.com/office/drawing/2014/main" id="{EA6950AF-6F4D-D949-BAC0-CEFDCDEB2683}"/>
                </a:ext>
              </a:extLst>
            </p:cNvPr>
            <p:cNvSpPr/>
            <p:nvPr/>
          </p:nvSpPr>
          <p:spPr>
            <a:xfrm>
              <a:off x="6723261" y="5329047"/>
              <a:ext cx="2871843" cy="461665"/>
            </a:xfrm>
            <a:prstGeom prst="rect">
              <a:avLst/>
            </a:prstGeom>
          </p:spPr>
          <p:txBody>
            <a:bodyPr wrap="square" anchor="ctr">
              <a:spAutoFit/>
            </a:bodyPr>
            <a:lstStyle/>
            <a:p>
              <a:pPr algn="ctr" defTabSz="609570">
                <a:defRPr/>
              </a:pPr>
              <a:r>
                <a:rPr lang="en-US" sz="2400" dirty="0">
                  <a:solidFill>
                    <a:srgbClr val="003A5C"/>
                  </a:solidFill>
                </a:rPr>
                <a:t>File-less malware</a:t>
              </a:r>
            </a:p>
          </p:txBody>
        </p:sp>
        <p:grpSp>
          <p:nvGrpSpPr>
            <p:cNvPr id="73" name="Group 95">
              <a:extLst>
                <a:ext uri="{FF2B5EF4-FFF2-40B4-BE49-F238E27FC236}">
                  <a16:creationId xmlns:a16="http://schemas.microsoft.com/office/drawing/2014/main" id="{69339C5C-C19C-7547-8415-3B2C5A19A27B}"/>
                </a:ext>
              </a:extLst>
            </p:cNvPr>
            <p:cNvGrpSpPr>
              <a:grpSpLocks noChangeAspect="1"/>
            </p:cNvGrpSpPr>
            <p:nvPr/>
          </p:nvGrpSpPr>
          <p:grpSpPr bwMode="auto">
            <a:xfrm>
              <a:off x="7397183" y="3669240"/>
              <a:ext cx="1524000" cy="1524000"/>
              <a:chOff x="1525588" y="-12700"/>
              <a:chExt cx="7559675" cy="7559675"/>
            </a:xfrm>
          </p:grpSpPr>
          <p:sp>
            <p:nvSpPr>
              <p:cNvPr id="74" name="Freeform 1">
                <a:extLst>
                  <a:ext uri="{FF2B5EF4-FFF2-40B4-BE49-F238E27FC236}">
                    <a16:creationId xmlns:a16="http://schemas.microsoft.com/office/drawing/2014/main" id="{1DEC32E0-6B48-9C40-B606-CC42352C765B}"/>
                  </a:ext>
                </a:extLst>
              </p:cNvPr>
              <p:cNvSpPr>
                <a:spLocks noChangeArrowheads="1"/>
              </p:cNvSpPr>
              <p:nvPr/>
            </p:nvSpPr>
            <p:spPr bwMode="auto">
              <a:xfrm>
                <a:off x="1525588" y="-12700"/>
                <a:ext cx="7559675" cy="7559675"/>
              </a:xfrm>
              <a:custGeom>
                <a:avLst/>
                <a:gdLst>
                  <a:gd name="T0" fmla="*/ 0 w 21000"/>
                  <a:gd name="T1" fmla="*/ 3782357 h 21000"/>
                  <a:gd name="T2" fmla="*/ 0 w 21000"/>
                  <a:gd name="T3" fmla="*/ 3782357 h 21000"/>
                  <a:gd name="T4" fmla="*/ 3782357 w 21000"/>
                  <a:gd name="T5" fmla="*/ 0 h 21000"/>
                  <a:gd name="T6" fmla="*/ 7559315 w 21000"/>
                  <a:gd name="T7" fmla="*/ 3782357 h 21000"/>
                  <a:gd name="T8" fmla="*/ 3782357 w 21000"/>
                  <a:gd name="T9" fmla="*/ 7559315 h 21000"/>
                  <a:gd name="T10" fmla="*/ 0 w 21000"/>
                  <a:gd name="T11" fmla="*/ 3782357 h 2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000" h="21000">
                    <a:moveTo>
                      <a:pt x="0" y="10507"/>
                    </a:moveTo>
                    <a:lnTo>
                      <a:pt x="0" y="10507"/>
                    </a:lnTo>
                    <a:cubicBezTo>
                      <a:pt x="0" y="4708"/>
                      <a:pt x="4708" y="0"/>
                      <a:pt x="10507" y="0"/>
                    </a:cubicBezTo>
                    <a:cubicBezTo>
                      <a:pt x="16306" y="0"/>
                      <a:pt x="20999" y="4708"/>
                      <a:pt x="20999" y="10507"/>
                    </a:cubicBezTo>
                    <a:cubicBezTo>
                      <a:pt x="20999" y="16306"/>
                      <a:pt x="16306" y="20999"/>
                      <a:pt x="10507" y="20999"/>
                    </a:cubicBezTo>
                    <a:cubicBezTo>
                      <a:pt x="4708" y="20999"/>
                      <a:pt x="0" y="16306"/>
                      <a:pt x="0" y="10507"/>
                    </a:cubicBezTo>
                  </a:path>
                </a:pathLst>
              </a:custGeom>
              <a:solidFill>
                <a:srgbClr val="00507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75" name="Freeform 2">
                <a:extLst>
                  <a:ext uri="{FF2B5EF4-FFF2-40B4-BE49-F238E27FC236}">
                    <a16:creationId xmlns:a16="http://schemas.microsoft.com/office/drawing/2014/main" id="{7C56712D-C36F-5A4A-9563-01A75770BE50}"/>
                  </a:ext>
                </a:extLst>
              </p:cNvPr>
              <p:cNvSpPr>
                <a:spLocks noChangeArrowheads="1"/>
              </p:cNvSpPr>
              <p:nvPr/>
            </p:nvSpPr>
            <p:spPr bwMode="auto">
              <a:xfrm>
                <a:off x="3303588" y="1444625"/>
                <a:ext cx="5721350" cy="6092825"/>
              </a:xfrm>
              <a:custGeom>
                <a:avLst/>
                <a:gdLst>
                  <a:gd name="T0" fmla="*/ 1988235 w 15893"/>
                  <a:gd name="T1" fmla="*/ 0 h 16923"/>
                  <a:gd name="T2" fmla="*/ 1988235 w 15893"/>
                  <a:gd name="T3" fmla="*/ 0 h 16923"/>
                  <a:gd name="T4" fmla="*/ 3388963 w 15893"/>
                  <a:gd name="T5" fmla="*/ 631496 h 16923"/>
                  <a:gd name="T6" fmla="*/ 3472121 w 15893"/>
                  <a:gd name="T7" fmla="*/ 747787 h 16923"/>
                  <a:gd name="T8" fmla="*/ 4225584 w 15893"/>
                  <a:gd name="T9" fmla="*/ 1500974 h 16923"/>
                  <a:gd name="T10" fmla="*/ 5720990 w 15893"/>
                  <a:gd name="T11" fmla="*/ 2990788 h 16923"/>
                  <a:gd name="T12" fmla="*/ 5704070 w 15893"/>
                  <a:gd name="T13" fmla="*/ 3090156 h 16923"/>
                  <a:gd name="T14" fmla="*/ 2386746 w 15893"/>
                  <a:gd name="T15" fmla="*/ 6092465 h 16923"/>
                  <a:gd name="T16" fmla="*/ 2370186 w 15893"/>
                  <a:gd name="T17" fmla="*/ 6092465 h 16923"/>
                  <a:gd name="T18" fmla="*/ 1019137 w 15893"/>
                  <a:gd name="T19" fmla="*/ 4740904 h 16923"/>
                  <a:gd name="T20" fmla="*/ 963698 w 15893"/>
                  <a:gd name="T21" fmla="*/ 4713182 h 16923"/>
                  <a:gd name="T22" fmla="*/ 736903 w 15893"/>
                  <a:gd name="T23" fmla="*/ 4286543 h 16923"/>
                  <a:gd name="T24" fmla="*/ 736903 w 15893"/>
                  <a:gd name="T25" fmla="*/ 3843704 h 16923"/>
                  <a:gd name="T26" fmla="*/ 0 w 15893"/>
                  <a:gd name="T27" fmla="*/ 2165954 h 16923"/>
                  <a:gd name="T28" fmla="*/ 1988235 w 15893"/>
                  <a:gd name="T29" fmla="*/ 0 h 169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93" h="16923">
                    <a:moveTo>
                      <a:pt x="5523" y="0"/>
                    </a:moveTo>
                    <a:lnTo>
                      <a:pt x="5523" y="0"/>
                    </a:lnTo>
                    <a:cubicBezTo>
                      <a:pt x="7030" y="0"/>
                      <a:pt x="8415" y="662"/>
                      <a:pt x="9414" y="1754"/>
                    </a:cubicBezTo>
                    <a:cubicBezTo>
                      <a:pt x="9645" y="2077"/>
                      <a:pt x="9645" y="2077"/>
                      <a:pt x="9645" y="2077"/>
                    </a:cubicBezTo>
                    <a:cubicBezTo>
                      <a:pt x="11738" y="4169"/>
                      <a:pt x="11738" y="4169"/>
                      <a:pt x="11738" y="4169"/>
                    </a:cubicBezTo>
                    <a:cubicBezTo>
                      <a:pt x="15892" y="8307"/>
                      <a:pt x="15892" y="8307"/>
                      <a:pt x="15892" y="8307"/>
                    </a:cubicBezTo>
                    <a:cubicBezTo>
                      <a:pt x="15845" y="8583"/>
                      <a:pt x="15845" y="8583"/>
                      <a:pt x="15845" y="8583"/>
                    </a:cubicBezTo>
                    <a:cubicBezTo>
                      <a:pt x="14938" y="13030"/>
                      <a:pt x="11215" y="16460"/>
                      <a:pt x="6630" y="16922"/>
                    </a:cubicBezTo>
                    <a:cubicBezTo>
                      <a:pt x="6584" y="16922"/>
                      <a:pt x="6584" y="16922"/>
                      <a:pt x="6584" y="16922"/>
                    </a:cubicBezTo>
                    <a:cubicBezTo>
                      <a:pt x="2831" y="13168"/>
                      <a:pt x="2831" y="13168"/>
                      <a:pt x="2831" y="13168"/>
                    </a:cubicBezTo>
                    <a:cubicBezTo>
                      <a:pt x="2677" y="13091"/>
                      <a:pt x="2677" y="13091"/>
                      <a:pt x="2677" y="13091"/>
                    </a:cubicBezTo>
                    <a:cubicBezTo>
                      <a:pt x="2293" y="12830"/>
                      <a:pt x="2047" y="12399"/>
                      <a:pt x="2047" y="11906"/>
                    </a:cubicBezTo>
                    <a:cubicBezTo>
                      <a:pt x="2047" y="10676"/>
                      <a:pt x="2047" y="10676"/>
                      <a:pt x="2047" y="10676"/>
                    </a:cubicBezTo>
                    <a:cubicBezTo>
                      <a:pt x="800" y="9584"/>
                      <a:pt x="0" y="7891"/>
                      <a:pt x="0" y="6016"/>
                    </a:cubicBezTo>
                    <a:cubicBezTo>
                      <a:pt x="0" y="2693"/>
                      <a:pt x="2478" y="0"/>
                      <a:pt x="5523" y="0"/>
                    </a:cubicBezTo>
                  </a:path>
                </a:pathLst>
              </a:custGeom>
              <a:solidFill>
                <a:srgbClr val="043C5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76" name="Freeform 3">
                <a:extLst>
                  <a:ext uri="{FF2B5EF4-FFF2-40B4-BE49-F238E27FC236}">
                    <a16:creationId xmlns:a16="http://schemas.microsoft.com/office/drawing/2014/main" id="{A70EE5FB-9AD3-E640-BF87-6376A2160419}"/>
                  </a:ext>
                </a:extLst>
              </p:cNvPr>
              <p:cNvSpPr>
                <a:spLocks noChangeArrowheads="1"/>
              </p:cNvSpPr>
              <p:nvPr/>
            </p:nvSpPr>
            <p:spPr bwMode="auto">
              <a:xfrm>
                <a:off x="3303588" y="1433513"/>
                <a:ext cx="3965575" cy="4984750"/>
              </a:xfrm>
              <a:custGeom>
                <a:avLst/>
                <a:gdLst>
                  <a:gd name="T0" fmla="*/ 1982968 w 11015"/>
                  <a:gd name="T1" fmla="*/ 0 h 13846"/>
                  <a:gd name="T2" fmla="*/ 1982968 w 11015"/>
                  <a:gd name="T3" fmla="*/ 0 h 13846"/>
                  <a:gd name="T4" fmla="*/ 0 w 11015"/>
                  <a:gd name="T5" fmla="*/ 2171243 h 13846"/>
                  <a:gd name="T6" fmla="*/ 736953 w 11015"/>
                  <a:gd name="T7" fmla="*/ 3854667 h 13846"/>
                  <a:gd name="T8" fmla="*/ 736953 w 11015"/>
                  <a:gd name="T9" fmla="*/ 4297484 h 13846"/>
                  <a:gd name="T10" fmla="*/ 1246375 w 11015"/>
                  <a:gd name="T11" fmla="*/ 4807263 h 13846"/>
                  <a:gd name="T12" fmla="*/ 1257535 w 11015"/>
                  <a:gd name="T13" fmla="*/ 4807263 h 13846"/>
                  <a:gd name="T14" fmla="*/ 1257535 w 11015"/>
                  <a:gd name="T15" fmla="*/ 3932070 h 13846"/>
                  <a:gd name="T16" fmla="*/ 1484346 w 11015"/>
                  <a:gd name="T17" fmla="*/ 3705261 h 13846"/>
                  <a:gd name="T18" fmla="*/ 1711516 w 11015"/>
                  <a:gd name="T19" fmla="*/ 3932070 h 13846"/>
                  <a:gd name="T20" fmla="*/ 1711516 w 11015"/>
                  <a:gd name="T21" fmla="*/ 4674418 h 13846"/>
                  <a:gd name="T22" fmla="*/ 1971807 w 11015"/>
                  <a:gd name="T23" fmla="*/ 4984390 h 13846"/>
                  <a:gd name="T24" fmla="*/ 1999528 w 11015"/>
                  <a:gd name="T25" fmla="*/ 4984390 h 13846"/>
                  <a:gd name="T26" fmla="*/ 2254059 w 11015"/>
                  <a:gd name="T27" fmla="*/ 4674418 h 13846"/>
                  <a:gd name="T28" fmla="*/ 2254059 w 11015"/>
                  <a:gd name="T29" fmla="*/ 3932070 h 13846"/>
                  <a:gd name="T30" fmla="*/ 2480869 w 11015"/>
                  <a:gd name="T31" fmla="*/ 3705261 h 13846"/>
                  <a:gd name="T32" fmla="*/ 2713800 w 11015"/>
                  <a:gd name="T33" fmla="*/ 3932070 h 13846"/>
                  <a:gd name="T34" fmla="*/ 2713800 w 11015"/>
                  <a:gd name="T35" fmla="*/ 4807263 h 13846"/>
                  <a:gd name="T36" fmla="*/ 2719200 w 11015"/>
                  <a:gd name="T37" fmla="*/ 4807263 h 13846"/>
                  <a:gd name="T38" fmla="*/ 3228622 w 11015"/>
                  <a:gd name="T39" fmla="*/ 4297484 h 13846"/>
                  <a:gd name="T40" fmla="*/ 3228622 w 11015"/>
                  <a:gd name="T41" fmla="*/ 3854667 h 13846"/>
                  <a:gd name="T42" fmla="*/ 3965215 w 11015"/>
                  <a:gd name="T43" fmla="*/ 2171243 h 13846"/>
                  <a:gd name="T44" fmla="*/ 1982968 w 11015"/>
                  <a:gd name="T45" fmla="*/ 0 h 138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015" h="13846">
                    <a:moveTo>
                      <a:pt x="5508" y="0"/>
                    </a:moveTo>
                    <a:lnTo>
                      <a:pt x="5508" y="0"/>
                    </a:lnTo>
                    <a:cubicBezTo>
                      <a:pt x="2462" y="0"/>
                      <a:pt x="0" y="2693"/>
                      <a:pt x="0" y="6031"/>
                    </a:cubicBezTo>
                    <a:cubicBezTo>
                      <a:pt x="0" y="7922"/>
                      <a:pt x="800" y="9599"/>
                      <a:pt x="2047" y="10707"/>
                    </a:cubicBezTo>
                    <a:cubicBezTo>
                      <a:pt x="2047" y="11937"/>
                      <a:pt x="2047" y="11937"/>
                      <a:pt x="2047" y="11937"/>
                    </a:cubicBezTo>
                    <a:cubicBezTo>
                      <a:pt x="2047" y="12722"/>
                      <a:pt x="2677" y="13353"/>
                      <a:pt x="3462" y="13353"/>
                    </a:cubicBezTo>
                    <a:cubicBezTo>
                      <a:pt x="3493" y="13353"/>
                      <a:pt x="3493" y="13353"/>
                      <a:pt x="3493" y="13353"/>
                    </a:cubicBezTo>
                    <a:cubicBezTo>
                      <a:pt x="3493" y="10922"/>
                      <a:pt x="3493" y="10922"/>
                      <a:pt x="3493" y="10922"/>
                    </a:cubicBezTo>
                    <a:cubicBezTo>
                      <a:pt x="3493" y="10584"/>
                      <a:pt x="3770" y="10292"/>
                      <a:pt x="4123" y="10292"/>
                    </a:cubicBezTo>
                    <a:cubicBezTo>
                      <a:pt x="4477" y="10292"/>
                      <a:pt x="4754" y="10584"/>
                      <a:pt x="4754" y="10922"/>
                    </a:cubicBezTo>
                    <a:cubicBezTo>
                      <a:pt x="4754" y="12984"/>
                      <a:pt x="4754" y="12984"/>
                      <a:pt x="4754" y="12984"/>
                    </a:cubicBezTo>
                    <a:cubicBezTo>
                      <a:pt x="4754" y="13615"/>
                      <a:pt x="5077" y="13845"/>
                      <a:pt x="5477" y="13845"/>
                    </a:cubicBezTo>
                    <a:cubicBezTo>
                      <a:pt x="5554" y="13845"/>
                      <a:pt x="5554" y="13845"/>
                      <a:pt x="5554" y="13845"/>
                    </a:cubicBezTo>
                    <a:cubicBezTo>
                      <a:pt x="5938" y="13845"/>
                      <a:pt x="6261" y="13599"/>
                      <a:pt x="6261" y="12984"/>
                    </a:cubicBezTo>
                    <a:cubicBezTo>
                      <a:pt x="6261" y="10922"/>
                      <a:pt x="6261" y="10922"/>
                      <a:pt x="6261" y="10922"/>
                    </a:cubicBezTo>
                    <a:cubicBezTo>
                      <a:pt x="6261" y="10584"/>
                      <a:pt x="6553" y="10292"/>
                      <a:pt x="6891" y="10292"/>
                    </a:cubicBezTo>
                    <a:cubicBezTo>
                      <a:pt x="7245" y="10292"/>
                      <a:pt x="7538" y="10584"/>
                      <a:pt x="7538" y="10922"/>
                    </a:cubicBezTo>
                    <a:cubicBezTo>
                      <a:pt x="7538" y="13353"/>
                      <a:pt x="7538" y="13353"/>
                      <a:pt x="7538" y="13353"/>
                    </a:cubicBezTo>
                    <a:cubicBezTo>
                      <a:pt x="7553" y="13353"/>
                      <a:pt x="7553" y="13353"/>
                      <a:pt x="7553" y="13353"/>
                    </a:cubicBezTo>
                    <a:cubicBezTo>
                      <a:pt x="8338" y="13353"/>
                      <a:pt x="8968" y="12722"/>
                      <a:pt x="8968" y="11937"/>
                    </a:cubicBezTo>
                    <a:cubicBezTo>
                      <a:pt x="8968" y="10707"/>
                      <a:pt x="8968" y="10707"/>
                      <a:pt x="8968" y="10707"/>
                    </a:cubicBezTo>
                    <a:cubicBezTo>
                      <a:pt x="10214" y="9599"/>
                      <a:pt x="11014" y="7922"/>
                      <a:pt x="11014" y="6031"/>
                    </a:cubicBezTo>
                    <a:cubicBezTo>
                      <a:pt x="11014" y="2693"/>
                      <a:pt x="8553" y="0"/>
                      <a:pt x="5508"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77" name="Freeform 4">
                <a:extLst>
                  <a:ext uri="{FF2B5EF4-FFF2-40B4-BE49-F238E27FC236}">
                    <a16:creationId xmlns:a16="http://schemas.microsoft.com/office/drawing/2014/main" id="{D1407A03-27A3-FD42-B8E8-D4E022F8436D}"/>
                  </a:ext>
                </a:extLst>
              </p:cNvPr>
              <p:cNvSpPr>
                <a:spLocks noChangeArrowheads="1"/>
              </p:cNvSpPr>
              <p:nvPr/>
            </p:nvSpPr>
            <p:spPr bwMode="auto">
              <a:xfrm>
                <a:off x="3830638" y="3189288"/>
                <a:ext cx="2940050" cy="1446212"/>
              </a:xfrm>
              <a:custGeom>
                <a:avLst/>
                <a:gdLst>
                  <a:gd name="T0" fmla="*/ 2723748 w 8169"/>
                  <a:gd name="T1" fmla="*/ 1007955 h 4016"/>
                  <a:gd name="T2" fmla="*/ 2723748 w 8169"/>
                  <a:gd name="T3" fmla="*/ 1007955 h 4016"/>
                  <a:gd name="T4" fmla="*/ 1920804 w 8169"/>
                  <a:gd name="T5" fmla="*/ 1285242 h 4016"/>
                  <a:gd name="T6" fmla="*/ 1893451 w 8169"/>
                  <a:gd name="T7" fmla="*/ 432135 h 4016"/>
                  <a:gd name="T8" fmla="*/ 2696036 w 8169"/>
                  <a:gd name="T9" fmla="*/ 160610 h 4016"/>
                  <a:gd name="T10" fmla="*/ 2723748 w 8169"/>
                  <a:gd name="T11" fmla="*/ 1007955 h 4016"/>
                  <a:gd name="T12" fmla="*/ 1018886 w 8169"/>
                  <a:gd name="T13" fmla="*/ 1285242 h 4016"/>
                  <a:gd name="T14" fmla="*/ 1018886 w 8169"/>
                  <a:gd name="T15" fmla="*/ 1285242 h 4016"/>
                  <a:gd name="T16" fmla="*/ 215942 w 8169"/>
                  <a:gd name="T17" fmla="*/ 1007955 h 4016"/>
                  <a:gd name="T18" fmla="*/ 238256 w 8169"/>
                  <a:gd name="T19" fmla="*/ 160610 h 4016"/>
                  <a:gd name="T20" fmla="*/ 1046239 w 8169"/>
                  <a:gd name="T21" fmla="*/ 437537 h 4016"/>
                  <a:gd name="T22" fmla="*/ 1018886 w 8169"/>
                  <a:gd name="T23" fmla="*/ 1285242 h 40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169" h="4016">
                    <a:moveTo>
                      <a:pt x="7568" y="2799"/>
                    </a:moveTo>
                    <a:lnTo>
                      <a:pt x="7568" y="2799"/>
                    </a:lnTo>
                    <a:cubicBezTo>
                      <a:pt x="6968" y="3676"/>
                      <a:pt x="5968" y="4015"/>
                      <a:pt x="5337" y="3569"/>
                    </a:cubicBezTo>
                    <a:cubicBezTo>
                      <a:pt x="4691" y="3122"/>
                      <a:pt x="4676" y="2076"/>
                      <a:pt x="5261" y="1200"/>
                    </a:cubicBezTo>
                    <a:cubicBezTo>
                      <a:pt x="5860" y="339"/>
                      <a:pt x="6861" y="0"/>
                      <a:pt x="7491" y="446"/>
                    </a:cubicBezTo>
                    <a:cubicBezTo>
                      <a:pt x="8137" y="877"/>
                      <a:pt x="8168" y="1938"/>
                      <a:pt x="7568" y="2799"/>
                    </a:cubicBezTo>
                    <a:close/>
                    <a:moveTo>
                      <a:pt x="2831" y="3569"/>
                    </a:moveTo>
                    <a:lnTo>
                      <a:pt x="2831" y="3569"/>
                    </a:lnTo>
                    <a:cubicBezTo>
                      <a:pt x="2200" y="4015"/>
                      <a:pt x="1200" y="3676"/>
                      <a:pt x="600" y="2799"/>
                    </a:cubicBezTo>
                    <a:cubicBezTo>
                      <a:pt x="0" y="1938"/>
                      <a:pt x="31" y="892"/>
                      <a:pt x="662" y="446"/>
                    </a:cubicBezTo>
                    <a:cubicBezTo>
                      <a:pt x="1307" y="0"/>
                      <a:pt x="2308" y="339"/>
                      <a:pt x="2907" y="1215"/>
                    </a:cubicBezTo>
                    <a:cubicBezTo>
                      <a:pt x="3492" y="2076"/>
                      <a:pt x="3461" y="3122"/>
                      <a:pt x="2831" y="3569"/>
                    </a:cubicBezTo>
                    <a:close/>
                  </a:path>
                </a:pathLst>
              </a:custGeom>
              <a:solidFill>
                <a:srgbClr val="003C5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grpSp>
      </p:grpSp>
      <p:grpSp>
        <p:nvGrpSpPr>
          <p:cNvPr id="67" name="Group 66">
            <a:extLst>
              <a:ext uri="{FF2B5EF4-FFF2-40B4-BE49-F238E27FC236}">
                <a16:creationId xmlns:a16="http://schemas.microsoft.com/office/drawing/2014/main" id="{7245F25A-8AA2-4210-8E39-4CD6D2E90E97}"/>
              </a:ext>
            </a:extLst>
          </p:cNvPr>
          <p:cNvGrpSpPr/>
          <p:nvPr/>
        </p:nvGrpSpPr>
        <p:grpSpPr>
          <a:xfrm>
            <a:off x="9105364" y="6390266"/>
            <a:ext cx="8288791" cy="377582"/>
            <a:chOff x="9105364" y="6390266"/>
            <a:chExt cx="8288791" cy="377582"/>
          </a:xfrm>
        </p:grpSpPr>
        <p:sp>
          <p:nvSpPr>
            <p:cNvPr id="68" name="TextBox 67">
              <a:extLst>
                <a:ext uri="{FF2B5EF4-FFF2-40B4-BE49-F238E27FC236}">
                  <a16:creationId xmlns:a16="http://schemas.microsoft.com/office/drawing/2014/main" id="{18C4F831-7703-4FF2-AF4E-B4763E4B8381}"/>
                </a:ext>
              </a:extLst>
            </p:cNvPr>
            <p:cNvSpPr txBox="1"/>
            <p:nvPr/>
          </p:nvSpPr>
          <p:spPr>
            <a:xfrm>
              <a:off x="10779618" y="6429294"/>
              <a:ext cx="661453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bg1"/>
                  </a:solidFill>
                  <a:latin typeface="Gibson" pitchFamily="2" charset="77"/>
                </a:rPr>
                <a:t>For Finance</a:t>
              </a:r>
            </a:p>
          </p:txBody>
        </p:sp>
        <p:pic>
          <p:nvPicPr>
            <p:cNvPr id="69" name="Picture 68">
              <a:extLst>
                <a:ext uri="{FF2B5EF4-FFF2-40B4-BE49-F238E27FC236}">
                  <a16:creationId xmlns:a16="http://schemas.microsoft.com/office/drawing/2014/main" id="{B9C6685B-B41A-4276-90E0-3465938C41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5364" y="6390266"/>
              <a:ext cx="1712891" cy="361993"/>
            </a:xfrm>
            <a:prstGeom prst="rect">
              <a:avLst/>
            </a:prstGeom>
          </p:spPr>
        </p:pic>
      </p:grpSp>
    </p:spTree>
    <p:extLst>
      <p:ext uri="{BB962C8B-B14F-4D97-AF65-F5344CB8AC3E}">
        <p14:creationId xmlns:p14="http://schemas.microsoft.com/office/powerpoint/2010/main" val="8159098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80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wedge">
                                      <p:cBhvr>
                                        <p:cTn id="10"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dirty="0">
                <a:solidFill>
                  <a:srgbClr val="003A5C"/>
                </a:solidFill>
                <a:latin typeface="+mn-lt"/>
              </a:rPr>
              <a:t>FirstLight can help</a:t>
            </a:r>
          </a:p>
        </p:txBody>
      </p:sp>
      <p:cxnSp>
        <p:nvCxnSpPr>
          <p:cNvPr id="258" name="Straight Connector 257"/>
          <p:cNvCxnSpPr>
            <a:cxnSpLocks/>
          </p:cNvCxnSpPr>
          <p:nvPr/>
        </p:nvCxnSpPr>
        <p:spPr>
          <a:xfrm>
            <a:off x="6096000" y="1996035"/>
            <a:ext cx="0" cy="3591965"/>
          </a:xfrm>
          <a:prstGeom prst="line">
            <a:avLst/>
          </a:prstGeom>
          <a:ln w="12700" cap="flat" cmpd="sng">
            <a:solidFill>
              <a:srgbClr val="003A5C"/>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C100459-E0E3-B243-8434-73F5D419BB0F}"/>
              </a:ext>
            </a:extLst>
          </p:cNvPr>
          <p:cNvGrpSpPr/>
          <p:nvPr/>
        </p:nvGrpSpPr>
        <p:grpSpPr>
          <a:xfrm>
            <a:off x="1019317" y="1960095"/>
            <a:ext cx="4046576" cy="3658923"/>
            <a:chOff x="764488" y="1470071"/>
            <a:chExt cx="3034932" cy="2744192"/>
          </a:xfrm>
        </p:grpSpPr>
        <p:sp>
          <p:nvSpPr>
            <p:cNvPr id="282" name="Text Placeholder 5"/>
            <p:cNvSpPr txBox="1">
              <a:spLocks/>
            </p:cNvSpPr>
            <p:nvPr/>
          </p:nvSpPr>
          <p:spPr>
            <a:xfrm>
              <a:off x="937269" y="3008918"/>
              <a:ext cx="2689370" cy="702288"/>
            </a:xfrm>
            <a:prstGeom prst="rect">
              <a:avLst/>
            </a:prstGeom>
          </p:spPr>
          <p:txBody>
            <a:bodyPr lIns="121893" tIns="60947" rIns="121893" bIns="60947" anchor="t">
              <a:noAutofit/>
            </a:bodyPr>
            <a:lstStyle>
              <a:lvl1pPr marL="0" indent="0" algn="l" defTabSz="684213" rtl="0" eaLnBrk="1" fontAlgn="base" hangingPunct="1">
                <a:lnSpc>
                  <a:spcPct val="100000"/>
                </a:lnSpc>
                <a:spcBef>
                  <a:spcPts val="1800"/>
                </a:spcBef>
                <a:spcAft>
                  <a:spcPct val="0"/>
                </a:spcAft>
                <a:buClr>
                  <a:schemeClr val="tx2"/>
                </a:buClr>
                <a:buSzPct val="80000"/>
                <a:buFont typeface="Arial"/>
                <a:buNone/>
                <a:defRPr lang="en-US" sz="1800" b="0" i="0" kern="1200">
                  <a:solidFill>
                    <a:schemeClr val="tx1"/>
                  </a:solidFill>
                  <a:latin typeface="+mn-lt"/>
                  <a:ea typeface="ＭＳ Ｐゴシック" charset="0"/>
                  <a:cs typeface="CiscoSans ExtraLight"/>
                </a:defRPr>
              </a:lvl1pPr>
              <a:lvl2pPr marL="274320" indent="-274320" algn="l" defTabSz="684213" rtl="0" eaLnBrk="1" fontAlgn="base" hangingPunct="1">
                <a:lnSpc>
                  <a:spcPct val="100000"/>
                </a:lnSpc>
                <a:spcBef>
                  <a:spcPts val="900"/>
                </a:spcBef>
                <a:spcAft>
                  <a:spcPct val="0"/>
                </a:spcAft>
                <a:buClrTx/>
                <a:buSzPct val="100000"/>
                <a:buFont typeface="Wingdings" charset="2"/>
                <a:buChar char="§"/>
                <a:defRPr lang="en-US" sz="1800" b="0" i="0" kern="1200">
                  <a:solidFill>
                    <a:schemeClr val="tx1"/>
                  </a:solidFill>
                  <a:latin typeface="+mn-lt"/>
                  <a:ea typeface="ＭＳ Ｐゴシック" charset="0"/>
                  <a:cs typeface="CiscoSans ExtraLight"/>
                </a:defRPr>
              </a:lvl2pPr>
              <a:lvl3pPr marL="548640" indent="-274320" algn="l" defTabSz="684213" rtl="0" eaLnBrk="1" fontAlgn="base" hangingPunct="1">
                <a:lnSpc>
                  <a:spcPct val="100000"/>
                </a:lnSpc>
                <a:spcBef>
                  <a:spcPts val="700"/>
                </a:spcBef>
                <a:spcAft>
                  <a:spcPct val="0"/>
                </a:spcAft>
                <a:buClrTx/>
                <a:buSzPct val="100000"/>
                <a:buFont typeface=".AppleSystemUIFont" charset="-120"/>
                <a:buChar char="–"/>
                <a:defRPr lang="en-US" sz="1400" b="0" i="0" kern="1200">
                  <a:solidFill>
                    <a:schemeClr val="tx1"/>
                  </a:solidFill>
                  <a:latin typeface="+mn-lt"/>
                  <a:ea typeface="ＭＳ Ｐゴシック" charset="0"/>
                  <a:cs typeface="CiscoSans ExtraLight"/>
                </a:defRPr>
              </a:lvl3pPr>
              <a:lvl4pPr marL="911035" indent="-171415" algn="l" defTabSz="684213" rtl="0" eaLnBrk="1" fontAlgn="base" hangingPunct="1">
                <a:lnSpc>
                  <a:spcPct val="95000"/>
                </a:lnSpc>
                <a:spcBef>
                  <a:spcPts val="625"/>
                </a:spcBef>
                <a:spcAft>
                  <a:spcPct val="0"/>
                </a:spcAft>
                <a:buClr>
                  <a:schemeClr val="tx2"/>
                </a:buClr>
                <a:buSzPct val="80000"/>
                <a:buFont typeface="Arial"/>
                <a:buChar char="•"/>
                <a:defRPr lang="en-US" sz="1800" b="0" i="0" kern="1200">
                  <a:solidFill>
                    <a:schemeClr val="tx2"/>
                  </a:solidFill>
                  <a:latin typeface="+mn-lt"/>
                  <a:ea typeface="ＭＳ Ｐゴシック" charset="0"/>
                  <a:cs typeface="CiscoSans ExtraLight"/>
                </a:defRPr>
              </a:lvl4pPr>
              <a:lvl5pPr marL="1082450" indent="-168240" algn="l" defTabSz="684213" rtl="0" eaLnBrk="1" fontAlgn="base" hangingPunct="1">
                <a:lnSpc>
                  <a:spcPct val="95000"/>
                </a:lnSpc>
                <a:spcBef>
                  <a:spcPts val="625"/>
                </a:spcBef>
                <a:spcAft>
                  <a:spcPct val="0"/>
                </a:spcAft>
                <a:buClr>
                  <a:schemeClr val="tx2"/>
                </a:buClr>
                <a:buSzPct val="80000"/>
                <a:buFont typeface="Arial"/>
                <a:buChar char="•"/>
                <a:defRPr lang="en-US" sz="1800" b="0" i="0" kern="1200">
                  <a:solidFill>
                    <a:schemeClr val="tx2"/>
                  </a:solidFill>
                  <a:latin typeface="+mn-lt"/>
                  <a:ea typeface="ＭＳ Ｐゴシック" charset="0"/>
                  <a:cs typeface="CiscoSans ExtraLight"/>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ctr" defTabSz="912261">
                <a:spcBef>
                  <a:spcPts val="0"/>
                </a:spcBef>
                <a:buClr>
                  <a:srgbClr val="00BCEB"/>
                </a:buClr>
                <a:defRPr/>
              </a:pPr>
              <a:r>
                <a:rPr lang="en-US" sz="2400" dirty="0">
                  <a:solidFill>
                    <a:schemeClr val="accent2"/>
                  </a:solidFill>
                  <a:cs typeface="CiscoSansTT Light" panose="020B0503020201020303" pitchFamily="34" charset="0"/>
                </a:rPr>
                <a:t>Protect your devices </a:t>
              </a:r>
            </a:p>
            <a:p>
              <a:pPr marL="0" lvl="2" indent="0" algn="ctr" defTabSz="912261">
                <a:spcBef>
                  <a:spcPts val="0"/>
                </a:spcBef>
                <a:buNone/>
                <a:defRPr/>
              </a:pPr>
              <a:r>
                <a:rPr lang="en-US" sz="1867" dirty="0">
                  <a:solidFill>
                    <a:schemeClr val="tx1">
                      <a:lumMod val="50000"/>
                      <a:lumOff val="50000"/>
                    </a:schemeClr>
                  </a:solidFill>
                  <a:cs typeface="CiscoSansTT Light" panose="020B0503020201020303" pitchFamily="34" charset="0"/>
                </a:rPr>
                <a:t>Next-Gen Endpoint Security </a:t>
              </a:r>
            </a:p>
          </p:txBody>
        </p:sp>
        <p:sp>
          <p:nvSpPr>
            <p:cNvPr id="293" name="Rectangle 292"/>
            <p:cNvSpPr/>
            <p:nvPr/>
          </p:nvSpPr>
          <p:spPr>
            <a:xfrm>
              <a:off x="764488" y="3591015"/>
              <a:ext cx="3034932" cy="623248"/>
            </a:xfrm>
            <a:prstGeom prst="rect">
              <a:avLst/>
            </a:prstGeom>
          </p:spPr>
          <p:txBody>
            <a:bodyPr wrap="square">
              <a:spAutoFit/>
            </a:bodyPr>
            <a:lstStyle/>
            <a:p>
              <a:pPr algn="ctr" defTabSz="609585" fontAlgn="base">
                <a:spcBef>
                  <a:spcPts val="933"/>
                </a:spcBef>
                <a:spcAft>
                  <a:spcPct val="0"/>
                </a:spcAft>
                <a:defRPr/>
              </a:pPr>
              <a:r>
                <a:rPr lang="en-US" sz="1600" dirty="0">
                  <a:solidFill>
                    <a:srgbClr val="003A5C"/>
                  </a:solidFill>
                  <a:ea typeface="ＭＳ Ｐゴシック" pitchFamily="34" charset="-128"/>
                  <a:cs typeface="CiscoSansTT Light" panose="020B0503020201020303" pitchFamily="34" charset="0"/>
                </a:rPr>
                <a:t>Discover and protect against the riskiest 1% of threats you’ve been missing. </a:t>
              </a:r>
              <a:br>
                <a:rPr lang="en-US" sz="1600" dirty="0">
                  <a:solidFill>
                    <a:srgbClr val="003A5C"/>
                  </a:solidFill>
                  <a:ea typeface="ＭＳ Ｐゴシック" pitchFamily="34" charset="-128"/>
                  <a:cs typeface="CiscoSansTT Light" panose="020B0503020201020303" pitchFamily="34" charset="0"/>
                </a:rPr>
              </a:br>
              <a:r>
                <a:rPr lang="en-US" sz="1600" dirty="0">
                  <a:solidFill>
                    <a:srgbClr val="003A5C"/>
                  </a:solidFill>
                  <a:ea typeface="ＭＳ Ｐゴシック" pitchFamily="34" charset="-128"/>
                  <a:cs typeface="CiscoSansTT Light" panose="020B0503020201020303" pitchFamily="34" charset="0"/>
                </a:rPr>
                <a:t>In hours. Not days or months.</a:t>
              </a:r>
              <a:endParaRPr lang="en-US" sz="1600" dirty="0">
                <a:solidFill>
                  <a:srgbClr val="003A5C"/>
                </a:solidFill>
                <a:cs typeface="CiscoSansTT Light" panose="020B0503020201020303" pitchFamily="34" charset="0"/>
              </a:endParaRPr>
            </a:p>
          </p:txBody>
        </p:sp>
        <p:grpSp>
          <p:nvGrpSpPr>
            <p:cNvPr id="10" name="Group 9">
              <a:extLst>
                <a:ext uri="{FF2B5EF4-FFF2-40B4-BE49-F238E27FC236}">
                  <a16:creationId xmlns:a16="http://schemas.microsoft.com/office/drawing/2014/main" id="{DD6CEE02-F149-3F4E-8702-6EBAF6F250A6}"/>
                </a:ext>
              </a:extLst>
            </p:cNvPr>
            <p:cNvGrpSpPr/>
            <p:nvPr/>
          </p:nvGrpSpPr>
          <p:grpSpPr>
            <a:xfrm>
              <a:off x="1587028" y="1470071"/>
              <a:ext cx="1389852" cy="1393320"/>
              <a:chOff x="1587028" y="1470071"/>
              <a:chExt cx="1389852" cy="1393320"/>
            </a:xfrm>
          </p:grpSpPr>
          <p:grpSp>
            <p:nvGrpSpPr>
              <p:cNvPr id="105" name="Group 16"/>
              <p:cNvGrpSpPr>
                <a:grpSpLocks noChangeAspect="1"/>
              </p:cNvGrpSpPr>
              <p:nvPr/>
            </p:nvGrpSpPr>
            <p:grpSpPr bwMode="auto">
              <a:xfrm rot="1800000">
                <a:off x="1950418" y="1763869"/>
                <a:ext cx="687132" cy="764046"/>
                <a:chOff x="4216398" y="3301548"/>
                <a:chExt cx="601662" cy="668789"/>
              </a:xfrm>
            </p:grpSpPr>
            <p:sp>
              <p:nvSpPr>
                <p:cNvPr id="106" name="Line 64"/>
                <p:cNvSpPr>
                  <a:spLocks noChangeShapeType="1"/>
                </p:cNvSpPr>
                <p:nvPr/>
              </p:nvSpPr>
              <p:spPr bwMode="auto">
                <a:xfrm>
                  <a:off x="4517231" y="3540720"/>
                  <a:ext cx="0" cy="409924"/>
                </a:xfrm>
                <a:prstGeom prst="line">
                  <a:avLst/>
                </a:prstGeom>
                <a:noFill/>
                <a:ln w="31750" cap="rnd">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latin typeface="CiscoSansTT Light" panose="020B0503020201020303" pitchFamily="34" charset="0"/>
                    <a:ea typeface=""/>
                    <a:cs typeface="CiscoSansTT Light" panose="020B0503020201020303" pitchFamily="34" charset="0"/>
                  </a:endParaRPr>
                </a:p>
              </p:txBody>
            </p:sp>
            <p:sp>
              <p:nvSpPr>
                <p:cNvPr id="107" name="Line 65"/>
                <p:cNvSpPr>
                  <a:spLocks noChangeShapeType="1"/>
                </p:cNvSpPr>
                <p:nvPr/>
              </p:nvSpPr>
              <p:spPr bwMode="auto">
                <a:xfrm flipH="1">
                  <a:off x="4715291" y="3697623"/>
                  <a:ext cx="102769" cy="0"/>
                </a:xfrm>
                <a:prstGeom prst="line">
                  <a:avLst/>
                </a:prstGeom>
                <a:noFill/>
                <a:ln w="31750" cap="rnd">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latin typeface="CiscoSansTT Light" panose="020B0503020201020303" pitchFamily="34" charset="0"/>
                    <a:ea typeface=""/>
                    <a:cs typeface="CiscoSansTT Light" panose="020B0503020201020303" pitchFamily="34" charset="0"/>
                  </a:endParaRPr>
                </a:p>
              </p:txBody>
            </p:sp>
            <p:sp>
              <p:nvSpPr>
                <p:cNvPr id="108" name="Line 66"/>
                <p:cNvSpPr>
                  <a:spLocks noChangeShapeType="1"/>
                </p:cNvSpPr>
                <p:nvPr/>
              </p:nvSpPr>
              <p:spPr bwMode="auto">
                <a:xfrm flipH="1">
                  <a:off x="4709632" y="3548192"/>
                  <a:ext cx="84131" cy="36280"/>
                </a:xfrm>
                <a:prstGeom prst="line">
                  <a:avLst/>
                </a:prstGeom>
                <a:noFill/>
                <a:ln w="31750" cap="rnd">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latin typeface="CiscoSansTT Light" panose="020B0503020201020303" pitchFamily="34" charset="0"/>
                    <a:ea typeface=""/>
                    <a:cs typeface="CiscoSansTT Light" panose="020B0503020201020303" pitchFamily="34" charset="0"/>
                  </a:endParaRPr>
                </a:p>
              </p:txBody>
            </p:sp>
            <p:sp>
              <p:nvSpPr>
                <p:cNvPr id="109" name="Line 67"/>
                <p:cNvSpPr>
                  <a:spLocks noChangeShapeType="1"/>
                </p:cNvSpPr>
                <p:nvPr/>
              </p:nvSpPr>
              <p:spPr bwMode="auto">
                <a:xfrm flipH="1">
                  <a:off x="4605000" y="3347756"/>
                  <a:ext cx="73362" cy="85911"/>
                </a:xfrm>
                <a:prstGeom prst="line">
                  <a:avLst/>
                </a:prstGeom>
                <a:noFill/>
                <a:ln w="31750" cap="rnd">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latin typeface="CiscoSansTT Light" panose="020B0503020201020303" pitchFamily="34" charset="0"/>
                    <a:ea typeface=""/>
                    <a:cs typeface="CiscoSansTT Light" panose="020B0503020201020303" pitchFamily="34" charset="0"/>
                  </a:endParaRPr>
                </a:p>
              </p:txBody>
            </p:sp>
            <p:sp>
              <p:nvSpPr>
                <p:cNvPr id="110" name="Line 68"/>
                <p:cNvSpPr>
                  <a:spLocks noChangeShapeType="1"/>
                </p:cNvSpPr>
                <p:nvPr/>
              </p:nvSpPr>
              <p:spPr bwMode="auto">
                <a:xfrm flipH="1" flipV="1">
                  <a:off x="4708234" y="3808682"/>
                  <a:ext cx="85536" cy="40240"/>
                </a:xfrm>
                <a:prstGeom prst="line">
                  <a:avLst/>
                </a:prstGeom>
                <a:noFill/>
                <a:ln w="31750" cap="rnd">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latin typeface="CiscoSansTT Light" panose="020B0503020201020303" pitchFamily="34" charset="0"/>
                    <a:ea typeface=""/>
                    <a:cs typeface="CiscoSansTT Light" panose="020B0503020201020303" pitchFamily="34" charset="0"/>
                  </a:endParaRPr>
                </a:p>
              </p:txBody>
            </p:sp>
            <p:sp>
              <p:nvSpPr>
                <p:cNvPr id="111" name="Line 69"/>
                <p:cNvSpPr>
                  <a:spLocks noChangeShapeType="1"/>
                </p:cNvSpPr>
                <p:nvPr/>
              </p:nvSpPr>
              <p:spPr bwMode="auto">
                <a:xfrm flipH="1">
                  <a:off x="4238817" y="3812419"/>
                  <a:ext cx="78046" cy="32768"/>
                </a:xfrm>
                <a:prstGeom prst="line">
                  <a:avLst/>
                </a:prstGeom>
                <a:noFill/>
                <a:ln w="31750" cap="rnd">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latin typeface="CiscoSansTT Light" panose="020B0503020201020303" pitchFamily="34" charset="0"/>
                    <a:ea typeface=""/>
                    <a:cs typeface="CiscoSansTT Light" panose="020B0503020201020303" pitchFamily="34" charset="0"/>
                  </a:endParaRPr>
                </a:p>
              </p:txBody>
            </p:sp>
            <p:sp>
              <p:nvSpPr>
                <p:cNvPr id="113" name="Line 70"/>
                <p:cNvSpPr>
                  <a:spLocks noChangeShapeType="1"/>
                </p:cNvSpPr>
                <p:nvPr/>
              </p:nvSpPr>
              <p:spPr bwMode="auto">
                <a:xfrm flipH="1">
                  <a:off x="4216398" y="3697623"/>
                  <a:ext cx="100899" cy="0"/>
                </a:xfrm>
                <a:prstGeom prst="line">
                  <a:avLst/>
                </a:prstGeom>
                <a:noFill/>
                <a:ln w="31750" cap="rnd">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latin typeface="CiscoSansTT Light" panose="020B0503020201020303" pitchFamily="34" charset="0"/>
                    <a:ea typeface=""/>
                    <a:cs typeface="CiscoSansTT Light" panose="020B0503020201020303" pitchFamily="34" charset="0"/>
                  </a:endParaRPr>
                </a:p>
              </p:txBody>
            </p:sp>
            <p:sp>
              <p:nvSpPr>
                <p:cNvPr id="114" name="Line 71"/>
                <p:cNvSpPr>
                  <a:spLocks noChangeShapeType="1"/>
                </p:cNvSpPr>
                <p:nvPr/>
              </p:nvSpPr>
              <p:spPr bwMode="auto">
                <a:xfrm flipH="1" flipV="1">
                  <a:off x="4238822" y="3546323"/>
                  <a:ext cx="82165" cy="38654"/>
                </a:xfrm>
                <a:prstGeom prst="line">
                  <a:avLst/>
                </a:prstGeom>
                <a:noFill/>
                <a:ln w="31750" cap="rnd">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latin typeface="CiscoSansTT Light" panose="020B0503020201020303" pitchFamily="34" charset="0"/>
                    <a:ea typeface=""/>
                    <a:cs typeface="CiscoSansTT Light" panose="020B0503020201020303" pitchFamily="34" charset="0"/>
                  </a:endParaRPr>
                </a:p>
              </p:txBody>
            </p:sp>
            <p:sp>
              <p:nvSpPr>
                <p:cNvPr id="115" name="Freeform 72"/>
                <p:cNvSpPr>
                  <a:spLocks noChangeArrowheads="1"/>
                </p:cNvSpPr>
                <p:nvPr/>
              </p:nvSpPr>
              <p:spPr bwMode="auto">
                <a:xfrm>
                  <a:off x="4317300" y="3409966"/>
                  <a:ext cx="397994" cy="560371"/>
                </a:xfrm>
                <a:custGeom>
                  <a:avLst/>
                  <a:gdLst>
                    <a:gd name="T0" fmla="*/ 553 w 1107"/>
                    <a:gd name="T1" fmla="*/ 0 h 1558"/>
                    <a:gd name="T2" fmla="*/ 1106 w 1107"/>
                    <a:gd name="T3" fmla="*/ 849 h 1558"/>
                    <a:gd name="T4" fmla="*/ 553 w 1107"/>
                    <a:gd name="T5" fmla="*/ 1557 h 1558"/>
                    <a:gd name="T6" fmla="*/ 0 w 1107"/>
                    <a:gd name="T7" fmla="*/ 849 h 1558"/>
                    <a:gd name="T8" fmla="*/ 553 w 1107"/>
                    <a:gd name="T9" fmla="*/ 0 h 1558"/>
                  </a:gdLst>
                  <a:ahLst/>
                  <a:cxnLst>
                    <a:cxn ang="0">
                      <a:pos x="T0" y="T1"/>
                    </a:cxn>
                    <a:cxn ang="0">
                      <a:pos x="T2" y="T3"/>
                    </a:cxn>
                    <a:cxn ang="0">
                      <a:pos x="T4" y="T5"/>
                    </a:cxn>
                    <a:cxn ang="0">
                      <a:pos x="T6" y="T7"/>
                    </a:cxn>
                    <a:cxn ang="0">
                      <a:pos x="T8" y="T9"/>
                    </a:cxn>
                  </a:cxnLst>
                  <a:rect l="0" t="0" r="r" b="b"/>
                  <a:pathLst>
                    <a:path w="1107" h="1558">
                      <a:moveTo>
                        <a:pt x="553" y="0"/>
                      </a:moveTo>
                      <a:cubicBezTo>
                        <a:pt x="745" y="0"/>
                        <a:pt x="1106" y="177"/>
                        <a:pt x="1106" y="849"/>
                      </a:cubicBezTo>
                      <a:cubicBezTo>
                        <a:pt x="1106" y="1373"/>
                        <a:pt x="600" y="1557"/>
                        <a:pt x="553" y="1557"/>
                      </a:cubicBezTo>
                      <a:cubicBezTo>
                        <a:pt x="506" y="1557"/>
                        <a:pt x="0" y="1388"/>
                        <a:pt x="0" y="849"/>
                      </a:cubicBezTo>
                      <a:cubicBezTo>
                        <a:pt x="0" y="177"/>
                        <a:pt x="362" y="0"/>
                        <a:pt x="553" y="0"/>
                      </a:cubicBezTo>
                    </a:path>
                  </a:pathLst>
                </a:custGeom>
                <a:noFill/>
                <a:ln w="31750" cap="rnd">
                  <a:solidFill>
                    <a:schemeClr val="bg2">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9585" fontAlgn="base">
                    <a:lnSpc>
                      <a:spcPct val="93000"/>
                    </a:lnSpc>
                    <a:spcBef>
                      <a:spcPct val="0"/>
                    </a:spcBef>
                    <a:spcAft>
                      <a:spcPct val="0"/>
                    </a:spcAft>
                    <a:buClr>
                      <a:srgbClr val="000000"/>
                    </a:buClr>
                    <a:buSzPct val="100000"/>
                    <a:defRPr/>
                  </a:pPr>
                  <a:endParaRPr lang="en-US" sz="2400">
                    <a:solidFill>
                      <a:srgbClr val="FFFFFF"/>
                    </a:solidFill>
                    <a:latin typeface="CiscoSansTT Light" panose="020B0503020201020303" pitchFamily="34" charset="0"/>
                    <a:ea typeface=""/>
                    <a:cs typeface="CiscoSansTT Light" panose="020B0503020201020303" pitchFamily="34" charset="0"/>
                  </a:endParaRPr>
                </a:p>
              </p:txBody>
            </p:sp>
            <p:sp>
              <p:nvSpPr>
                <p:cNvPr id="116" name="Freeform 73"/>
                <p:cNvSpPr>
                  <a:spLocks noChangeAspect="1" noChangeArrowheads="1"/>
                </p:cNvSpPr>
                <p:nvPr/>
              </p:nvSpPr>
              <p:spPr bwMode="auto">
                <a:xfrm>
                  <a:off x="4666631" y="3301548"/>
                  <a:ext cx="50613" cy="50594"/>
                </a:xfrm>
                <a:custGeom>
                  <a:avLst/>
                  <a:gdLst>
                    <a:gd name="T0" fmla="*/ 242 w 243"/>
                    <a:gd name="T1" fmla="*/ 121 h 243"/>
                    <a:gd name="T2" fmla="*/ 226 w 243"/>
                    <a:gd name="T3" fmla="*/ 182 h 243"/>
                    <a:gd name="T4" fmla="*/ 182 w 243"/>
                    <a:gd name="T5" fmla="*/ 226 h 243"/>
                    <a:gd name="T6" fmla="*/ 121 w 243"/>
                    <a:gd name="T7" fmla="*/ 242 h 243"/>
                    <a:gd name="T8" fmla="*/ 61 w 243"/>
                    <a:gd name="T9" fmla="*/ 226 h 243"/>
                    <a:gd name="T10" fmla="*/ 17 w 243"/>
                    <a:gd name="T11" fmla="*/ 182 h 243"/>
                    <a:gd name="T12" fmla="*/ 0 w 243"/>
                    <a:gd name="T13" fmla="*/ 121 h 243"/>
                    <a:gd name="T14" fmla="*/ 17 w 243"/>
                    <a:gd name="T15" fmla="*/ 61 h 243"/>
                    <a:gd name="T16" fmla="*/ 61 w 243"/>
                    <a:gd name="T17" fmla="*/ 17 h 243"/>
                    <a:gd name="T18" fmla="*/ 121 w 243"/>
                    <a:gd name="T19" fmla="*/ 0 h 243"/>
                    <a:gd name="T20" fmla="*/ 182 w 243"/>
                    <a:gd name="T21" fmla="*/ 17 h 243"/>
                    <a:gd name="T22" fmla="*/ 226 w 243"/>
                    <a:gd name="T23" fmla="*/ 61 h 243"/>
                    <a:gd name="T24" fmla="*/ 242 w 243"/>
                    <a:gd name="T25" fmla="*/ 1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243">
                      <a:moveTo>
                        <a:pt x="242" y="121"/>
                      </a:moveTo>
                      <a:cubicBezTo>
                        <a:pt x="242" y="144"/>
                        <a:pt x="237" y="162"/>
                        <a:pt x="226" y="182"/>
                      </a:cubicBezTo>
                      <a:cubicBezTo>
                        <a:pt x="215" y="201"/>
                        <a:pt x="201" y="215"/>
                        <a:pt x="182" y="226"/>
                      </a:cubicBezTo>
                      <a:cubicBezTo>
                        <a:pt x="163" y="237"/>
                        <a:pt x="143" y="242"/>
                        <a:pt x="121" y="242"/>
                      </a:cubicBezTo>
                      <a:cubicBezTo>
                        <a:pt x="98" y="242"/>
                        <a:pt x="80" y="237"/>
                        <a:pt x="61" y="226"/>
                      </a:cubicBezTo>
                      <a:cubicBezTo>
                        <a:pt x="42" y="215"/>
                        <a:pt x="28" y="201"/>
                        <a:pt x="17" y="182"/>
                      </a:cubicBezTo>
                      <a:cubicBezTo>
                        <a:pt x="6" y="162"/>
                        <a:pt x="0" y="143"/>
                        <a:pt x="0" y="121"/>
                      </a:cubicBezTo>
                      <a:cubicBezTo>
                        <a:pt x="0" y="98"/>
                        <a:pt x="6" y="80"/>
                        <a:pt x="17" y="61"/>
                      </a:cubicBezTo>
                      <a:cubicBezTo>
                        <a:pt x="28" y="42"/>
                        <a:pt x="42" y="28"/>
                        <a:pt x="61" y="17"/>
                      </a:cubicBezTo>
                      <a:cubicBezTo>
                        <a:pt x="80" y="5"/>
                        <a:pt x="99" y="0"/>
                        <a:pt x="121" y="0"/>
                      </a:cubicBezTo>
                      <a:cubicBezTo>
                        <a:pt x="144" y="0"/>
                        <a:pt x="163" y="5"/>
                        <a:pt x="182" y="17"/>
                      </a:cubicBezTo>
                      <a:cubicBezTo>
                        <a:pt x="201" y="28"/>
                        <a:pt x="215" y="42"/>
                        <a:pt x="226" y="61"/>
                      </a:cubicBezTo>
                      <a:cubicBezTo>
                        <a:pt x="237" y="80"/>
                        <a:pt x="242" y="99"/>
                        <a:pt x="242" y="121"/>
                      </a:cubicBezTo>
                    </a:path>
                  </a:pathLst>
                </a:custGeom>
                <a:solidFill>
                  <a:schemeClr val="bg2">
                    <a:lumMod val="75000"/>
                  </a:schemeClr>
                </a:solidFill>
                <a:ln w="31750" cap="rnd">
                  <a:solidFill>
                    <a:schemeClr val="bg2">
                      <a:lumMod val="75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9585" fontAlgn="base">
                    <a:lnSpc>
                      <a:spcPct val="93000"/>
                    </a:lnSpc>
                    <a:spcBef>
                      <a:spcPct val="0"/>
                    </a:spcBef>
                    <a:spcAft>
                      <a:spcPct val="0"/>
                    </a:spcAft>
                    <a:buClr>
                      <a:srgbClr val="000000"/>
                    </a:buClr>
                    <a:buSzPct val="100000"/>
                    <a:defRPr/>
                  </a:pPr>
                  <a:endParaRPr lang="en-US" sz="2400">
                    <a:solidFill>
                      <a:srgbClr val="FFFFFF"/>
                    </a:solidFill>
                    <a:latin typeface="CiscoSansTT Light" panose="020B0503020201020303" pitchFamily="34" charset="0"/>
                    <a:ea typeface=""/>
                    <a:cs typeface="CiscoSansTT Light" panose="020B0503020201020303" pitchFamily="34" charset="0"/>
                  </a:endParaRPr>
                </a:p>
              </p:txBody>
            </p:sp>
            <p:sp>
              <p:nvSpPr>
                <p:cNvPr id="117" name="Line 74"/>
                <p:cNvSpPr>
                  <a:spLocks noChangeShapeType="1"/>
                </p:cNvSpPr>
                <p:nvPr/>
              </p:nvSpPr>
              <p:spPr bwMode="auto">
                <a:xfrm>
                  <a:off x="4350951" y="3343406"/>
                  <a:ext cx="67200" cy="81005"/>
                </a:xfrm>
                <a:prstGeom prst="line">
                  <a:avLst/>
                </a:prstGeom>
                <a:noFill/>
                <a:ln w="31750" cap="rnd">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latin typeface="CiscoSansTT Light" panose="020B0503020201020303" pitchFamily="34" charset="0"/>
                    <a:ea typeface=""/>
                    <a:cs typeface="CiscoSansTT Light" panose="020B0503020201020303" pitchFamily="34" charset="0"/>
                  </a:endParaRPr>
                </a:p>
              </p:txBody>
            </p:sp>
            <p:sp>
              <p:nvSpPr>
                <p:cNvPr id="118" name="Freeform 75"/>
                <p:cNvSpPr>
                  <a:spLocks noChangeArrowheads="1"/>
                </p:cNvSpPr>
                <p:nvPr/>
              </p:nvSpPr>
              <p:spPr bwMode="auto">
                <a:xfrm>
                  <a:off x="4313658" y="3301549"/>
                  <a:ext cx="50259" cy="46663"/>
                </a:xfrm>
                <a:custGeom>
                  <a:avLst/>
                  <a:gdLst>
                    <a:gd name="T0" fmla="*/ 242 w 243"/>
                    <a:gd name="T1" fmla="*/ 121 h 243"/>
                    <a:gd name="T2" fmla="*/ 226 w 243"/>
                    <a:gd name="T3" fmla="*/ 182 h 243"/>
                    <a:gd name="T4" fmla="*/ 182 w 243"/>
                    <a:gd name="T5" fmla="*/ 226 h 243"/>
                    <a:gd name="T6" fmla="*/ 121 w 243"/>
                    <a:gd name="T7" fmla="*/ 242 h 243"/>
                    <a:gd name="T8" fmla="*/ 61 w 243"/>
                    <a:gd name="T9" fmla="*/ 226 h 243"/>
                    <a:gd name="T10" fmla="*/ 16 w 243"/>
                    <a:gd name="T11" fmla="*/ 182 h 243"/>
                    <a:gd name="T12" fmla="*/ 0 w 243"/>
                    <a:gd name="T13" fmla="*/ 121 h 243"/>
                    <a:gd name="T14" fmla="*/ 16 w 243"/>
                    <a:gd name="T15" fmla="*/ 61 h 243"/>
                    <a:gd name="T16" fmla="*/ 61 w 243"/>
                    <a:gd name="T17" fmla="*/ 17 h 243"/>
                    <a:gd name="T18" fmla="*/ 121 w 243"/>
                    <a:gd name="T19" fmla="*/ 0 h 243"/>
                    <a:gd name="T20" fmla="*/ 182 w 243"/>
                    <a:gd name="T21" fmla="*/ 17 h 243"/>
                    <a:gd name="T22" fmla="*/ 226 w 243"/>
                    <a:gd name="T23" fmla="*/ 61 h 243"/>
                    <a:gd name="T24" fmla="*/ 242 w 243"/>
                    <a:gd name="T25" fmla="*/ 1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243">
                      <a:moveTo>
                        <a:pt x="242" y="121"/>
                      </a:moveTo>
                      <a:cubicBezTo>
                        <a:pt x="242" y="144"/>
                        <a:pt x="237" y="162"/>
                        <a:pt x="226" y="182"/>
                      </a:cubicBezTo>
                      <a:cubicBezTo>
                        <a:pt x="215" y="201"/>
                        <a:pt x="201" y="215"/>
                        <a:pt x="182" y="226"/>
                      </a:cubicBezTo>
                      <a:cubicBezTo>
                        <a:pt x="162" y="237"/>
                        <a:pt x="143" y="242"/>
                        <a:pt x="121" y="242"/>
                      </a:cubicBezTo>
                      <a:cubicBezTo>
                        <a:pt x="99" y="242"/>
                        <a:pt x="80" y="237"/>
                        <a:pt x="61" y="226"/>
                      </a:cubicBezTo>
                      <a:cubicBezTo>
                        <a:pt x="41" y="215"/>
                        <a:pt x="27" y="201"/>
                        <a:pt x="16" y="182"/>
                      </a:cubicBezTo>
                      <a:cubicBezTo>
                        <a:pt x="4" y="162"/>
                        <a:pt x="0" y="143"/>
                        <a:pt x="0" y="121"/>
                      </a:cubicBezTo>
                      <a:cubicBezTo>
                        <a:pt x="0" y="98"/>
                        <a:pt x="4" y="80"/>
                        <a:pt x="16" y="61"/>
                      </a:cubicBezTo>
                      <a:cubicBezTo>
                        <a:pt x="27" y="42"/>
                        <a:pt x="41" y="28"/>
                        <a:pt x="61" y="17"/>
                      </a:cubicBezTo>
                      <a:cubicBezTo>
                        <a:pt x="80" y="5"/>
                        <a:pt x="99" y="0"/>
                        <a:pt x="121" y="0"/>
                      </a:cubicBezTo>
                      <a:cubicBezTo>
                        <a:pt x="143" y="0"/>
                        <a:pt x="162" y="5"/>
                        <a:pt x="182" y="17"/>
                      </a:cubicBezTo>
                      <a:cubicBezTo>
                        <a:pt x="201" y="28"/>
                        <a:pt x="215" y="42"/>
                        <a:pt x="226" y="61"/>
                      </a:cubicBezTo>
                      <a:cubicBezTo>
                        <a:pt x="237" y="80"/>
                        <a:pt x="242" y="99"/>
                        <a:pt x="242" y="121"/>
                      </a:cubicBezTo>
                    </a:path>
                  </a:pathLst>
                </a:custGeom>
                <a:solidFill>
                  <a:schemeClr val="bg2">
                    <a:lumMod val="75000"/>
                  </a:schemeClr>
                </a:solidFill>
                <a:ln w="31750" cap="rnd">
                  <a:solidFill>
                    <a:schemeClr val="bg2">
                      <a:lumMod val="75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9585" fontAlgn="base">
                    <a:lnSpc>
                      <a:spcPct val="93000"/>
                    </a:lnSpc>
                    <a:spcBef>
                      <a:spcPct val="0"/>
                    </a:spcBef>
                    <a:spcAft>
                      <a:spcPct val="0"/>
                    </a:spcAft>
                    <a:buClr>
                      <a:srgbClr val="000000"/>
                    </a:buClr>
                    <a:buSzPct val="100000"/>
                    <a:defRPr/>
                  </a:pPr>
                  <a:endParaRPr lang="en-US" sz="2400">
                    <a:solidFill>
                      <a:srgbClr val="FFFFFF"/>
                    </a:solidFill>
                    <a:latin typeface="CiscoSansTT Light" panose="020B0503020201020303" pitchFamily="34" charset="0"/>
                    <a:ea typeface=""/>
                    <a:cs typeface="CiscoSansTT Light" panose="020B0503020201020303" pitchFamily="34" charset="0"/>
                  </a:endParaRPr>
                </a:p>
              </p:txBody>
            </p:sp>
            <p:sp>
              <p:nvSpPr>
                <p:cNvPr id="119" name="Freeform 76"/>
                <p:cNvSpPr>
                  <a:spLocks noChangeArrowheads="1"/>
                </p:cNvSpPr>
                <p:nvPr/>
              </p:nvSpPr>
              <p:spPr bwMode="auto">
                <a:xfrm>
                  <a:off x="4367749" y="3505230"/>
                  <a:ext cx="298963" cy="35491"/>
                </a:xfrm>
                <a:custGeom>
                  <a:avLst/>
                  <a:gdLst>
                    <a:gd name="T0" fmla="*/ 831 w 832"/>
                    <a:gd name="T1" fmla="*/ 0 h 97"/>
                    <a:gd name="T2" fmla="*/ 415 w 832"/>
                    <a:gd name="T3" fmla="*/ 96 h 97"/>
                    <a:gd name="T4" fmla="*/ 0 w 832"/>
                    <a:gd name="T5" fmla="*/ 0 h 97"/>
                  </a:gdLst>
                  <a:ahLst/>
                  <a:cxnLst>
                    <a:cxn ang="0">
                      <a:pos x="T0" y="T1"/>
                    </a:cxn>
                    <a:cxn ang="0">
                      <a:pos x="T2" y="T3"/>
                    </a:cxn>
                    <a:cxn ang="0">
                      <a:pos x="T4" y="T5"/>
                    </a:cxn>
                  </a:cxnLst>
                  <a:rect l="0" t="0" r="r" b="b"/>
                  <a:pathLst>
                    <a:path w="832" h="97">
                      <a:moveTo>
                        <a:pt x="831" y="0"/>
                      </a:moveTo>
                      <a:cubicBezTo>
                        <a:pt x="713" y="60"/>
                        <a:pt x="570" y="96"/>
                        <a:pt x="415" y="96"/>
                      </a:cubicBezTo>
                      <a:cubicBezTo>
                        <a:pt x="261" y="96"/>
                        <a:pt x="118" y="60"/>
                        <a:pt x="0" y="0"/>
                      </a:cubicBezTo>
                    </a:path>
                  </a:pathLst>
                </a:custGeom>
                <a:noFill/>
                <a:ln w="31750" cap="rnd">
                  <a:solidFill>
                    <a:schemeClr val="bg2">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latin typeface="CiscoSansTT Light" panose="020B0503020201020303" pitchFamily="34" charset="0"/>
                    <a:ea typeface=""/>
                    <a:cs typeface="CiscoSansTT Light" panose="020B0503020201020303" pitchFamily="34" charset="0"/>
                  </a:endParaRPr>
                </a:p>
              </p:txBody>
            </p:sp>
          </p:grpSp>
          <p:grpSp>
            <p:nvGrpSpPr>
              <p:cNvPr id="6" name="Group 5"/>
              <p:cNvGrpSpPr/>
              <p:nvPr/>
            </p:nvGrpSpPr>
            <p:grpSpPr>
              <a:xfrm rot="1800000">
                <a:off x="1587028" y="1470071"/>
                <a:ext cx="1389852" cy="1393320"/>
                <a:chOff x="7939617" y="1348198"/>
                <a:chExt cx="536036" cy="537373"/>
              </a:xfrm>
            </p:grpSpPr>
            <p:grpSp>
              <p:nvGrpSpPr>
                <p:cNvPr id="5" name="Group 4"/>
                <p:cNvGrpSpPr/>
                <p:nvPr/>
              </p:nvGrpSpPr>
              <p:grpSpPr>
                <a:xfrm>
                  <a:off x="7939617" y="1617979"/>
                  <a:ext cx="536036" cy="0"/>
                  <a:chOff x="6834717" y="1616392"/>
                  <a:chExt cx="536036" cy="0"/>
                </a:xfrm>
              </p:grpSpPr>
              <p:sp>
                <p:nvSpPr>
                  <p:cNvPr id="126" name="Line 51"/>
                  <p:cNvSpPr>
                    <a:spLocks noChangeShapeType="1"/>
                  </p:cNvSpPr>
                  <p:nvPr/>
                </p:nvSpPr>
                <p:spPr bwMode="auto">
                  <a:xfrm flipH="1">
                    <a:off x="7292207" y="1616392"/>
                    <a:ext cx="78546" cy="0"/>
                  </a:xfrm>
                  <a:prstGeom prst="line">
                    <a:avLst/>
                  </a:prstGeom>
                  <a:noFill/>
                  <a:ln w="63500" cap="rnd">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latin typeface="CiscoSansTT Light" panose="020B0503020201020303" pitchFamily="34" charset="0"/>
                      <a:ea typeface=""/>
                      <a:cs typeface="CiscoSansTT Light" panose="020B0503020201020303" pitchFamily="34" charset="0"/>
                    </a:endParaRPr>
                  </a:p>
                </p:txBody>
              </p:sp>
              <p:sp>
                <p:nvSpPr>
                  <p:cNvPr id="127" name="Line 52"/>
                  <p:cNvSpPr>
                    <a:spLocks noChangeShapeType="1"/>
                  </p:cNvSpPr>
                  <p:nvPr/>
                </p:nvSpPr>
                <p:spPr bwMode="auto">
                  <a:xfrm flipH="1">
                    <a:off x="6834717" y="1616392"/>
                    <a:ext cx="78128" cy="0"/>
                  </a:xfrm>
                  <a:prstGeom prst="line">
                    <a:avLst/>
                  </a:prstGeom>
                  <a:noFill/>
                  <a:ln w="63500" cap="rnd">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latin typeface="CiscoSansTT Light" panose="020B0503020201020303" pitchFamily="34" charset="0"/>
                      <a:ea typeface=""/>
                      <a:cs typeface="CiscoSansTT Light" panose="020B0503020201020303" pitchFamily="34" charset="0"/>
                    </a:endParaRPr>
                  </a:p>
                </p:txBody>
              </p:sp>
            </p:grpSp>
            <p:grpSp>
              <p:nvGrpSpPr>
                <p:cNvPr id="4" name="Group 3"/>
                <p:cNvGrpSpPr/>
                <p:nvPr/>
              </p:nvGrpSpPr>
              <p:grpSpPr>
                <a:xfrm>
                  <a:off x="8207778" y="1348198"/>
                  <a:ext cx="0" cy="537373"/>
                  <a:chOff x="7119846" y="1348198"/>
                  <a:chExt cx="0" cy="537373"/>
                </a:xfrm>
              </p:grpSpPr>
              <p:sp>
                <p:nvSpPr>
                  <p:cNvPr id="128" name="Line 53"/>
                  <p:cNvSpPr>
                    <a:spLocks noChangeShapeType="1"/>
                  </p:cNvSpPr>
                  <p:nvPr/>
                </p:nvSpPr>
                <p:spPr bwMode="auto">
                  <a:xfrm flipV="1">
                    <a:off x="7119846" y="1348198"/>
                    <a:ext cx="0" cy="78173"/>
                  </a:xfrm>
                  <a:prstGeom prst="line">
                    <a:avLst/>
                  </a:prstGeom>
                  <a:noFill/>
                  <a:ln w="63500" cap="rnd">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latin typeface="CiscoSansTT Light" panose="020B0503020201020303" pitchFamily="34" charset="0"/>
                      <a:ea typeface=""/>
                      <a:cs typeface="CiscoSansTT Light" panose="020B0503020201020303" pitchFamily="34" charset="0"/>
                    </a:endParaRPr>
                  </a:p>
                </p:txBody>
              </p:sp>
              <p:sp>
                <p:nvSpPr>
                  <p:cNvPr id="129" name="Line 54"/>
                  <p:cNvSpPr>
                    <a:spLocks noChangeShapeType="1"/>
                  </p:cNvSpPr>
                  <p:nvPr/>
                </p:nvSpPr>
                <p:spPr bwMode="auto">
                  <a:xfrm flipV="1">
                    <a:off x="7119846" y="1807588"/>
                    <a:ext cx="0" cy="77983"/>
                  </a:xfrm>
                  <a:prstGeom prst="line">
                    <a:avLst/>
                  </a:prstGeom>
                  <a:noFill/>
                  <a:ln w="63500" cap="rnd">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latin typeface="CiscoSansTT Light" panose="020B0503020201020303" pitchFamily="34" charset="0"/>
                      <a:ea typeface=""/>
                      <a:cs typeface="CiscoSansTT Light" panose="020B0503020201020303" pitchFamily="34" charset="0"/>
                    </a:endParaRPr>
                  </a:p>
                </p:txBody>
              </p:sp>
            </p:grpSp>
            <p:sp>
              <p:nvSpPr>
                <p:cNvPr id="2" name="Oval 1"/>
                <p:cNvSpPr>
                  <a:spLocks noChangeAspect="1"/>
                </p:cNvSpPr>
                <p:nvPr/>
              </p:nvSpPr>
              <p:spPr>
                <a:xfrm>
                  <a:off x="7977499" y="1387700"/>
                  <a:ext cx="460558" cy="460558"/>
                </a:xfrm>
                <a:prstGeom prst="ellipse">
                  <a:avLst/>
                </a:prstGeom>
                <a:noFill/>
                <a:ln w="63500" cap="rnd">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fontAlgn="base">
                    <a:spcBef>
                      <a:spcPct val="0"/>
                    </a:spcBef>
                    <a:spcAft>
                      <a:spcPct val="0"/>
                    </a:spcAft>
                    <a:defRPr/>
                  </a:pPr>
                  <a:endParaRPr lang="en-US" sz="2400" dirty="0">
                    <a:solidFill>
                      <a:srgbClr val="005073"/>
                    </a:solidFill>
                    <a:latin typeface="CiscoSansTT Light" panose="020B0503020201020303" pitchFamily="34" charset="0"/>
                    <a:cs typeface="CiscoSansTT Light" panose="020B0503020201020303" pitchFamily="34" charset="0"/>
                  </a:endParaRPr>
                </a:p>
              </p:txBody>
            </p:sp>
          </p:grpSp>
        </p:grpSp>
      </p:grpSp>
      <p:grpSp>
        <p:nvGrpSpPr>
          <p:cNvPr id="13" name="Group 12">
            <a:extLst>
              <a:ext uri="{FF2B5EF4-FFF2-40B4-BE49-F238E27FC236}">
                <a16:creationId xmlns:a16="http://schemas.microsoft.com/office/drawing/2014/main" id="{84B9796E-59B9-E943-9D2E-240129EABB56}"/>
              </a:ext>
            </a:extLst>
          </p:cNvPr>
          <p:cNvGrpSpPr/>
          <p:nvPr/>
        </p:nvGrpSpPr>
        <p:grpSpPr>
          <a:xfrm>
            <a:off x="6851425" y="2201812"/>
            <a:ext cx="4321251" cy="3435292"/>
            <a:chOff x="5138569" y="1651358"/>
            <a:chExt cx="3240938" cy="2576469"/>
          </a:xfrm>
        </p:grpSpPr>
        <p:grpSp>
          <p:nvGrpSpPr>
            <p:cNvPr id="19" name="Group 18"/>
            <p:cNvGrpSpPr/>
            <p:nvPr/>
          </p:nvGrpSpPr>
          <p:grpSpPr>
            <a:xfrm>
              <a:off x="5809443" y="1651358"/>
              <a:ext cx="1899190" cy="1055182"/>
              <a:chOff x="574231" y="1581150"/>
              <a:chExt cx="1899190" cy="1055182"/>
            </a:xfrm>
          </p:grpSpPr>
          <p:sp>
            <p:nvSpPr>
              <p:cNvPr id="121" name="Freeform 120"/>
              <p:cNvSpPr/>
              <p:nvPr/>
            </p:nvSpPr>
            <p:spPr>
              <a:xfrm>
                <a:off x="574231" y="2151902"/>
                <a:ext cx="1899190" cy="484430"/>
              </a:xfrm>
              <a:custGeom>
                <a:avLst/>
                <a:gdLst>
                  <a:gd name="connsiteX0" fmla="*/ 234103 w 1899190"/>
                  <a:gd name="connsiteY0" fmla="*/ 0 h 484430"/>
                  <a:gd name="connsiteX1" fmla="*/ 238866 w 1899190"/>
                  <a:gd name="connsiteY1" fmla="*/ 270022 h 484430"/>
                  <a:gd name="connsiteX2" fmla="*/ 1660325 w 1899190"/>
                  <a:gd name="connsiteY2" fmla="*/ 270022 h 484430"/>
                  <a:gd name="connsiteX3" fmla="*/ 1665087 w 1899190"/>
                  <a:gd name="connsiteY3" fmla="*/ 0 h 484430"/>
                  <a:gd name="connsiteX4" fmla="*/ 1705445 w 1899190"/>
                  <a:gd name="connsiteY4" fmla="*/ 4068 h 484430"/>
                  <a:gd name="connsiteX5" fmla="*/ 1899190 w 1899190"/>
                  <a:gd name="connsiteY5" fmla="*/ 241784 h 484430"/>
                  <a:gd name="connsiteX6" fmla="*/ 1656543 w 1899190"/>
                  <a:gd name="connsiteY6" fmla="*/ 484430 h 484430"/>
                  <a:gd name="connsiteX7" fmla="*/ 1658436 w 1899190"/>
                  <a:gd name="connsiteY7" fmla="*/ 377114 h 484430"/>
                  <a:gd name="connsiteX8" fmla="*/ 240754 w 1899190"/>
                  <a:gd name="connsiteY8" fmla="*/ 377114 h 484430"/>
                  <a:gd name="connsiteX9" fmla="*/ 242647 w 1899190"/>
                  <a:gd name="connsiteY9" fmla="*/ 484430 h 484430"/>
                  <a:gd name="connsiteX10" fmla="*/ 0 w 1899190"/>
                  <a:gd name="connsiteY10" fmla="*/ 241784 h 484430"/>
                  <a:gd name="connsiteX11" fmla="*/ 193745 w 1899190"/>
                  <a:gd name="connsiteY11" fmla="*/ 4068 h 484430"/>
                  <a:gd name="connsiteX0" fmla="*/ 238866 w 1899190"/>
                  <a:gd name="connsiteY0" fmla="*/ 270022 h 484430"/>
                  <a:gd name="connsiteX1" fmla="*/ 1660325 w 1899190"/>
                  <a:gd name="connsiteY1" fmla="*/ 270022 h 484430"/>
                  <a:gd name="connsiteX2" fmla="*/ 1665087 w 1899190"/>
                  <a:gd name="connsiteY2" fmla="*/ 0 h 484430"/>
                  <a:gd name="connsiteX3" fmla="*/ 1705445 w 1899190"/>
                  <a:gd name="connsiteY3" fmla="*/ 4068 h 484430"/>
                  <a:gd name="connsiteX4" fmla="*/ 1899190 w 1899190"/>
                  <a:gd name="connsiteY4" fmla="*/ 241784 h 484430"/>
                  <a:gd name="connsiteX5" fmla="*/ 1656543 w 1899190"/>
                  <a:gd name="connsiteY5" fmla="*/ 484430 h 484430"/>
                  <a:gd name="connsiteX6" fmla="*/ 1658436 w 1899190"/>
                  <a:gd name="connsiteY6" fmla="*/ 377114 h 484430"/>
                  <a:gd name="connsiteX7" fmla="*/ 240754 w 1899190"/>
                  <a:gd name="connsiteY7" fmla="*/ 377114 h 484430"/>
                  <a:gd name="connsiteX8" fmla="*/ 242647 w 1899190"/>
                  <a:gd name="connsiteY8" fmla="*/ 484430 h 484430"/>
                  <a:gd name="connsiteX9" fmla="*/ 0 w 1899190"/>
                  <a:gd name="connsiteY9" fmla="*/ 241784 h 484430"/>
                  <a:gd name="connsiteX10" fmla="*/ 193745 w 1899190"/>
                  <a:gd name="connsiteY10" fmla="*/ 4068 h 484430"/>
                  <a:gd name="connsiteX11" fmla="*/ 234103 w 1899190"/>
                  <a:gd name="connsiteY11" fmla="*/ 0 h 484430"/>
                  <a:gd name="connsiteX12" fmla="*/ 330306 w 1899190"/>
                  <a:gd name="connsiteY12" fmla="*/ 361462 h 484430"/>
                  <a:gd name="connsiteX0" fmla="*/ 238866 w 1899190"/>
                  <a:gd name="connsiteY0" fmla="*/ 270022 h 484430"/>
                  <a:gd name="connsiteX1" fmla="*/ 1660325 w 1899190"/>
                  <a:gd name="connsiteY1" fmla="*/ 270022 h 484430"/>
                  <a:gd name="connsiteX2" fmla="*/ 1665087 w 1899190"/>
                  <a:gd name="connsiteY2" fmla="*/ 0 h 484430"/>
                  <a:gd name="connsiteX3" fmla="*/ 1705445 w 1899190"/>
                  <a:gd name="connsiteY3" fmla="*/ 4068 h 484430"/>
                  <a:gd name="connsiteX4" fmla="*/ 1899190 w 1899190"/>
                  <a:gd name="connsiteY4" fmla="*/ 241784 h 484430"/>
                  <a:gd name="connsiteX5" fmla="*/ 1656543 w 1899190"/>
                  <a:gd name="connsiteY5" fmla="*/ 484430 h 484430"/>
                  <a:gd name="connsiteX6" fmla="*/ 1658436 w 1899190"/>
                  <a:gd name="connsiteY6" fmla="*/ 377114 h 484430"/>
                  <a:gd name="connsiteX7" fmla="*/ 240754 w 1899190"/>
                  <a:gd name="connsiteY7" fmla="*/ 377114 h 484430"/>
                  <a:gd name="connsiteX8" fmla="*/ 242647 w 1899190"/>
                  <a:gd name="connsiteY8" fmla="*/ 484430 h 484430"/>
                  <a:gd name="connsiteX9" fmla="*/ 0 w 1899190"/>
                  <a:gd name="connsiteY9" fmla="*/ 241784 h 484430"/>
                  <a:gd name="connsiteX10" fmla="*/ 193745 w 1899190"/>
                  <a:gd name="connsiteY10" fmla="*/ 4068 h 484430"/>
                  <a:gd name="connsiteX11" fmla="*/ 234103 w 1899190"/>
                  <a:gd name="connsiteY11" fmla="*/ 0 h 484430"/>
                  <a:gd name="connsiteX0" fmla="*/ 1660325 w 1899190"/>
                  <a:gd name="connsiteY0" fmla="*/ 270022 h 484430"/>
                  <a:gd name="connsiteX1" fmla="*/ 1665087 w 1899190"/>
                  <a:gd name="connsiteY1" fmla="*/ 0 h 484430"/>
                  <a:gd name="connsiteX2" fmla="*/ 1705445 w 1899190"/>
                  <a:gd name="connsiteY2" fmla="*/ 4068 h 484430"/>
                  <a:gd name="connsiteX3" fmla="*/ 1899190 w 1899190"/>
                  <a:gd name="connsiteY3" fmla="*/ 241784 h 484430"/>
                  <a:gd name="connsiteX4" fmla="*/ 1656543 w 1899190"/>
                  <a:gd name="connsiteY4" fmla="*/ 484430 h 484430"/>
                  <a:gd name="connsiteX5" fmla="*/ 1658436 w 1899190"/>
                  <a:gd name="connsiteY5" fmla="*/ 377114 h 484430"/>
                  <a:gd name="connsiteX6" fmla="*/ 240754 w 1899190"/>
                  <a:gd name="connsiteY6" fmla="*/ 377114 h 484430"/>
                  <a:gd name="connsiteX7" fmla="*/ 242647 w 1899190"/>
                  <a:gd name="connsiteY7" fmla="*/ 484430 h 484430"/>
                  <a:gd name="connsiteX8" fmla="*/ 0 w 1899190"/>
                  <a:gd name="connsiteY8" fmla="*/ 241784 h 484430"/>
                  <a:gd name="connsiteX9" fmla="*/ 193745 w 1899190"/>
                  <a:gd name="connsiteY9" fmla="*/ 4068 h 484430"/>
                  <a:gd name="connsiteX10" fmla="*/ 234103 w 1899190"/>
                  <a:gd name="connsiteY10" fmla="*/ 0 h 484430"/>
                  <a:gd name="connsiteX0" fmla="*/ 1665087 w 1899190"/>
                  <a:gd name="connsiteY0" fmla="*/ 0 h 484430"/>
                  <a:gd name="connsiteX1" fmla="*/ 1705445 w 1899190"/>
                  <a:gd name="connsiteY1" fmla="*/ 4068 h 484430"/>
                  <a:gd name="connsiteX2" fmla="*/ 1899190 w 1899190"/>
                  <a:gd name="connsiteY2" fmla="*/ 241784 h 484430"/>
                  <a:gd name="connsiteX3" fmla="*/ 1656543 w 1899190"/>
                  <a:gd name="connsiteY3" fmla="*/ 484430 h 484430"/>
                  <a:gd name="connsiteX4" fmla="*/ 1658436 w 1899190"/>
                  <a:gd name="connsiteY4" fmla="*/ 377114 h 484430"/>
                  <a:gd name="connsiteX5" fmla="*/ 240754 w 1899190"/>
                  <a:gd name="connsiteY5" fmla="*/ 377114 h 484430"/>
                  <a:gd name="connsiteX6" fmla="*/ 242647 w 1899190"/>
                  <a:gd name="connsiteY6" fmla="*/ 484430 h 484430"/>
                  <a:gd name="connsiteX7" fmla="*/ 0 w 1899190"/>
                  <a:gd name="connsiteY7" fmla="*/ 241784 h 484430"/>
                  <a:gd name="connsiteX8" fmla="*/ 193745 w 1899190"/>
                  <a:gd name="connsiteY8" fmla="*/ 4068 h 484430"/>
                  <a:gd name="connsiteX9" fmla="*/ 234103 w 1899190"/>
                  <a:gd name="connsiteY9" fmla="*/ 0 h 484430"/>
                  <a:gd name="connsiteX0" fmla="*/ 1665087 w 1899190"/>
                  <a:gd name="connsiteY0" fmla="*/ 0 h 484430"/>
                  <a:gd name="connsiteX1" fmla="*/ 1705445 w 1899190"/>
                  <a:gd name="connsiteY1" fmla="*/ 4068 h 484430"/>
                  <a:gd name="connsiteX2" fmla="*/ 1899190 w 1899190"/>
                  <a:gd name="connsiteY2" fmla="*/ 241784 h 484430"/>
                  <a:gd name="connsiteX3" fmla="*/ 1656543 w 1899190"/>
                  <a:gd name="connsiteY3" fmla="*/ 484430 h 484430"/>
                  <a:gd name="connsiteX4" fmla="*/ 240754 w 1899190"/>
                  <a:gd name="connsiteY4" fmla="*/ 377114 h 484430"/>
                  <a:gd name="connsiteX5" fmla="*/ 242647 w 1899190"/>
                  <a:gd name="connsiteY5" fmla="*/ 484430 h 484430"/>
                  <a:gd name="connsiteX6" fmla="*/ 0 w 1899190"/>
                  <a:gd name="connsiteY6" fmla="*/ 241784 h 484430"/>
                  <a:gd name="connsiteX7" fmla="*/ 193745 w 1899190"/>
                  <a:gd name="connsiteY7" fmla="*/ 4068 h 484430"/>
                  <a:gd name="connsiteX8" fmla="*/ 234103 w 1899190"/>
                  <a:gd name="connsiteY8" fmla="*/ 0 h 484430"/>
                  <a:gd name="connsiteX0" fmla="*/ 1665087 w 1899190"/>
                  <a:gd name="connsiteY0" fmla="*/ 0 h 484430"/>
                  <a:gd name="connsiteX1" fmla="*/ 1705445 w 1899190"/>
                  <a:gd name="connsiteY1" fmla="*/ 4068 h 484430"/>
                  <a:gd name="connsiteX2" fmla="*/ 1899190 w 1899190"/>
                  <a:gd name="connsiteY2" fmla="*/ 241784 h 484430"/>
                  <a:gd name="connsiteX3" fmla="*/ 1656543 w 1899190"/>
                  <a:gd name="connsiteY3" fmla="*/ 484430 h 484430"/>
                  <a:gd name="connsiteX4" fmla="*/ 242647 w 1899190"/>
                  <a:gd name="connsiteY4" fmla="*/ 484430 h 484430"/>
                  <a:gd name="connsiteX5" fmla="*/ 0 w 1899190"/>
                  <a:gd name="connsiteY5" fmla="*/ 241784 h 484430"/>
                  <a:gd name="connsiteX6" fmla="*/ 193745 w 1899190"/>
                  <a:gd name="connsiteY6" fmla="*/ 4068 h 484430"/>
                  <a:gd name="connsiteX7" fmla="*/ 234103 w 1899190"/>
                  <a:gd name="connsiteY7" fmla="*/ 0 h 48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9190" h="484430">
                    <a:moveTo>
                      <a:pt x="1665087" y="0"/>
                    </a:moveTo>
                    <a:lnTo>
                      <a:pt x="1705445" y="4068"/>
                    </a:lnTo>
                    <a:cubicBezTo>
                      <a:pt x="1816015" y="26694"/>
                      <a:pt x="1899190" y="124526"/>
                      <a:pt x="1899190" y="241784"/>
                    </a:cubicBezTo>
                    <a:cubicBezTo>
                      <a:pt x="1899190" y="375794"/>
                      <a:pt x="1790553" y="484430"/>
                      <a:pt x="1656543" y="484430"/>
                    </a:cubicBezTo>
                    <a:lnTo>
                      <a:pt x="242647" y="484430"/>
                    </a:lnTo>
                    <a:cubicBezTo>
                      <a:pt x="108637" y="484430"/>
                      <a:pt x="0" y="375794"/>
                      <a:pt x="0" y="241784"/>
                    </a:cubicBezTo>
                    <a:cubicBezTo>
                      <a:pt x="0" y="124526"/>
                      <a:pt x="83175" y="26694"/>
                      <a:pt x="193745" y="4068"/>
                    </a:cubicBezTo>
                    <a:lnTo>
                      <a:pt x="234103" y="0"/>
                    </a:lnTo>
                  </a:path>
                </a:pathLst>
              </a:custGeom>
              <a:noFill/>
              <a:ln w="63500" cap="rnd">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09585" fontAlgn="base">
                  <a:spcBef>
                    <a:spcPct val="0"/>
                  </a:spcBef>
                  <a:spcAft>
                    <a:spcPct val="0"/>
                  </a:spcAft>
                  <a:defRPr/>
                </a:pPr>
                <a:endParaRPr lang="en-US" sz="2400" dirty="0">
                  <a:solidFill>
                    <a:srgbClr val="FFFFFF"/>
                  </a:solidFill>
                  <a:latin typeface="CiscoSansTT Light" panose="020B0503020201020303" pitchFamily="34" charset="0"/>
                  <a:cs typeface="CiscoSansTT Light" panose="020B0503020201020303" pitchFamily="34" charset="0"/>
                </a:endParaRPr>
              </a:p>
            </p:txBody>
          </p:sp>
          <p:sp>
            <p:nvSpPr>
              <p:cNvPr id="357" name="Freeform 356"/>
              <p:cNvSpPr/>
              <p:nvPr/>
            </p:nvSpPr>
            <p:spPr>
              <a:xfrm rot="588992" flipH="1">
                <a:off x="856839" y="1592046"/>
                <a:ext cx="846277" cy="672237"/>
              </a:xfrm>
              <a:custGeom>
                <a:avLst/>
                <a:gdLst>
                  <a:gd name="connsiteX0" fmla="*/ 472534 w 1270634"/>
                  <a:gd name="connsiteY0" fmla="*/ 0 h 1009323"/>
                  <a:gd name="connsiteX1" fmla="*/ 1270634 w 1270634"/>
                  <a:gd name="connsiteY1" fmla="*/ 798100 h 1009323"/>
                  <a:gd name="connsiteX2" fmla="*/ 1254419 w 1270634"/>
                  <a:gd name="connsiteY2" fmla="*/ 958945 h 1009323"/>
                  <a:gd name="connsiteX3" fmla="*/ 1241466 w 1270634"/>
                  <a:gd name="connsiteY3" fmla="*/ 1009323 h 1009323"/>
                  <a:gd name="connsiteX4" fmla="*/ 371141 w 1270634"/>
                  <a:gd name="connsiteY4" fmla="*/ 1009323 h 1009323"/>
                  <a:gd name="connsiteX5" fmla="*/ 371141 w 1270634"/>
                  <a:gd name="connsiteY5" fmla="*/ 158010 h 1009323"/>
                  <a:gd name="connsiteX6" fmla="*/ 0 w 1270634"/>
                  <a:gd name="connsiteY6" fmla="*/ 158010 h 1009323"/>
                  <a:gd name="connsiteX7" fmla="*/ 26309 w 1270634"/>
                  <a:gd name="connsiteY7" fmla="*/ 136303 h 1009323"/>
                  <a:gd name="connsiteX8" fmla="*/ 472534 w 1270634"/>
                  <a:gd name="connsiteY8" fmla="*/ 0 h 1009323"/>
                  <a:gd name="connsiteX0" fmla="*/ 371141 w 1270634"/>
                  <a:gd name="connsiteY0" fmla="*/ 158010 h 1009323"/>
                  <a:gd name="connsiteX1" fmla="*/ 0 w 1270634"/>
                  <a:gd name="connsiteY1" fmla="*/ 158010 h 1009323"/>
                  <a:gd name="connsiteX2" fmla="*/ 26309 w 1270634"/>
                  <a:gd name="connsiteY2" fmla="*/ 136303 h 1009323"/>
                  <a:gd name="connsiteX3" fmla="*/ 472534 w 1270634"/>
                  <a:gd name="connsiteY3" fmla="*/ 0 h 1009323"/>
                  <a:gd name="connsiteX4" fmla="*/ 1270634 w 1270634"/>
                  <a:gd name="connsiteY4" fmla="*/ 798100 h 1009323"/>
                  <a:gd name="connsiteX5" fmla="*/ 1254419 w 1270634"/>
                  <a:gd name="connsiteY5" fmla="*/ 958945 h 1009323"/>
                  <a:gd name="connsiteX6" fmla="*/ 1241466 w 1270634"/>
                  <a:gd name="connsiteY6" fmla="*/ 1009323 h 1009323"/>
                  <a:gd name="connsiteX7" fmla="*/ 371141 w 1270634"/>
                  <a:gd name="connsiteY7" fmla="*/ 1009323 h 1009323"/>
                  <a:gd name="connsiteX8" fmla="*/ 462581 w 1270634"/>
                  <a:gd name="connsiteY8" fmla="*/ 249450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 name="connsiteX6" fmla="*/ 371141 w 1270634"/>
                  <a:gd name="connsiteY6" fmla="*/ 1009323 h 1009323"/>
                  <a:gd name="connsiteX7" fmla="*/ 462581 w 1270634"/>
                  <a:gd name="connsiteY7" fmla="*/ 249450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 name="connsiteX6" fmla="*/ 371141 w 1270634"/>
                  <a:gd name="connsiteY6" fmla="*/ 1009323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634" h="1009323">
                    <a:moveTo>
                      <a:pt x="0" y="158010"/>
                    </a:moveTo>
                    <a:lnTo>
                      <a:pt x="26309" y="136303"/>
                    </a:lnTo>
                    <a:cubicBezTo>
                      <a:pt x="153687" y="50248"/>
                      <a:pt x="307242" y="0"/>
                      <a:pt x="472534" y="0"/>
                    </a:cubicBezTo>
                    <a:cubicBezTo>
                      <a:pt x="913312" y="0"/>
                      <a:pt x="1270634" y="357322"/>
                      <a:pt x="1270634" y="798100"/>
                    </a:cubicBezTo>
                    <a:cubicBezTo>
                      <a:pt x="1270634" y="853197"/>
                      <a:pt x="1265051" y="906991"/>
                      <a:pt x="1254419" y="958945"/>
                    </a:cubicBezTo>
                    <a:lnTo>
                      <a:pt x="1241466" y="1009323"/>
                    </a:lnTo>
                  </a:path>
                </a:pathLst>
              </a:custGeom>
              <a:noFill/>
              <a:ln w="63500" cap="rnd">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US" sz="2400" dirty="0">
                  <a:solidFill>
                    <a:srgbClr val="FFFFFF"/>
                  </a:solidFill>
                  <a:latin typeface="CiscoSansTT Light" panose="020B0503020201020303" pitchFamily="34" charset="0"/>
                  <a:cs typeface="CiscoSansTT Light" panose="020B0503020201020303" pitchFamily="34" charset="0"/>
                </a:endParaRPr>
              </a:p>
            </p:txBody>
          </p:sp>
          <p:sp>
            <p:nvSpPr>
              <p:cNvPr id="359" name="Freeform 358"/>
              <p:cNvSpPr/>
              <p:nvPr/>
            </p:nvSpPr>
            <p:spPr>
              <a:xfrm flipH="1">
                <a:off x="574231" y="2393686"/>
                <a:ext cx="1899190" cy="242646"/>
              </a:xfrm>
              <a:custGeom>
                <a:avLst/>
                <a:gdLst>
                  <a:gd name="connsiteX0" fmla="*/ 2492801 w 2492801"/>
                  <a:gd name="connsiteY0" fmla="*/ 0 h 318487"/>
                  <a:gd name="connsiteX1" fmla="*/ 1246401 w 2492801"/>
                  <a:gd name="connsiteY1" fmla="*/ 145032 h 318487"/>
                  <a:gd name="connsiteX2" fmla="*/ 0 w 2492801"/>
                  <a:gd name="connsiteY2" fmla="*/ 0 h 318487"/>
                  <a:gd name="connsiteX3" fmla="*/ 318488 w 2492801"/>
                  <a:gd name="connsiteY3" fmla="*/ 318487 h 318487"/>
                  <a:gd name="connsiteX4" fmla="*/ 1246401 w 2492801"/>
                  <a:gd name="connsiteY4" fmla="*/ 161662 h 318487"/>
                  <a:gd name="connsiteX5" fmla="*/ 2174313 w 2492801"/>
                  <a:gd name="connsiteY5" fmla="*/ 318487 h 318487"/>
                  <a:gd name="connsiteX6" fmla="*/ 2492801 w 2492801"/>
                  <a:gd name="connsiteY6" fmla="*/ 0 h 318487"/>
                  <a:gd name="connsiteX0" fmla="*/ 2492801 w 2492801"/>
                  <a:gd name="connsiteY0" fmla="*/ 0 h 318487"/>
                  <a:gd name="connsiteX1" fmla="*/ 1246401 w 2492801"/>
                  <a:gd name="connsiteY1" fmla="*/ 145032 h 318487"/>
                  <a:gd name="connsiteX2" fmla="*/ 0 w 2492801"/>
                  <a:gd name="connsiteY2" fmla="*/ 0 h 318487"/>
                  <a:gd name="connsiteX3" fmla="*/ 318488 w 2492801"/>
                  <a:gd name="connsiteY3" fmla="*/ 318487 h 318487"/>
                  <a:gd name="connsiteX4" fmla="*/ 2174313 w 2492801"/>
                  <a:gd name="connsiteY4" fmla="*/ 318487 h 318487"/>
                  <a:gd name="connsiteX5" fmla="*/ 2492801 w 2492801"/>
                  <a:gd name="connsiteY5" fmla="*/ 0 h 318487"/>
                  <a:gd name="connsiteX0" fmla="*/ 1246401 w 2492801"/>
                  <a:gd name="connsiteY0" fmla="*/ 145032 h 318487"/>
                  <a:gd name="connsiteX1" fmla="*/ 0 w 2492801"/>
                  <a:gd name="connsiteY1" fmla="*/ 0 h 318487"/>
                  <a:gd name="connsiteX2" fmla="*/ 318488 w 2492801"/>
                  <a:gd name="connsiteY2" fmla="*/ 318487 h 318487"/>
                  <a:gd name="connsiteX3" fmla="*/ 2174313 w 2492801"/>
                  <a:gd name="connsiteY3" fmla="*/ 318487 h 318487"/>
                  <a:gd name="connsiteX4" fmla="*/ 2492801 w 2492801"/>
                  <a:gd name="connsiteY4" fmla="*/ 0 h 318487"/>
                  <a:gd name="connsiteX5" fmla="*/ 1337841 w 2492801"/>
                  <a:gd name="connsiteY5" fmla="*/ 236472 h 318487"/>
                  <a:gd name="connsiteX0" fmla="*/ 1246401 w 2492801"/>
                  <a:gd name="connsiteY0" fmla="*/ 145032 h 318487"/>
                  <a:gd name="connsiteX1" fmla="*/ 0 w 2492801"/>
                  <a:gd name="connsiteY1" fmla="*/ 0 h 318487"/>
                  <a:gd name="connsiteX2" fmla="*/ 318488 w 2492801"/>
                  <a:gd name="connsiteY2" fmla="*/ 318487 h 318487"/>
                  <a:gd name="connsiteX3" fmla="*/ 2174313 w 2492801"/>
                  <a:gd name="connsiteY3" fmla="*/ 318487 h 318487"/>
                  <a:gd name="connsiteX4" fmla="*/ 2492801 w 2492801"/>
                  <a:gd name="connsiteY4" fmla="*/ 0 h 318487"/>
                  <a:gd name="connsiteX0" fmla="*/ 0 w 2492801"/>
                  <a:gd name="connsiteY0" fmla="*/ 0 h 318487"/>
                  <a:gd name="connsiteX1" fmla="*/ 318488 w 2492801"/>
                  <a:gd name="connsiteY1" fmla="*/ 318487 h 318487"/>
                  <a:gd name="connsiteX2" fmla="*/ 2174313 w 2492801"/>
                  <a:gd name="connsiteY2" fmla="*/ 318487 h 318487"/>
                  <a:gd name="connsiteX3" fmla="*/ 2492801 w 2492801"/>
                  <a:gd name="connsiteY3" fmla="*/ 0 h 318487"/>
                </a:gdLst>
                <a:ahLst/>
                <a:cxnLst>
                  <a:cxn ang="0">
                    <a:pos x="connsiteX0" y="connsiteY0"/>
                  </a:cxn>
                  <a:cxn ang="0">
                    <a:pos x="connsiteX1" y="connsiteY1"/>
                  </a:cxn>
                  <a:cxn ang="0">
                    <a:pos x="connsiteX2" y="connsiteY2"/>
                  </a:cxn>
                  <a:cxn ang="0">
                    <a:pos x="connsiteX3" y="connsiteY3"/>
                  </a:cxn>
                </a:cxnLst>
                <a:rect l="l" t="t" r="r" b="b"/>
                <a:pathLst>
                  <a:path w="2492801" h="318487">
                    <a:moveTo>
                      <a:pt x="0" y="0"/>
                    </a:moveTo>
                    <a:cubicBezTo>
                      <a:pt x="0" y="175896"/>
                      <a:pt x="142592" y="318487"/>
                      <a:pt x="318488" y="318487"/>
                    </a:cubicBezTo>
                    <a:lnTo>
                      <a:pt x="2174313" y="318487"/>
                    </a:lnTo>
                    <a:cubicBezTo>
                      <a:pt x="2350209" y="318487"/>
                      <a:pt x="2492801" y="175896"/>
                      <a:pt x="2492801" y="0"/>
                    </a:cubicBezTo>
                  </a:path>
                </a:pathLst>
              </a:custGeom>
              <a:noFill/>
              <a:ln w="63500" cap="rnd">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US" sz="2400" dirty="0">
                  <a:solidFill>
                    <a:srgbClr val="FFFFFF"/>
                  </a:solidFill>
                  <a:latin typeface="CiscoSansTT Light" panose="020B0503020201020303" pitchFamily="34" charset="0"/>
                  <a:cs typeface="CiscoSansTT Light" panose="020B0503020201020303" pitchFamily="34" charset="0"/>
                </a:endParaRPr>
              </a:p>
            </p:txBody>
          </p:sp>
          <p:sp>
            <p:nvSpPr>
              <p:cNvPr id="360" name="Freeform 359"/>
              <p:cNvSpPr/>
              <p:nvPr/>
            </p:nvSpPr>
            <p:spPr>
              <a:xfrm rot="3113307">
                <a:off x="1696791" y="1777509"/>
                <a:ext cx="672234" cy="279515"/>
              </a:xfrm>
              <a:custGeom>
                <a:avLst/>
                <a:gdLst>
                  <a:gd name="connsiteX0" fmla="*/ 93636 w 763657"/>
                  <a:gd name="connsiteY0" fmla="*/ 139429 h 327630"/>
                  <a:gd name="connsiteX1" fmla="*/ 690959 w 763657"/>
                  <a:gd name="connsiteY1" fmla="*/ 109085 h 327630"/>
                  <a:gd name="connsiteX2" fmla="*/ 748448 w 763657"/>
                  <a:gd name="connsiteY2" fmla="*/ 172594 h 327630"/>
                  <a:gd name="connsiteX3" fmla="*/ 763657 w 763657"/>
                  <a:gd name="connsiteY3" fmla="*/ 195582 h 327630"/>
                  <a:gd name="connsiteX4" fmla="*/ 212297 w 763657"/>
                  <a:gd name="connsiteY4" fmla="*/ 327630 h 327630"/>
                  <a:gd name="connsiteX5" fmla="*/ 212297 w 763657"/>
                  <a:gd name="connsiteY5" fmla="*/ 311204 h 327630"/>
                  <a:gd name="connsiteX6" fmla="*/ 0 w 763657"/>
                  <a:gd name="connsiteY6" fmla="*/ 311204 h 327630"/>
                  <a:gd name="connsiteX7" fmla="*/ 1679 w 763657"/>
                  <a:gd name="connsiteY7" fmla="*/ 303443 h 327630"/>
                  <a:gd name="connsiteX8" fmla="*/ 93636 w 763657"/>
                  <a:gd name="connsiteY8" fmla="*/ 139429 h 327630"/>
                  <a:gd name="connsiteX0" fmla="*/ 212297 w 763657"/>
                  <a:gd name="connsiteY0" fmla="*/ 311204 h 402644"/>
                  <a:gd name="connsiteX1" fmla="*/ 0 w 763657"/>
                  <a:gd name="connsiteY1" fmla="*/ 311204 h 402644"/>
                  <a:gd name="connsiteX2" fmla="*/ 1679 w 763657"/>
                  <a:gd name="connsiteY2" fmla="*/ 303443 h 402644"/>
                  <a:gd name="connsiteX3" fmla="*/ 93636 w 763657"/>
                  <a:gd name="connsiteY3" fmla="*/ 139429 h 402644"/>
                  <a:gd name="connsiteX4" fmla="*/ 690959 w 763657"/>
                  <a:gd name="connsiteY4" fmla="*/ 109085 h 402644"/>
                  <a:gd name="connsiteX5" fmla="*/ 748448 w 763657"/>
                  <a:gd name="connsiteY5" fmla="*/ 172594 h 402644"/>
                  <a:gd name="connsiteX6" fmla="*/ 763657 w 763657"/>
                  <a:gd name="connsiteY6" fmla="*/ 195582 h 402644"/>
                  <a:gd name="connsiteX7" fmla="*/ 212297 w 763657"/>
                  <a:gd name="connsiteY7" fmla="*/ 327630 h 402644"/>
                  <a:gd name="connsiteX8" fmla="*/ 303737 w 763657"/>
                  <a:gd name="connsiteY8" fmla="*/ 402644 h 402644"/>
                  <a:gd name="connsiteX0" fmla="*/ 212297 w 763657"/>
                  <a:gd name="connsiteY0" fmla="*/ 311204 h 327630"/>
                  <a:gd name="connsiteX1" fmla="*/ 0 w 763657"/>
                  <a:gd name="connsiteY1" fmla="*/ 311204 h 327630"/>
                  <a:gd name="connsiteX2" fmla="*/ 1679 w 763657"/>
                  <a:gd name="connsiteY2" fmla="*/ 303443 h 327630"/>
                  <a:gd name="connsiteX3" fmla="*/ 93636 w 763657"/>
                  <a:gd name="connsiteY3" fmla="*/ 139429 h 327630"/>
                  <a:gd name="connsiteX4" fmla="*/ 690959 w 763657"/>
                  <a:gd name="connsiteY4" fmla="*/ 109085 h 327630"/>
                  <a:gd name="connsiteX5" fmla="*/ 748448 w 763657"/>
                  <a:gd name="connsiteY5" fmla="*/ 172594 h 327630"/>
                  <a:gd name="connsiteX6" fmla="*/ 763657 w 763657"/>
                  <a:gd name="connsiteY6" fmla="*/ 195582 h 327630"/>
                  <a:gd name="connsiteX7" fmla="*/ 212297 w 763657"/>
                  <a:gd name="connsiteY7" fmla="*/ 327630 h 327630"/>
                  <a:gd name="connsiteX0" fmla="*/ 212297 w 763657"/>
                  <a:gd name="connsiteY0" fmla="*/ 311204 h 311204"/>
                  <a:gd name="connsiteX1" fmla="*/ 0 w 763657"/>
                  <a:gd name="connsiteY1" fmla="*/ 311204 h 311204"/>
                  <a:gd name="connsiteX2" fmla="*/ 1679 w 763657"/>
                  <a:gd name="connsiteY2" fmla="*/ 303443 h 311204"/>
                  <a:gd name="connsiteX3" fmla="*/ 93636 w 763657"/>
                  <a:gd name="connsiteY3" fmla="*/ 139429 h 311204"/>
                  <a:gd name="connsiteX4" fmla="*/ 690959 w 763657"/>
                  <a:gd name="connsiteY4" fmla="*/ 109085 h 311204"/>
                  <a:gd name="connsiteX5" fmla="*/ 748448 w 763657"/>
                  <a:gd name="connsiteY5" fmla="*/ 172594 h 311204"/>
                  <a:gd name="connsiteX6" fmla="*/ 763657 w 763657"/>
                  <a:gd name="connsiteY6" fmla="*/ 195582 h 311204"/>
                  <a:gd name="connsiteX0" fmla="*/ 0 w 763657"/>
                  <a:gd name="connsiteY0" fmla="*/ 311204 h 311204"/>
                  <a:gd name="connsiteX1" fmla="*/ 1679 w 763657"/>
                  <a:gd name="connsiteY1" fmla="*/ 303443 h 311204"/>
                  <a:gd name="connsiteX2" fmla="*/ 93636 w 763657"/>
                  <a:gd name="connsiteY2" fmla="*/ 139429 h 311204"/>
                  <a:gd name="connsiteX3" fmla="*/ 690959 w 763657"/>
                  <a:gd name="connsiteY3" fmla="*/ 109085 h 311204"/>
                  <a:gd name="connsiteX4" fmla="*/ 748448 w 763657"/>
                  <a:gd name="connsiteY4" fmla="*/ 172594 h 311204"/>
                  <a:gd name="connsiteX5" fmla="*/ 763657 w 763657"/>
                  <a:gd name="connsiteY5" fmla="*/ 195582 h 311204"/>
                  <a:gd name="connsiteX0" fmla="*/ 0 w 748448"/>
                  <a:gd name="connsiteY0" fmla="*/ 311204 h 311204"/>
                  <a:gd name="connsiteX1" fmla="*/ 1679 w 748448"/>
                  <a:gd name="connsiteY1" fmla="*/ 303443 h 311204"/>
                  <a:gd name="connsiteX2" fmla="*/ 93636 w 748448"/>
                  <a:gd name="connsiteY2" fmla="*/ 139429 h 311204"/>
                  <a:gd name="connsiteX3" fmla="*/ 690959 w 748448"/>
                  <a:gd name="connsiteY3" fmla="*/ 109085 h 311204"/>
                  <a:gd name="connsiteX4" fmla="*/ 748448 w 748448"/>
                  <a:gd name="connsiteY4" fmla="*/ 172594 h 311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448" h="311204">
                    <a:moveTo>
                      <a:pt x="0" y="311204"/>
                    </a:moveTo>
                    <a:lnTo>
                      <a:pt x="1679" y="303443"/>
                    </a:lnTo>
                    <a:cubicBezTo>
                      <a:pt x="19026" y="244368"/>
                      <a:pt x="49601" y="188177"/>
                      <a:pt x="93636" y="139429"/>
                    </a:cubicBezTo>
                    <a:cubicBezTo>
                      <a:pt x="250203" y="-33896"/>
                      <a:pt x="517634" y="-47482"/>
                      <a:pt x="690959" y="109085"/>
                    </a:cubicBezTo>
                    <a:cubicBezTo>
                      <a:pt x="712624" y="128656"/>
                      <a:pt x="731795" y="149959"/>
                      <a:pt x="748448" y="172594"/>
                    </a:cubicBezTo>
                  </a:path>
                </a:pathLst>
              </a:custGeom>
              <a:noFill/>
              <a:ln w="63500" cap="rnd">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US" sz="2400" dirty="0">
                  <a:solidFill>
                    <a:srgbClr val="FFFFFF"/>
                  </a:solidFill>
                  <a:latin typeface="CiscoSansTT Light" panose="020B0503020201020303" pitchFamily="34" charset="0"/>
                  <a:cs typeface="CiscoSansTT Light" panose="020B0503020201020303" pitchFamily="34" charset="0"/>
                </a:endParaRPr>
              </a:p>
            </p:txBody>
          </p:sp>
        </p:grpSp>
        <p:sp>
          <p:nvSpPr>
            <p:cNvPr id="259" name="Text Placeholder 5"/>
            <p:cNvSpPr txBox="1">
              <a:spLocks/>
            </p:cNvSpPr>
            <p:nvPr/>
          </p:nvSpPr>
          <p:spPr>
            <a:xfrm>
              <a:off x="5646830" y="3022482"/>
              <a:ext cx="2224416" cy="702288"/>
            </a:xfrm>
            <a:prstGeom prst="rect">
              <a:avLst/>
            </a:prstGeom>
          </p:spPr>
          <p:txBody>
            <a:bodyPr lIns="121893" tIns="60947" rIns="121893" bIns="60947" anchor="t">
              <a:noAutofit/>
            </a:bodyPr>
            <a:lstStyle>
              <a:lvl1pPr marL="0" indent="0" algn="l" defTabSz="684213" rtl="0" eaLnBrk="1" fontAlgn="base" hangingPunct="1">
                <a:lnSpc>
                  <a:spcPct val="100000"/>
                </a:lnSpc>
                <a:spcBef>
                  <a:spcPts val="1800"/>
                </a:spcBef>
                <a:spcAft>
                  <a:spcPct val="0"/>
                </a:spcAft>
                <a:buClr>
                  <a:schemeClr val="tx2"/>
                </a:buClr>
                <a:buSzPct val="80000"/>
                <a:buFont typeface="Arial"/>
                <a:buNone/>
                <a:defRPr lang="en-US" sz="1800" b="0" i="0" kern="1200">
                  <a:solidFill>
                    <a:schemeClr val="tx1"/>
                  </a:solidFill>
                  <a:latin typeface="+mn-lt"/>
                  <a:ea typeface="ＭＳ Ｐゴシック" charset="0"/>
                  <a:cs typeface="CiscoSans ExtraLight"/>
                </a:defRPr>
              </a:lvl1pPr>
              <a:lvl2pPr marL="274320" indent="-274320" algn="l" defTabSz="684213" rtl="0" eaLnBrk="1" fontAlgn="base" hangingPunct="1">
                <a:lnSpc>
                  <a:spcPct val="100000"/>
                </a:lnSpc>
                <a:spcBef>
                  <a:spcPts val="900"/>
                </a:spcBef>
                <a:spcAft>
                  <a:spcPct val="0"/>
                </a:spcAft>
                <a:buClrTx/>
                <a:buSzPct val="100000"/>
                <a:buFont typeface="Wingdings" charset="2"/>
                <a:buChar char="§"/>
                <a:defRPr lang="en-US" sz="1800" b="0" i="0" kern="1200">
                  <a:solidFill>
                    <a:schemeClr val="tx1"/>
                  </a:solidFill>
                  <a:latin typeface="+mn-lt"/>
                  <a:ea typeface="ＭＳ Ｐゴシック" charset="0"/>
                  <a:cs typeface="CiscoSans ExtraLight"/>
                </a:defRPr>
              </a:lvl2pPr>
              <a:lvl3pPr marL="548640" indent="-274320" algn="l" defTabSz="684213" rtl="0" eaLnBrk="1" fontAlgn="base" hangingPunct="1">
                <a:lnSpc>
                  <a:spcPct val="100000"/>
                </a:lnSpc>
                <a:spcBef>
                  <a:spcPts val="700"/>
                </a:spcBef>
                <a:spcAft>
                  <a:spcPct val="0"/>
                </a:spcAft>
                <a:buClrTx/>
                <a:buSzPct val="100000"/>
                <a:buFont typeface=".AppleSystemUIFont" charset="-120"/>
                <a:buChar char="–"/>
                <a:defRPr lang="en-US" sz="1400" b="0" i="0" kern="1200">
                  <a:solidFill>
                    <a:schemeClr val="tx1"/>
                  </a:solidFill>
                  <a:latin typeface="+mn-lt"/>
                  <a:ea typeface="ＭＳ Ｐゴシック" charset="0"/>
                  <a:cs typeface="CiscoSans ExtraLight"/>
                </a:defRPr>
              </a:lvl3pPr>
              <a:lvl4pPr marL="911035" indent="-171415" algn="l" defTabSz="684213" rtl="0" eaLnBrk="1" fontAlgn="base" hangingPunct="1">
                <a:lnSpc>
                  <a:spcPct val="95000"/>
                </a:lnSpc>
                <a:spcBef>
                  <a:spcPts val="625"/>
                </a:spcBef>
                <a:spcAft>
                  <a:spcPct val="0"/>
                </a:spcAft>
                <a:buClr>
                  <a:schemeClr val="tx2"/>
                </a:buClr>
                <a:buSzPct val="80000"/>
                <a:buFont typeface="Arial"/>
                <a:buChar char="•"/>
                <a:defRPr lang="en-US" sz="1800" b="0" i="0" kern="1200">
                  <a:solidFill>
                    <a:schemeClr val="tx2"/>
                  </a:solidFill>
                  <a:latin typeface="+mn-lt"/>
                  <a:ea typeface="ＭＳ Ｐゴシック" charset="0"/>
                  <a:cs typeface="CiscoSans ExtraLight"/>
                </a:defRPr>
              </a:lvl4pPr>
              <a:lvl5pPr marL="1082450" indent="-168240" algn="l" defTabSz="684213" rtl="0" eaLnBrk="1" fontAlgn="base" hangingPunct="1">
                <a:lnSpc>
                  <a:spcPct val="95000"/>
                </a:lnSpc>
                <a:spcBef>
                  <a:spcPts val="625"/>
                </a:spcBef>
                <a:spcAft>
                  <a:spcPct val="0"/>
                </a:spcAft>
                <a:buClr>
                  <a:schemeClr val="tx2"/>
                </a:buClr>
                <a:buSzPct val="80000"/>
                <a:buFont typeface="Arial"/>
                <a:buChar char="•"/>
                <a:defRPr lang="en-US" sz="1800" b="0" i="0" kern="1200">
                  <a:solidFill>
                    <a:schemeClr val="tx2"/>
                  </a:solidFill>
                  <a:latin typeface="+mn-lt"/>
                  <a:ea typeface="ＭＳ Ｐゴシック" charset="0"/>
                  <a:cs typeface="CiscoSans ExtraLight"/>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ctr" defTabSz="912261">
                <a:spcBef>
                  <a:spcPts val="0"/>
                </a:spcBef>
                <a:buClr>
                  <a:srgbClr val="666666"/>
                </a:buClr>
                <a:defRPr/>
              </a:pPr>
              <a:r>
                <a:rPr lang="en-US" sz="2400" dirty="0">
                  <a:solidFill>
                    <a:schemeClr val="accent2"/>
                  </a:solidFill>
                  <a:cs typeface="CiscoSansTT Light" panose="020B0503020201020303" pitchFamily="34" charset="0"/>
                </a:rPr>
                <a:t>Protect your users </a:t>
              </a:r>
            </a:p>
            <a:p>
              <a:pPr marL="0" lvl="2" indent="0" algn="ctr" defTabSz="912261">
                <a:spcBef>
                  <a:spcPts val="0"/>
                </a:spcBef>
                <a:buNone/>
                <a:defRPr/>
              </a:pPr>
              <a:r>
                <a:rPr lang="en-US" sz="1867" dirty="0">
                  <a:solidFill>
                    <a:schemeClr val="tx1">
                      <a:lumMod val="50000"/>
                      <a:lumOff val="50000"/>
                    </a:schemeClr>
                  </a:solidFill>
                  <a:cs typeface="CiscoSansTT Light" panose="020B0503020201020303" pitchFamily="34" charset="0"/>
                </a:rPr>
                <a:t>Secure Internet Gateway</a:t>
              </a:r>
            </a:p>
          </p:txBody>
        </p:sp>
        <p:sp>
          <p:nvSpPr>
            <p:cNvPr id="260" name="Rectangle 259"/>
            <p:cNvSpPr/>
            <p:nvPr/>
          </p:nvSpPr>
          <p:spPr>
            <a:xfrm>
              <a:off x="5138569" y="3604579"/>
              <a:ext cx="3240938" cy="623248"/>
            </a:xfrm>
            <a:prstGeom prst="rect">
              <a:avLst/>
            </a:prstGeom>
          </p:spPr>
          <p:txBody>
            <a:bodyPr wrap="square">
              <a:spAutoFit/>
            </a:bodyPr>
            <a:lstStyle/>
            <a:p>
              <a:pPr algn="ctr" defTabSz="609585" fontAlgn="base">
                <a:spcBef>
                  <a:spcPts val="933"/>
                </a:spcBef>
                <a:spcAft>
                  <a:spcPct val="0"/>
                </a:spcAft>
                <a:defRPr/>
              </a:pPr>
              <a:r>
                <a:rPr lang="en-US" sz="1600" dirty="0">
                  <a:solidFill>
                    <a:srgbClr val="003A5C"/>
                  </a:solidFill>
                  <a:ea typeface="ＭＳ Ｐゴシック" pitchFamily="34" charset="-128"/>
                  <a:cs typeface="CiscoSansTT Light" panose="020B0503020201020303" pitchFamily="34" charset="0"/>
                </a:rPr>
                <a:t>90% of attacks happen at the DNS layer. Stop them in their tracks and secure access to the Internet in minutes.  </a:t>
              </a:r>
            </a:p>
          </p:txBody>
        </p:sp>
        <p:grpSp>
          <p:nvGrpSpPr>
            <p:cNvPr id="44" name="Group 43">
              <a:extLst>
                <a:ext uri="{FF2B5EF4-FFF2-40B4-BE49-F238E27FC236}">
                  <a16:creationId xmlns:a16="http://schemas.microsoft.com/office/drawing/2014/main" id="{F2E86F03-5693-DA4D-BC39-5A9A4A21C548}"/>
                </a:ext>
              </a:extLst>
            </p:cNvPr>
            <p:cNvGrpSpPr/>
            <p:nvPr/>
          </p:nvGrpSpPr>
          <p:grpSpPr>
            <a:xfrm>
              <a:off x="6532013" y="2475074"/>
              <a:ext cx="452966" cy="455471"/>
              <a:chOff x="1603595" y="2404776"/>
              <a:chExt cx="452966" cy="455471"/>
            </a:xfrm>
          </p:grpSpPr>
          <p:sp>
            <p:nvSpPr>
              <p:cNvPr id="71" name="Freeform 70">
                <a:extLst>
                  <a:ext uri="{FF2B5EF4-FFF2-40B4-BE49-F238E27FC236}">
                    <a16:creationId xmlns:a16="http://schemas.microsoft.com/office/drawing/2014/main" id="{621388CA-B6FD-E54F-9D6C-E202DFDD0A59}"/>
                  </a:ext>
                </a:extLst>
              </p:cNvPr>
              <p:cNvSpPr>
                <a:spLocks noChangeArrowheads="1"/>
              </p:cNvSpPr>
              <p:nvPr/>
            </p:nvSpPr>
            <p:spPr bwMode="auto">
              <a:xfrm flipH="1">
                <a:off x="1603595" y="2404776"/>
                <a:ext cx="452966" cy="455471"/>
              </a:xfrm>
              <a:custGeom>
                <a:avLst/>
                <a:gdLst>
                  <a:gd name="T0" fmla="*/ 10703 w 11588"/>
                  <a:gd name="T1" fmla="*/ 1311 h 11596"/>
                  <a:gd name="T2" fmla="*/ 9966 w 11588"/>
                  <a:gd name="T3" fmla="*/ 575 h 11596"/>
                  <a:gd name="T4" fmla="*/ 9244 w 11588"/>
                  <a:gd name="T5" fmla="*/ 1178 h 11596"/>
                  <a:gd name="T6" fmla="*/ 6625 w 11588"/>
                  <a:gd name="T7" fmla="*/ 704 h 11596"/>
                  <a:gd name="T8" fmla="*/ 5892 w 11588"/>
                  <a:gd name="T9" fmla="*/ 0 h 11596"/>
                  <a:gd name="T10" fmla="*/ 5161 w 11588"/>
                  <a:gd name="T11" fmla="*/ 683 h 11596"/>
                  <a:gd name="T12" fmla="*/ 2349 w 11588"/>
                  <a:gd name="T13" fmla="*/ 1184 h 11596"/>
                  <a:gd name="T14" fmla="*/ 1626 w 11588"/>
                  <a:gd name="T15" fmla="*/ 575 h 11596"/>
                  <a:gd name="T16" fmla="*/ 890 w 11588"/>
                  <a:gd name="T17" fmla="*/ 1311 h 11596"/>
                  <a:gd name="T18" fmla="*/ 5770 w 11588"/>
                  <a:gd name="T19" fmla="*/ 11595 h 11596"/>
                  <a:gd name="T20" fmla="*/ 5794 w 11588"/>
                  <a:gd name="T21" fmla="*/ 11590 h 11596"/>
                  <a:gd name="T22" fmla="*/ 5818 w 11588"/>
                  <a:gd name="T23" fmla="*/ 11595 h 11596"/>
                  <a:gd name="T24" fmla="*/ 10703 w 11588"/>
                  <a:gd name="T25" fmla="*/ 1311 h 1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88" h="11596">
                    <a:moveTo>
                      <a:pt x="10703" y="1311"/>
                    </a:moveTo>
                    <a:cubicBezTo>
                      <a:pt x="10703" y="903"/>
                      <a:pt x="10372" y="575"/>
                      <a:pt x="9966" y="575"/>
                    </a:cubicBezTo>
                    <a:cubicBezTo>
                      <a:pt x="9604" y="575"/>
                      <a:pt x="9304" y="837"/>
                      <a:pt x="9244" y="1178"/>
                    </a:cubicBezTo>
                    <a:cubicBezTo>
                      <a:pt x="8412" y="1027"/>
                      <a:pt x="7096" y="786"/>
                      <a:pt x="6625" y="704"/>
                    </a:cubicBezTo>
                    <a:cubicBezTo>
                      <a:pt x="6609" y="312"/>
                      <a:pt x="6288" y="0"/>
                      <a:pt x="5892" y="0"/>
                    </a:cubicBezTo>
                    <a:cubicBezTo>
                      <a:pt x="5503" y="0"/>
                      <a:pt x="5188" y="302"/>
                      <a:pt x="5161" y="683"/>
                    </a:cubicBezTo>
                    <a:lnTo>
                      <a:pt x="2349" y="1184"/>
                    </a:lnTo>
                    <a:cubicBezTo>
                      <a:pt x="2288" y="839"/>
                      <a:pt x="1989" y="575"/>
                      <a:pt x="1626" y="575"/>
                    </a:cubicBezTo>
                    <a:cubicBezTo>
                      <a:pt x="1219" y="575"/>
                      <a:pt x="890" y="906"/>
                      <a:pt x="890" y="1311"/>
                    </a:cubicBezTo>
                    <a:cubicBezTo>
                      <a:pt x="0" y="9582"/>
                      <a:pt x="5153" y="11595"/>
                      <a:pt x="5770" y="11595"/>
                    </a:cubicBezTo>
                    <a:cubicBezTo>
                      <a:pt x="5778" y="11595"/>
                      <a:pt x="5786" y="11592"/>
                      <a:pt x="5794" y="11590"/>
                    </a:cubicBezTo>
                    <a:cubicBezTo>
                      <a:pt x="5802" y="11590"/>
                      <a:pt x="5810" y="11595"/>
                      <a:pt x="5818" y="11595"/>
                    </a:cubicBezTo>
                    <a:cubicBezTo>
                      <a:pt x="6434" y="11595"/>
                      <a:pt x="11587" y="9582"/>
                      <a:pt x="10703" y="1311"/>
                    </a:cubicBezTo>
                  </a:path>
                </a:pathLst>
              </a:custGeom>
              <a:solidFill>
                <a:schemeClr val="accent2"/>
              </a:solidFill>
              <a:ln>
                <a:noFill/>
              </a:ln>
              <a:effectLst/>
            </p:spPr>
            <p:txBody>
              <a:bodyPr wrap="none" anchor="ctr"/>
              <a:lstStyle/>
              <a:p>
                <a:pPr defTabSz="1219170">
                  <a:defRPr/>
                </a:pPr>
                <a:endParaRPr lang="en-US" sz="2400" kern="0">
                  <a:solidFill>
                    <a:srgbClr val="FFFFFF"/>
                  </a:solidFill>
                  <a:latin typeface="CiscoSansTT Light" panose="020B0503020201020303" pitchFamily="34" charset="0"/>
                  <a:cs typeface="CiscoSansTT Light" panose="020B0503020201020303" pitchFamily="34" charset="0"/>
                </a:endParaRPr>
              </a:p>
            </p:txBody>
          </p:sp>
          <p:sp>
            <p:nvSpPr>
              <p:cNvPr id="72" name="Rounded Rectangle 71">
                <a:extLst>
                  <a:ext uri="{FF2B5EF4-FFF2-40B4-BE49-F238E27FC236}">
                    <a16:creationId xmlns:a16="http://schemas.microsoft.com/office/drawing/2014/main" id="{208FF4A3-B350-5946-9AF4-6B9AC3143D64}"/>
                  </a:ext>
                </a:extLst>
              </p:cNvPr>
              <p:cNvSpPr/>
              <p:nvPr/>
            </p:nvSpPr>
            <p:spPr>
              <a:xfrm rot="19565564">
                <a:off x="1762372" y="2585384"/>
                <a:ext cx="62030" cy="156883"/>
              </a:xfrm>
              <a:prstGeom prst="roundRect">
                <a:avLst>
                  <a:gd name="adj" fmla="val 50000"/>
                </a:avLst>
              </a:prstGeom>
              <a:solidFill>
                <a:schemeClr val="bg2"/>
              </a:solidFill>
              <a:ln w="25400" cap="flat" cmpd="sng" algn="ctr">
                <a:noFill/>
                <a:prstDash val="solid"/>
              </a:ln>
              <a:effectLst/>
            </p:spPr>
            <p:txBody>
              <a:bodyPr rtlCol="0" anchor="ctr"/>
              <a:lstStyle/>
              <a:p>
                <a:pPr algn="ctr" defTabSz="1219170">
                  <a:defRPr/>
                </a:pPr>
                <a:endParaRPr lang="en-US" sz="2400" kern="0">
                  <a:solidFill>
                    <a:srgbClr val="005073"/>
                  </a:solidFill>
                  <a:latin typeface="CiscoSansTT Light" panose="020B0503020201020303" pitchFamily="34" charset="0"/>
                  <a:cs typeface="CiscoSansTT Light" panose="020B0503020201020303" pitchFamily="34" charset="0"/>
                </a:endParaRPr>
              </a:p>
            </p:txBody>
          </p:sp>
          <p:sp>
            <p:nvSpPr>
              <p:cNvPr id="73" name="Rounded Rectangle 72">
                <a:extLst>
                  <a:ext uri="{FF2B5EF4-FFF2-40B4-BE49-F238E27FC236}">
                    <a16:creationId xmlns:a16="http://schemas.microsoft.com/office/drawing/2014/main" id="{3E8E61C9-830D-F448-8ABF-F42AFDF406EF}"/>
                  </a:ext>
                </a:extLst>
              </p:cNvPr>
              <p:cNvSpPr/>
              <p:nvPr/>
            </p:nvSpPr>
            <p:spPr>
              <a:xfrm rot="2034436" flipH="1">
                <a:off x="1835728" y="2516343"/>
                <a:ext cx="62030" cy="232341"/>
              </a:xfrm>
              <a:prstGeom prst="roundRect">
                <a:avLst>
                  <a:gd name="adj" fmla="val 50000"/>
                </a:avLst>
              </a:prstGeom>
              <a:solidFill>
                <a:schemeClr val="bg2"/>
              </a:solidFill>
              <a:ln w="25400" cap="flat" cmpd="sng" algn="ctr">
                <a:noFill/>
                <a:prstDash val="solid"/>
              </a:ln>
              <a:effectLst/>
            </p:spPr>
            <p:txBody>
              <a:bodyPr rtlCol="0" anchor="ctr"/>
              <a:lstStyle/>
              <a:p>
                <a:pPr algn="ctr" defTabSz="1219170">
                  <a:defRPr/>
                </a:pPr>
                <a:endParaRPr lang="en-US" sz="2400" kern="0">
                  <a:solidFill>
                    <a:srgbClr val="005073"/>
                  </a:solidFill>
                  <a:latin typeface="CiscoSansTT Light" panose="020B0503020201020303" pitchFamily="34" charset="0"/>
                  <a:cs typeface="CiscoSansTT Light" panose="020B0503020201020303" pitchFamily="34" charset="0"/>
                </a:endParaRPr>
              </a:p>
            </p:txBody>
          </p:sp>
        </p:grpSp>
      </p:grpSp>
      <p:grpSp>
        <p:nvGrpSpPr>
          <p:cNvPr id="42" name="Group 41">
            <a:extLst>
              <a:ext uri="{FF2B5EF4-FFF2-40B4-BE49-F238E27FC236}">
                <a16:creationId xmlns:a16="http://schemas.microsoft.com/office/drawing/2014/main" id="{7B14F6AE-C243-42C4-B1D4-BE146E9F47B9}"/>
              </a:ext>
            </a:extLst>
          </p:cNvPr>
          <p:cNvGrpSpPr/>
          <p:nvPr/>
        </p:nvGrpSpPr>
        <p:grpSpPr>
          <a:xfrm>
            <a:off x="9105364" y="6390266"/>
            <a:ext cx="8288791" cy="377582"/>
            <a:chOff x="9105364" y="6390266"/>
            <a:chExt cx="8288791" cy="377582"/>
          </a:xfrm>
        </p:grpSpPr>
        <p:sp>
          <p:nvSpPr>
            <p:cNvPr id="43" name="TextBox 42">
              <a:extLst>
                <a:ext uri="{FF2B5EF4-FFF2-40B4-BE49-F238E27FC236}">
                  <a16:creationId xmlns:a16="http://schemas.microsoft.com/office/drawing/2014/main" id="{914A1329-2787-446E-A616-BA78B3429875}"/>
                </a:ext>
              </a:extLst>
            </p:cNvPr>
            <p:cNvSpPr txBox="1"/>
            <p:nvPr/>
          </p:nvSpPr>
          <p:spPr>
            <a:xfrm>
              <a:off x="10779618" y="6429294"/>
              <a:ext cx="661453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bg1"/>
                  </a:solidFill>
                  <a:latin typeface="Gibson" pitchFamily="2" charset="77"/>
                </a:rPr>
                <a:t>For Finance</a:t>
              </a:r>
            </a:p>
          </p:txBody>
        </p:sp>
        <p:pic>
          <p:nvPicPr>
            <p:cNvPr id="45" name="Picture 44">
              <a:extLst>
                <a:ext uri="{FF2B5EF4-FFF2-40B4-BE49-F238E27FC236}">
                  <a16:creationId xmlns:a16="http://schemas.microsoft.com/office/drawing/2014/main" id="{7EFBC465-63D4-4D58-8AD1-5A37202709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5364" y="6390266"/>
              <a:ext cx="1712891" cy="361993"/>
            </a:xfrm>
            <a:prstGeom prst="rect">
              <a:avLst/>
            </a:prstGeom>
          </p:spPr>
        </p:pic>
      </p:grpSp>
    </p:spTree>
    <p:extLst>
      <p:ext uri="{BB962C8B-B14F-4D97-AF65-F5344CB8AC3E}">
        <p14:creationId xmlns:p14="http://schemas.microsoft.com/office/powerpoint/2010/main" val="13714406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barn(outHorizontal)">
                                      <p:cBhvr>
                                        <p:cTn id="7" dur="500"/>
                                        <p:tgtEl>
                                          <p:spTgt spid="258"/>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4577168" y="3593580"/>
            <a:ext cx="6374969"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00" name="Picture 99">
            <a:extLst>
              <a:ext uri="{FF2B5EF4-FFF2-40B4-BE49-F238E27FC236}">
                <a16:creationId xmlns:a16="http://schemas.microsoft.com/office/drawing/2014/main" id="{5CE29E15-49BA-7B47-B1BB-992546451D0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648295" y="1263100"/>
            <a:ext cx="8265448" cy="4895413"/>
          </a:xfrm>
          <a:prstGeom prst="rect">
            <a:avLst/>
          </a:prstGeom>
        </p:spPr>
      </p:pic>
      <p:grpSp>
        <p:nvGrpSpPr>
          <p:cNvPr id="16" name="Group 15">
            <a:extLst>
              <a:ext uri="{FF2B5EF4-FFF2-40B4-BE49-F238E27FC236}">
                <a16:creationId xmlns:a16="http://schemas.microsoft.com/office/drawing/2014/main" id="{6D340529-D015-7B43-869B-3A0E2CE6CFFC}"/>
              </a:ext>
            </a:extLst>
          </p:cNvPr>
          <p:cNvGrpSpPr/>
          <p:nvPr/>
        </p:nvGrpSpPr>
        <p:grpSpPr>
          <a:xfrm>
            <a:off x="722344" y="3391847"/>
            <a:ext cx="4366897" cy="1634836"/>
            <a:chOff x="541757" y="2345078"/>
            <a:chExt cx="3275173" cy="1226127"/>
          </a:xfrm>
        </p:grpSpPr>
        <p:grpSp>
          <p:nvGrpSpPr>
            <p:cNvPr id="204" name="Group 203">
              <a:extLst>
                <a:ext uri="{FF2B5EF4-FFF2-40B4-BE49-F238E27FC236}">
                  <a16:creationId xmlns:a16="http://schemas.microsoft.com/office/drawing/2014/main" id="{E7CFB435-946E-9444-A200-12DCD2884DE3}"/>
                </a:ext>
              </a:extLst>
            </p:cNvPr>
            <p:cNvGrpSpPr/>
            <p:nvPr/>
          </p:nvGrpSpPr>
          <p:grpSpPr>
            <a:xfrm>
              <a:off x="541757" y="2345078"/>
              <a:ext cx="1157887" cy="658518"/>
              <a:chOff x="7552093" y="2167229"/>
              <a:chExt cx="1574362" cy="895377"/>
            </a:xfrm>
          </p:grpSpPr>
          <p:sp>
            <p:nvSpPr>
              <p:cNvPr id="205" name="Freeform 204">
                <a:extLst>
                  <a:ext uri="{FF2B5EF4-FFF2-40B4-BE49-F238E27FC236}">
                    <a16:creationId xmlns:a16="http://schemas.microsoft.com/office/drawing/2014/main" id="{3BB27CA5-40DA-1246-B118-3CFA3F16CF53}"/>
                  </a:ext>
                </a:extLst>
              </p:cNvPr>
              <p:cNvSpPr/>
              <p:nvPr/>
            </p:nvSpPr>
            <p:spPr>
              <a:xfrm rot="787047" flipH="1">
                <a:off x="7826952" y="2167229"/>
                <a:ext cx="699785" cy="555870"/>
              </a:xfrm>
              <a:custGeom>
                <a:avLst/>
                <a:gdLst>
                  <a:gd name="connsiteX0" fmla="*/ 472534 w 1270634"/>
                  <a:gd name="connsiteY0" fmla="*/ 0 h 1009323"/>
                  <a:gd name="connsiteX1" fmla="*/ 1270634 w 1270634"/>
                  <a:gd name="connsiteY1" fmla="*/ 798100 h 1009323"/>
                  <a:gd name="connsiteX2" fmla="*/ 1254419 w 1270634"/>
                  <a:gd name="connsiteY2" fmla="*/ 958945 h 1009323"/>
                  <a:gd name="connsiteX3" fmla="*/ 1241466 w 1270634"/>
                  <a:gd name="connsiteY3" fmla="*/ 1009323 h 1009323"/>
                  <a:gd name="connsiteX4" fmla="*/ 371141 w 1270634"/>
                  <a:gd name="connsiteY4" fmla="*/ 1009323 h 1009323"/>
                  <a:gd name="connsiteX5" fmla="*/ 371141 w 1270634"/>
                  <a:gd name="connsiteY5" fmla="*/ 158010 h 1009323"/>
                  <a:gd name="connsiteX6" fmla="*/ 0 w 1270634"/>
                  <a:gd name="connsiteY6" fmla="*/ 158010 h 1009323"/>
                  <a:gd name="connsiteX7" fmla="*/ 26309 w 1270634"/>
                  <a:gd name="connsiteY7" fmla="*/ 136303 h 1009323"/>
                  <a:gd name="connsiteX8" fmla="*/ 472534 w 1270634"/>
                  <a:gd name="connsiteY8" fmla="*/ 0 h 1009323"/>
                  <a:gd name="connsiteX0" fmla="*/ 371141 w 1270634"/>
                  <a:gd name="connsiteY0" fmla="*/ 158010 h 1009323"/>
                  <a:gd name="connsiteX1" fmla="*/ 0 w 1270634"/>
                  <a:gd name="connsiteY1" fmla="*/ 158010 h 1009323"/>
                  <a:gd name="connsiteX2" fmla="*/ 26309 w 1270634"/>
                  <a:gd name="connsiteY2" fmla="*/ 136303 h 1009323"/>
                  <a:gd name="connsiteX3" fmla="*/ 472534 w 1270634"/>
                  <a:gd name="connsiteY3" fmla="*/ 0 h 1009323"/>
                  <a:gd name="connsiteX4" fmla="*/ 1270634 w 1270634"/>
                  <a:gd name="connsiteY4" fmla="*/ 798100 h 1009323"/>
                  <a:gd name="connsiteX5" fmla="*/ 1254419 w 1270634"/>
                  <a:gd name="connsiteY5" fmla="*/ 958945 h 1009323"/>
                  <a:gd name="connsiteX6" fmla="*/ 1241466 w 1270634"/>
                  <a:gd name="connsiteY6" fmla="*/ 1009323 h 1009323"/>
                  <a:gd name="connsiteX7" fmla="*/ 371141 w 1270634"/>
                  <a:gd name="connsiteY7" fmla="*/ 1009323 h 1009323"/>
                  <a:gd name="connsiteX8" fmla="*/ 462581 w 1270634"/>
                  <a:gd name="connsiteY8" fmla="*/ 249450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 name="connsiteX6" fmla="*/ 371141 w 1270634"/>
                  <a:gd name="connsiteY6" fmla="*/ 1009323 h 1009323"/>
                  <a:gd name="connsiteX7" fmla="*/ 462581 w 1270634"/>
                  <a:gd name="connsiteY7" fmla="*/ 249450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 name="connsiteX6" fmla="*/ 371141 w 1270634"/>
                  <a:gd name="connsiteY6" fmla="*/ 1009323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634" h="1009323">
                    <a:moveTo>
                      <a:pt x="0" y="158010"/>
                    </a:moveTo>
                    <a:lnTo>
                      <a:pt x="26309" y="136303"/>
                    </a:lnTo>
                    <a:cubicBezTo>
                      <a:pt x="153687" y="50248"/>
                      <a:pt x="307242" y="0"/>
                      <a:pt x="472534" y="0"/>
                    </a:cubicBezTo>
                    <a:cubicBezTo>
                      <a:pt x="913312" y="0"/>
                      <a:pt x="1270634" y="357322"/>
                      <a:pt x="1270634" y="798100"/>
                    </a:cubicBezTo>
                    <a:cubicBezTo>
                      <a:pt x="1270634" y="853197"/>
                      <a:pt x="1265051" y="906991"/>
                      <a:pt x="1254419" y="958945"/>
                    </a:cubicBezTo>
                    <a:lnTo>
                      <a:pt x="1241466" y="1009323"/>
                    </a:lnTo>
                  </a:path>
                </a:pathLst>
              </a:custGeom>
              <a:noFill/>
              <a:ln w="12700" cap="rnd">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US" sz="1351" dirty="0">
                  <a:solidFill>
                    <a:srgbClr val="005073"/>
                  </a:solidFill>
                  <a:latin typeface="+mj-lt"/>
                </a:endParaRPr>
              </a:p>
            </p:txBody>
          </p:sp>
          <p:sp>
            <p:nvSpPr>
              <p:cNvPr id="206" name="Freeform 205">
                <a:extLst>
                  <a:ext uri="{FF2B5EF4-FFF2-40B4-BE49-F238E27FC236}">
                    <a16:creationId xmlns:a16="http://schemas.microsoft.com/office/drawing/2014/main" id="{9756DB3B-FA19-1847-B84B-9F65728FE3D2}"/>
                  </a:ext>
                </a:extLst>
              </p:cNvPr>
              <p:cNvSpPr/>
              <p:nvPr/>
            </p:nvSpPr>
            <p:spPr>
              <a:xfrm rot="3136200">
                <a:off x="8539834" y="2345077"/>
                <a:ext cx="453153" cy="188421"/>
              </a:xfrm>
              <a:custGeom>
                <a:avLst/>
                <a:gdLst>
                  <a:gd name="connsiteX0" fmla="*/ 93636 w 763657"/>
                  <a:gd name="connsiteY0" fmla="*/ 139429 h 327630"/>
                  <a:gd name="connsiteX1" fmla="*/ 690959 w 763657"/>
                  <a:gd name="connsiteY1" fmla="*/ 109085 h 327630"/>
                  <a:gd name="connsiteX2" fmla="*/ 748448 w 763657"/>
                  <a:gd name="connsiteY2" fmla="*/ 172594 h 327630"/>
                  <a:gd name="connsiteX3" fmla="*/ 763657 w 763657"/>
                  <a:gd name="connsiteY3" fmla="*/ 195582 h 327630"/>
                  <a:gd name="connsiteX4" fmla="*/ 212297 w 763657"/>
                  <a:gd name="connsiteY4" fmla="*/ 327630 h 327630"/>
                  <a:gd name="connsiteX5" fmla="*/ 212297 w 763657"/>
                  <a:gd name="connsiteY5" fmla="*/ 311204 h 327630"/>
                  <a:gd name="connsiteX6" fmla="*/ 0 w 763657"/>
                  <a:gd name="connsiteY6" fmla="*/ 311204 h 327630"/>
                  <a:gd name="connsiteX7" fmla="*/ 1679 w 763657"/>
                  <a:gd name="connsiteY7" fmla="*/ 303443 h 327630"/>
                  <a:gd name="connsiteX8" fmla="*/ 93636 w 763657"/>
                  <a:gd name="connsiteY8" fmla="*/ 139429 h 327630"/>
                  <a:gd name="connsiteX0" fmla="*/ 212297 w 763657"/>
                  <a:gd name="connsiteY0" fmla="*/ 311204 h 402644"/>
                  <a:gd name="connsiteX1" fmla="*/ 0 w 763657"/>
                  <a:gd name="connsiteY1" fmla="*/ 311204 h 402644"/>
                  <a:gd name="connsiteX2" fmla="*/ 1679 w 763657"/>
                  <a:gd name="connsiteY2" fmla="*/ 303443 h 402644"/>
                  <a:gd name="connsiteX3" fmla="*/ 93636 w 763657"/>
                  <a:gd name="connsiteY3" fmla="*/ 139429 h 402644"/>
                  <a:gd name="connsiteX4" fmla="*/ 690959 w 763657"/>
                  <a:gd name="connsiteY4" fmla="*/ 109085 h 402644"/>
                  <a:gd name="connsiteX5" fmla="*/ 748448 w 763657"/>
                  <a:gd name="connsiteY5" fmla="*/ 172594 h 402644"/>
                  <a:gd name="connsiteX6" fmla="*/ 763657 w 763657"/>
                  <a:gd name="connsiteY6" fmla="*/ 195582 h 402644"/>
                  <a:gd name="connsiteX7" fmla="*/ 212297 w 763657"/>
                  <a:gd name="connsiteY7" fmla="*/ 327630 h 402644"/>
                  <a:gd name="connsiteX8" fmla="*/ 303737 w 763657"/>
                  <a:gd name="connsiteY8" fmla="*/ 402644 h 402644"/>
                  <a:gd name="connsiteX0" fmla="*/ 212297 w 763657"/>
                  <a:gd name="connsiteY0" fmla="*/ 311204 h 327630"/>
                  <a:gd name="connsiteX1" fmla="*/ 0 w 763657"/>
                  <a:gd name="connsiteY1" fmla="*/ 311204 h 327630"/>
                  <a:gd name="connsiteX2" fmla="*/ 1679 w 763657"/>
                  <a:gd name="connsiteY2" fmla="*/ 303443 h 327630"/>
                  <a:gd name="connsiteX3" fmla="*/ 93636 w 763657"/>
                  <a:gd name="connsiteY3" fmla="*/ 139429 h 327630"/>
                  <a:gd name="connsiteX4" fmla="*/ 690959 w 763657"/>
                  <a:gd name="connsiteY4" fmla="*/ 109085 h 327630"/>
                  <a:gd name="connsiteX5" fmla="*/ 748448 w 763657"/>
                  <a:gd name="connsiteY5" fmla="*/ 172594 h 327630"/>
                  <a:gd name="connsiteX6" fmla="*/ 763657 w 763657"/>
                  <a:gd name="connsiteY6" fmla="*/ 195582 h 327630"/>
                  <a:gd name="connsiteX7" fmla="*/ 212297 w 763657"/>
                  <a:gd name="connsiteY7" fmla="*/ 327630 h 327630"/>
                  <a:gd name="connsiteX0" fmla="*/ 212297 w 763657"/>
                  <a:gd name="connsiteY0" fmla="*/ 311204 h 311204"/>
                  <a:gd name="connsiteX1" fmla="*/ 0 w 763657"/>
                  <a:gd name="connsiteY1" fmla="*/ 311204 h 311204"/>
                  <a:gd name="connsiteX2" fmla="*/ 1679 w 763657"/>
                  <a:gd name="connsiteY2" fmla="*/ 303443 h 311204"/>
                  <a:gd name="connsiteX3" fmla="*/ 93636 w 763657"/>
                  <a:gd name="connsiteY3" fmla="*/ 139429 h 311204"/>
                  <a:gd name="connsiteX4" fmla="*/ 690959 w 763657"/>
                  <a:gd name="connsiteY4" fmla="*/ 109085 h 311204"/>
                  <a:gd name="connsiteX5" fmla="*/ 748448 w 763657"/>
                  <a:gd name="connsiteY5" fmla="*/ 172594 h 311204"/>
                  <a:gd name="connsiteX6" fmla="*/ 763657 w 763657"/>
                  <a:gd name="connsiteY6" fmla="*/ 195582 h 311204"/>
                  <a:gd name="connsiteX0" fmla="*/ 0 w 763657"/>
                  <a:gd name="connsiteY0" fmla="*/ 311204 h 311204"/>
                  <a:gd name="connsiteX1" fmla="*/ 1679 w 763657"/>
                  <a:gd name="connsiteY1" fmla="*/ 303443 h 311204"/>
                  <a:gd name="connsiteX2" fmla="*/ 93636 w 763657"/>
                  <a:gd name="connsiteY2" fmla="*/ 139429 h 311204"/>
                  <a:gd name="connsiteX3" fmla="*/ 690959 w 763657"/>
                  <a:gd name="connsiteY3" fmla="*/ 109085 h 311204"/>
                  <a:gd name="connsiteX4" fmla="*/ 748448 w 763657"/>
                  <a:gd name="connsiteY4" fmla="*/ 172594 h 311204"/>
                  <a:gd name="connsiteX5" fmla="*/ 763657 w 763657"/>
                  <a:gd name="connsiteY5" fmla="*/ 195582 h 311204"/>
                  <a:gd name="connsiteX0" fmla="*/ 0 w 748448"/>
                  <a:gd name="connsiteY0" fmla="*/ 311204 h 311204"/>
                  <a:gd name="connsiteX1" fmla="*/ 1679 w 748448"/>
                  <a:gd name="connsiteY1" fmla="*/ 303443 h 311204"/>
                  <a:gd name="connsiteX2" fmla="*/ 93636 w 748448"/>
                  <a:gd name="connsiteY2" fmla="*/ 139429 h 311204"/>
                  <a:gd name="connsiteX3" fmla="*/ 690959 w 748448"/>
                  <a:gd name="connsiteY3" fmla="*/ 109085 h 311204"/>
                  <a:gd name="connsiteX4" fmla="*/ 748448 w 748448"/>
                  <a:gd name="connsiteY4" fmla="*/ 172594 h 311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448" h="311204">
                    <a:moveTo>
                      <a:pt x="0" y="311204"/>
                    </a:moveTo>
                    <a:lnTo>
                      <a:pt x="1679" y="303443"/>
                    </a:lnTo>
                    <a:cubicBezTo>
                      <a:pt x="19026" y="244368"/>
                      <a:pt x="49601" y="188177"/>
                      <a:pt x="93636" y="139429"/>
                    </a:cubicBezTo>
                    <a:cubicBezTo>
                      <a:pt x="250203" y="-33896"/>
                      <a:pt x="517634" y="-47482"/>
                      <a:pt x="690959" y="109085"/>
                    </a:cubicBezTo>
                    <a:cubicBezTo>
                      <a:pt x="712624" y="128656"/>
                      <a:pt x="731795" y="149959"/>
                      <a:pt x="748448" y="172594"/>
                    </a:cubicBezTo>
                  </a:path>
                </a:pathLst>
              </a:custGeom>
              <a:noFill/>
              <a:ln w="12700" cap="rnd">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US" sz="1351" dirty="0">
                  <a:solidFill>
                    <a:srgbClr val="005073"/>
                  </a:solidFill>
                  <a:latin typeface="+mj-lt"/>
                </a:endParaRPr>
              </a:p>
            </p:txBody>
          </p:sp>
          <p:sp>
            <p:nvSpPr>
              <p:cNvPr id="207" name="Freeform 206">
                <a:extLst>
                  <a:ext uri="{FF2B5EF4-FFF2-40B4-BE49-F238E27FC236}">
                    <a16:creationId xmlns:a16="http://schemas.microsoft.com/office/drawing/2014/main" id="{5CE7562A-EE14-824E-836C-FD37EC9F42D2}"/>
                  </a:ext>
                </a:extLst>
              </p:cNvPr>
              <p:cNvSpPr/>
              <p:nvPr/>
            </p:nvSpPr>
            <p:spPr>
              <a:xfrm>
                <a:off x="7552093" y="2601729"/>
                <a:ext cx="230848" cy="460877"/>
              </a:xfrm>
              <a:custGeom>
                <a:avLst/>
                <a:gdLst>
                  <a:gd name="connsiteX0" fmla="*/ 293809 w 392310"/>
                  <a:gd name="connsiteY0" fmla="*/ 0 h 607981"/>
                  <a:gd name="connsiteX1" fmla="*/ 293809 w 392310"/>
                  <a:gd name="connsiteY1" fmla="*/ 232977 h 607981"/>
                  <a:gd name="connsiteX2" fmla="*/ 392310 w 392310"/>
                  <a:gd name="connsiteY2" fmla="*/ 232977 h 607981"/>
                  <a:gd name="connsiteX3" fmla="*/ 304532 w 392310"/>
                  <a:gd name="connsiteY3" fmla="*/ 607981 h 607981"/>
                  <a:gd name="connsiteX4" fmla="*/ 0 w 392310"/>
                  <a:gd name="connsiteY4" fmla="*/ 303450 h 607981"/>
                  <a:gd name="connsiteX5" fmla="*/ 243158 w 392310"/>
                  <a:gd name="connsiteY5" fmla="*/ 5106 h 607981"/>
                  <a:gd name="connsiteX6" fmla="*/ 293809 w 392310"/>
                  <a:gd name="connsiteY6" fmla="*/ 0 h 607981"/>
                  <a:gd name="connsiteX0" fmla="*/ 392310 w 483750"/>
                  <a:gd name="connsiteY0" fmla="*/ 232977 h 607981"/>
                  <a:gd name="connsiteX1" fmla="*/ 304532 w 483750"/>
                  <a:gd name="connsiteY1" fmla="*/ 607981 h 607981"/>
                  <a:gd name="connsiteX2" fmla="*/ 0 w 483750"/>
                  <a:gd name="connsiteY2" fmla="*/ 303450 h 607981"/>
                  <a:gd name="connsiteX3" fmla="*/ 243158 w 483750"/>
                  <a:gd name="connsiteY3" fmla="*/ 5106 h 607981"/>
                  <a:gd name="connsiteX4" fmla="*/ 293809 w 483750"/>
                  <a:gd name="connsiteY4" fmla="*/ 0 h 607981"/>
                  <a:gd name="connsiteX5" fmla="*/ 293809 w 483750"/>
                  <a:gd name="connsiteY5" fmla="*/ 232977 h 607981"/>
                  <a:gd name="connsiteX6" fmla="*/ 483750 w 483750"/>
                  <a:gd name="connsiteY6" fmla="*/ 32441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5" fmla="*/ 293809 w 392310"/>
                  <a:gd name="connsiteY5" fmla="*/ 23297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0" fmla="*/ 304532 w 304532"/>
                  <a:gd name="connsiteY0" fmla="*/ 607981 h 607981"/>
                  <a:gd name="connsiteX1" fmla="*/ 0 w 304532"/>
                  <a:gd name="connsiteY1" fmla="*/ 303450 h 607981"/>
                  <a:gd name="connsiteX2" fmla="*/ 243158 w 304532"/>
                  <a:gd name="connsiteY2" fmla="*/ 5106 h 607981"/>
                  <a:gd name="connsiteX3" fmla="*/ 293809 w 304532"/>
                  <a:gd name="connsiteY3" fmla="*/ 0 h 607981"/>
                </a:gdLst>
                <a:ahLst/>
                <a:cxnLst>
                  <a:cxn ang="0">
                    <a:pos x="connsiteX0" y="connsiteY0"/>
                  </a:cxn>
                  <a:cxn ang="0">
                    <a:pos x="connsiteX1" y="connsiteY1"/>
                  </a:cxn>
                  <a:cxn ang="0">
                    <a:pos x="connsiteX2" y="connsiteY2"/>
                  </a:cxn>
                  <a:cxn ang="0">
                    <a:pos x="connsiteX3" y="connsiteY3"/>
                  </a:cxn>
                </a:cxnLst>
                <a:rect l="l" t="t" r="r" b="b"/>
                <a:pathLst>
                  <a:path w="304532" h="607981">
                    <a:moveTo>
                      <a:pt x="304532" y="607981"/>
                    </a:moveTo>
                    <a:cubicBezTo>
                      <a:pt x="136344" y="607981"/>
                      <a:pt x="0" y="471638"/>
                      <a:pt x="0" y="303450"/>
                    </a:cubicBezTo>
                    <a:cubicBezTo>
                      <a:pt x="0" y="156286"/>
                      <a:pt x="104388" y="33502"/>
                      <a:pt x="243158" y="5106"/>
                    </a:cubicBezTo>
                    <a:lnTo>
                      <a:pt x="293809" y="0"/>
                    </a:lnTo>
                  </a:path>
                </a:pathLst>
              </a:custGeom>
              <a:noFill/>
              <a:ln w="12700" cap="rnd">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US" sz="1351" dirty="0">
                  <a:solidFill>
                    <a:srgbClr val="005073"/>
                  </a:solidFill>
                  <a:latin typeface="+mj-lt"/>
                </a:endParaRPr>
              </a:p>
            </p:txBody>
          </p:sp>
          <p:sp>
            <p:nvSpPr>
              <p:cNvPr id="208" name="Freeform 207">
                <a:extLst>
                  <a:ext uri="{FF2B5EF4-FFF2-40B4-BE49-F238E27FC236}">
                    <a16:creationId xmlns:a16="http://schemas.microsoft.com/office/drawing/2014/main" id="{D51610AB-C513-1641-8A17-C33CD1E317C2}"/>
                  </a:ext>
                </a:extLst>
              </p:cNvPr>
              <p:cNvSpPr/>
              <p:nvPr/>
            </p:nvSpPr>
            <p:spPr>
              <a:xfrm flipH="1">
                <a:off x="8895607" y="2601729"/>
                <a:ext cx="230848" cy="460877"/>
              </a:xfrm>
              <a:custGeom>
                <a:avLst/>
                <a:gdLst>
                  <a:gd name="connsiteX0" fmla="*/ 293809 w 392310"/>
                  <a:gd name="connsiteY0" fmla="*/ 0 h 607981"/>
                  <a:gd name="connsiteX1" fmla="*/ 293809 w 392310"/>
                  <a:gd name="connsiteY1" fmla="*/ 232977 h 607981"/>
                  <a:gd name="connsiteX2" fmla="*/ 392310 w 392310"/>
                  <a:gd name="connsiteY2" fmla="*/ 232977 h 607981"/>
                  <a:gd name="connsiteX3" fmla="*/ 304532 w 392310"/>
                  <a:gd name="connsiteY3" fmla="*/ 607981 h 607981"/>
                  <a:gd name="connsiteX4" fmla="*/ 0 w 392310"/>
                  <a:gd name="connsiteY4" fmla="*/ 303450 h 607981"/>
                  <a:gd name="connsiteX5" fmla="*/ 243158 w 392310"/>
                  <a:gd name="connsiteY5" fmla="*/ 5106 h 607981"/>
                  <a:gd name="connsiteX6" fmla="*/ 293809 w 392310"/>
                  <a:gd name="connsiteY6" fmla="*/ 0 h 607981"/>
                  <a:gd name="connsiteX0" fmla="*/ 392310 w 483750"/>
                  <a:gd name="connsiteY0" fmla="*/ 232977 h 607981"/>
                  <a:gd name="connsiteX1" fmla="*/ 304532 w 483750"/>
                  <a:gd name="connsiteY1" fmla="*/ 607981 h 607981"/>
                  <a:gd name="connsiteX2" fmla="*/ 0 w 483750"/>
                  <a:gd name="connsiteY2" fmla="*/ 303450 h 607981"/>
                  <a:gd name="connsiteX3" fmla="*/ 243158 w 483750"/>
                  <a:gd name="connsiteY3" fmla="*/ 5106 h 607981"/>
                  <a:gd name="connsiteX4" fmla="*/ 293809 w 483750"/>
                  <a:gd name="connsiteY4" fmla="*/ 0 h 607981"/>
                  <a:gd name="connsiteX5" fmla="*/ 293809 w 483750"/>
                  <a:gd name="connsiteY5" fmla="*/ 232977 h 607981"/>
                  <a:gd name="connsiteX6" fmla="*/ 483750 w 483750"/>
                  <a:gd name="connsiteY6" fmla="*/ 32441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5" fmla="*/ 293809 w 392310"/>
                  <a:gd name="connsiteY5" fmla="*/ 23297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0" fmla="*/ 304532 w 304532"/>
                  <a:gd name="connsiteY0" fmla="*/ 607981 h 607981"/>
                  <a:gd name="connsiteX1" fmla="*/ 0 w 304532"/>
                  <a:gd name="connsiteY1" fmla="*/ 303450 h 607981"/>
                  <a:gd name="connsiteX2" fmla="*/ 243158 w 304532"/>
                  <a:gd name="connsiteY2" fmla="*/ 5106 h 607981"/>
                  <a:gd name="connsiteX3" fmla="*/ 293809 w 304532"/>
                  <a:gd name="connsiteY3" fmla="*/ 0 h 607981"/>
                </a:gdLst>
                <a:ahLst/>
                <a:cxnLst>
                  <a:cxn ang="0">
                    <a:pos x="connsiteX0" y="connsiteY0"/>
                  </a:cxn>
                  <a:cxn ang="0">
                    <a:pos x="connsiteX1" y="connsiteY1"/>
                  </a:cxn>
                  <a:cxn ang="0">
                    <a:pos x="connsiteX2" y="connsiteY2"/>
                  </a:cxn>
                  <a:cxn ang="0">
                    <a:pos x="connsiteX3" y="connsiteY3"/>
                  </a:cxn>
                </a:cxnLst>
                <a:rect l="l" t="t" r="r" b="b"/>
                <a:pathLst>
                  <a:path w="304532" h="607981">
                    <a:moveTo>
                      <a:pt x="304532" y="607981"/>
                    </a:moveTo>
                    <a:cubicBezTo>
                      <a:pt x="136344" y="607981"/>
                      <a:pt x="0" y="471638"/>
                      <a:pt x="0" y="303450"/>
                    </a:cubicBezTo>
                    <a:cubicBezTo>
                      <a:pt x="0" y="156286"/>
                      <a:pt x="104388" y="33502"/>
                      <a:pt x="243158" y="5106"/>
                    </a:cubicBezTo>
                    <a:lnTo>
                      <a:pt x="293809" y="0"/>
                    </a:lnTo>
                  </a:path>
                </a:pathLst>
              </a:custGeom>
              <a:noFill/>
              <a:ln w="12700" cap="rnd">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US" sz="1351" dirty="0">
                  <a:solidFill>
                    <a:srgbClr val="005073"/>
                  </a:solidFill>
                  <a:latin typeface="+mj-lt"/>
                </a:endParaRPr>
              </a:p>
            </p:txBody>
          </p:sp>
          <p:cxnSp>
            <p:nvCxnSpPr>
              <p:cNvPr id="210" name="Straight Connector 209">
                <a:extLst>
                  <a:ext uri="{FF2B5EF4-FFF2-40B4-BE49-F238E27FC236}">
                    <a16:creationId xmlns:a16="http://schemas.microsoft.com/office/drawing/2014/main" id="{4656BE45-60FA-C64A-94F5-BB54A748B8B8}"/>
                  </a:ext>
                </a:extLst>
              </p:cNvPr>
              <p:cNvCxnSpPr>
                <a:cxnSpLocks/>
              </p:cNvCxnSpPr>
              <p:nvPr/>
            </p:nvCxnSpPr>
            <p:spPr>
              <a:xfrm flipH="1">
                <a:off x="7791860" y="3062606"/>
                <a:ext cx="1103747" cy="0"/>
              </a:xfrm>
              <a:prstGeom prst="line">
                <a:avLst/>
              </a:prstGeom>
              <a:ln w="12700" cap="rnd">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11" name="Chord 210">
              <a:extLst>
                <a:ext uri="{FF2B5EF4-FFF2-40B4-BE49-F238E27FC236}">
                  <a16:creationId xmlns:a16="http://schemas.microsoft.com/office/drawing/2014/main" id="{62C6FC5C-1B0C-0E49-8712-2B8595143892}"/>
                </a:ext>
              </a:extLst>
            </p:cNvPr>
            <p:cNvSpPr/>
            <p:nvPr/>
          </p:nvSpPr>
          <p:spPr>
            <a:xfrm>
              <a:off x="1066716" y="2913148"/>
              <a:ext cx="658057" cy="658057"/>
            </a:xfrm>
            <a:prstGeom prst="chord">
              <a:avLst>
                <a:gd name="adj1" fmla="val 13178239"/>
                <a:gd name="adj2" fmla="val 19105494"/>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12" name="Group 211">
              <a:extLst>
                <a:ext uri="{FF2B5EF4-FFF2-40B4-BE49-F238E27FC236}">
                  <a16:creationId xmlns:a16="http://schemas.microsoft.com/office/drawing/2014/main" id="{FC6CF501-1A18-2342-85B7-FE847F299C7F}"/>
                </a:ext>
              </a:extLst>
            </p:cNvPr>
            <p:cNvGrpSpPr/>
            <p:nvPr/>
          </p:nvGrpSpPr>
          <p:grpSpPr>
            <a:xfrm>
              <a:off x="897858" y="2906106"/>
              <a:ext cx="1157887" cy="658518"/>
              <a:chOff x="7552093" y="2167229"/>
              <a:chExt cx="1574362" cy="895377"/>
            </a:xfrm>
          </p:grpSpPr>
          <p:sp>
            <p:nvSpPr>
              <p:cNvPr id="220" name="Freeform 219">
                <a:extLst>
                  <a:ext uri="{FF2B5EF4-FFF2-40B4-BE49-F238E27FC236}">
                    <a16:creationId xmlns:a16="http://schemas.microsoft.com/office/drawing/2014/main" id="{326DAFB5-9999-7440-957F-DB8A81518C25}"/>
                  </a:ext>
                </a:extLst>
              </p:cNvPr>
              <p:cNvSpPr/>
              <p:nvPr/>
            </p:nvSpPr>
            <p:spPr>
              <a:xfrm rot="787047" flipH="1">
                <a:off x="7826952" y="2167229"/>
                <a:ext cx="699785" cy="555870"/>
              </a:xfrm>
              <a:custGeom>
                <a:avLst/>
                <a:gdLst>
                  <a:gd name="connsiteX0" fmla="*/ 472534 w 1270634"/>
                  <a:gd name="connsiteY0" fmla="*/ 0 h 1009323"/>
                  <a:gd name="connsiteX1" fmla="*/ 1270634 w 1270634"/>
                  <a:gd name="connsiteY1" fmla="*/ 798100 h 1009323"/>
                  <a:gd name="connsiteX2" fmla="*/ 1254419 w 1270634"/>
                  <a:gd name="connsiteY2" fmla="*/ 958945 h 1009323"/>
                  <a:gd name="connsiteX3" fmla="*/ 1241466 w 1270634"/>
                  <a:gd name="connsiteY3" fmla="*/ 1009323 h 1009323"/>
                  <a:gd name="connsiteX4" fmla="*/ 371141 w 1270634"/>
                  <a:gd name="connsiteY4" fmla="*/ 1009323 h 1009323"/>
                  <a:gd name="connsiteX5" fmla="*/ 371141 w 1270634"/>
                  <a:gd name="connsiteY5" fmla="*/ 158010 h 1009323"/>
                  <a:gd name="connsiteX6" fmla="*/ 0 w 1270634"/>
                  <a:gd name="connsiteY6" fmla="*/ 158010 h 1009323"/>
                  <a:gd name="connsiteX7" fmla="*/ 26309 w 1270634"/>
                  <a:gd name="connsiteY7" fmla="*/ 136303 h 1009323"/>
                  <a:gd name="connsiteX8" fmla="*/ 472534 w 1270634"/>
                  <a:gd name="connsiteY8" fmla="*/ 0 h 1009323"/>
                  <a:gd name="connsiteX0" fmla="*/ 371141 w 1270634"/>
                  <a:gd name="connsiteY0" fmla="*/ 158010 h 1009323"/>
                  <a:gd name="connsiteX1" fmla="*/ 0 w 1270634"/>
                  <a:gd name="connsiteY1" fmla="*/ 158010 h 1009323"/>
                  <a:gd name="connsiteX2" fmla="*/ 26309 w 1270634"/>
                  <a:gd name="connsiteY2" fmla="*/ 136303 h 1009323"/>
                  <a:gd name="connsiteX3" fmla="*/ 472534 w 1270634"/>
                  <a:gd name="connsiteY3" fmla="*/ 0 h 1009323"/>
                  <a:gd name="connsiteX4" fmla="*/ 1270634 w 1270634"/>
                  <a:gd name="connsiteY4" fmla="*/ 798100 h 1009323"/>
                  <a:gd name="connsiteX5" fmla="*/ 1254419 w 1270634"/>
                  <a:gd name="connsiteY5" fmla="*/ 958945 h 1009323"/>
                  <a:gd name="connsiteX6" fmla="*/ 1241466 w 1270634"/>
                  <a:gd name="connsiteY6" fmla="*/ 1009323 h 1009323"/>
                  <a:gd name="connsiteX7" fmla="*/ 371141 w 1270634"/>
                  <a:gd name="connsiteY7" fmla="*/ 1009323 h 1009323"/>
                  <a:gd name="connsiteX8" fmla="*/ 462581 w 1270634"/>
                  <a:gd name="connsiteY8" fmla="*/ 249450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 name="connsiteX6" fmla="*/ 371141 w 1270634"/>
                  <a:gd name="connsiteY6" fmla="*/ 1009323 h 1009323"/>
                  <a:gd name="connsiteX7" fmla="*/ 462581 w 1270634"/>
                  <a:gd name="connsiteY7" fmla="*/ 249450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 name="connsiteX6" fmla="*/ 371141 w 1270634"/>
                  <a:gd name="connsiteY6" fmla="*/ 1009323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634" h="1009323">
                    <a:moveTo>
                      <a:pt x="0" y="158010"/>
                    </a:moveTo>
                    <a:lnTo>
                      <a:pt x="26309" y="136303"/>
                    </a:lnTo>
                    <a:cubicBezTo>
                      <a:pt x="153687" y="50248"/>
                      <a:pt x="307242" y="0"/>
                      <a:pt x="472534" y="0"/>
                    </a:cubicBezTo>
                    <a:cubicBezTo>
                      <a:pt x="913312" y="0"/>
                      <a:pt x="1270634" y="357322"/>
                      <a:pt x="1270634" y="798100"/>
                    </a:cubicBezTo>
                    <a:cubicBezTo>
                      <a:pt x="1270634" y="853197"/>
                      <a:pt x="1265051" y="906991"/>
                      <a:pt x="1254419" y="958945"/>
                    </a:cubicBezTo>
                    <a:lnTo>
                      <a:pt x="1241466" y="1009323"/>
                    </a:lnTo>
                  </a:path>
                </a:pathLst>
              </a:custGeom>
              <a:noFill/>
              <a:ln w="12700" cap="rnd">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US" sz="1351" dirty="0">
                  <a:solidFill>
                    <a:srgbClr val="005073"/>
                  </a:solidFill>
                  <a:latin typeface="+mj-lt"/>
                </a:endParaRPr>
              </a:p>
            </p:txBody>
          </p:sp>
          <p:sp>
            <p:nvSpPr>
              <p:cNvPr id="222" name="Freeform 221">
                <a:extLst>
                  <a:ext uri="{FF2B5EF4-FFF2-40B4-BE49-F238E27FC236}">
                    <a16:creationId xmlns:a16="http://schemas.microsoft.com/office/drawing/2014/main" id="{BB8DECC3-55C1-DA4C-AA10-F23DDB278875}"/>
                  </a:ext>
                </a:extLst>
              </p:cNvPr>
              <p:cNvSpPr/>
              <p:nvPr/>
            </p:nvSpPr>
            <p:spPr>
              <a:xfrm rot="3136200">
                <a:off x="8539834" y="2345077"/>
                <a:ext cx="453153" cy="188421"/>
              </a:xfrm>
              <a:custGeom>
                <a:avLst/>
                <a:gdLst>
                  <a:gd name="connsiteX0" fmla="*/ 93636 w 763657"/>
                  <a:gd name="connsiteY0" fmla="*/ 139429 h 327630"/>
                  <a:gd name="connsiteX1" fmla="*/ 690959 w 763657"/>
                  <a:gd name="connsiteY1" fmla="*/ 109085 h 327630"/>
                  <a:gd name="connsiteX2" fmla="*/ 748448 w 763657"/>
                  <a:gd name="connsiteY2" fmla="*/ 172594 h 327630"/>
                  <a:gd name="connsiteX3" fmla="*/ 763657 w 763657"/>
                  <a:gd name="connsiteY3" fmla="*/ 195582 h 327630"/>
                  <a:gd name="connsiteX4" fmla="*/ 212297 w 763657"/>
                  <a:gd name="connsiteY4" fmla="*/ 327630 h 327630"/>
                  <a:gd name="connsiteX5" fmla="*/ 212297 w 763657"/>
                  <a:gd name="connsiteY5" fmla="*/ 311204 h 327630"/>
                  <a:gd name="connsiteX6" fmla="*/ 0 w 763657"/>
                  <a:gd name="connsiteY6" fmla="*/ 311204 h 327630"/>
                  <a:gd name="connsiteX7" fmla="*/ 1679 w 763657"/>
                  <a:gd name="connsiteY7" fmla="*/ 303443 h 327630"/>
                  <a:gd name="connsiteX8" fmla="*/ 93636 w 763657"/>
                  <a:gd name="connsiteY8" fmla="*/ 139429 h 327630"/>
                  <a:gd name="connsiteX0" fmla="*/ 212297 w 763657"/>
                  <a:gd name="connsiteY0" fmla="*/ 311204 h 402644"/>
                  <a:gd name="connsiteX1" fmla="*/ 0 w 763657"/>
                  <a:gd name="connsiteY1" fmla="*/ 311204 h 402644"/>
                  <a:gd name="connsiteX2" fmla="*/ 1679 w 763657"/>
                  <a:gd name="connsiteY2" fmla="*/ 303443 h 402644"/>
                  <a:gd name="connsiteX3" fmla="*/ 93636 w 763657"/>
                  <a:gd name="connsiteY3" fmla="*/ 139429 h 402644"/>
                  <a:gd name="connsiteX4" fmla="*/ 690959 w 763657"/>
                  <a:gd name="connsiteY4" fmla="*/ 109085 h 402644"/>
                  <a:gd name="connsiteX5" fmla="*/ 748448 w 763657"/>
                  <a:gd name="connsiteY5" fmla="*/ 172594 h 402644"/>
                  <a:gd name="connsiteX6" fmla="*/ 763657 w 763657"/>
                  <a:gd name="connsiteY6" fmla="*/ 195582 h 402644"/>
                  <a:gd name="connsiteX7" fmla="*/ 212297 w 763657"/>
                  <a:gd name="connsiteY7" fmla="*/ 327630 h 402644"/>
                  <a:gd name="connsiteX8" fmla="*/ 303737 w 763657"/>
                  <a:gd name="connsiteY8" fmla="*/ 402644 h 402644"/>
                  <a:gd name="connsiteX0" fmla="*/ 212297 w 763657"/>
                  <a:gd name="connsiteY0" fmla="*/ 311204 h 327630"/>
                  <a:gd name="connsiteX1" fmla="*/ 0 w 763657"/>
                  <a:gd name="connsiteY1" fmla="*/ 311204 h 327630"/>
                  <a:gd name="connsiteX2" fmla="*/ 1679 w 763657"/>
                  <a:gd name="connsiteY2" fmla="*/ 303443 h 327630"/>
                  <a:gd name="connsiteX3" fmla="*/ 93636 w 763657"/>
                  <a:gd name="connsiteY3" fmla="*/ 139429 h 327630"/>
                  <a:gd name="connsiteX4" fmla="*/ 690959 w 763657"/>
                  <a:gd name="connsiteY4" fmla="*/ 109085 h 327630"/>
                  <a:gd name="connsiteX5" fmla="*/ 748448 w 763657"/>
                  <a:gd name="connsiteY5" fmla="*/ 172594 h 327630"/>
                  <a:gd name="connsiteX6" fmla="*/ 763657 w 763657"/>
                  <a:gd name="connsiteY6" fmla="*/ 195582 h 327630"/>
                  <a:gd name="connsiteX7" fmla="*/ 212297 w 763657"/>
                  <a:gd name="connsiteY7" fmla="*/ 327630 h 327630"/>
                  <a:gd name="connsiteX0" fmla="*/ 212297 w 763657"/>
                  <a:gd name="connsiteY0" fmla="*/ 311204 h 311204"/>
                  <a:gd name="connsiteX1" fmla="*/ 0 w 763657"/>
                  <a:gd name="connsiteY1" fmla="*/ 311204 h 311204"/>
                  <a:gd name="connsiteX2" fmla="*/ 1679 w 763657"/>
                  <a:gd name="connsiteY2" fmla="*/ 303443 h 311204"/>
                  <a:gd name="connsiteX3" fmla="*/ 93636 w 763657"/>
                  <a:gd name="connsiteY3" fmla="*/ 139429 h 311204"/>
                  <a:gd name="connsiteX4" fmla="*/ 690959 w 763657"/>
                  <a:gd name="connsiteY4" fmla="*/ 109085 h 311204"/>
                  <a:gd name="connsiteX5" fmla="*/ 748448 w 763657"/>
                  <a:gd name="connsiteY5" fmla="*/ 172594 h 311204"/>
                  <a:gd name="connsiteX6" fmla="*/ 763657 w 763657"/>
                  <a:gd name="connsiteY6" fmla="*/ 195582 h 311204"/>
                  <a:gd name="connsiteX0" fmla="*/ 0 w 763657"/>
                  <a:gd name="connsiteY0" fmla="*/ 311204 h 311204"/>
                  <a:gd name="connsiteX1" fmla="*/ 1679 w 763657"/>
                  <a:gd name="connsiteY1" fmla="*/ 303443 h 311204"/>
                  <a:gd name="connsiteX2" fmla="*/ 93636 w 763657"/>
                  <a:gd name="connsiteY2" fmla="*/ 139429 h 311204"/>
                  <a:gd name="connsiteX3" fmla="*/ 690959 w 763657"/>
                  <a:gd name="connsiteY3" fmla="*/ 109085 h 311204"/>
                  <a:gd name="connsiteX4" fmla="*/ 748448 w 763657"/>
                  <a:gd name="connsiteY4" fmla="*/ 172594 h 311204"/>
                  <a:gd name="connsiteX5" fmla="*/ 763657 w 763657"/>
                  <a:gd name="connsiteY5" fmla="*/ 195582 h 311204"/>
                  <a:gd name="connsiteX0" fmla="*/ 0 w 748448"/>
                  <a:gd name="connsiteY0" fmla="*/ 311204 h 311204"/>
                  <a:gd name="connsiteX1" fmla="*/ 1679 w 748448"/>
                  <a:gd name="connsiteY1" fmla="*/ 303443 h 311204"/>
                  <a:gd name="connsiteX2" fmla="*/ 93636 w 748448"/>
                  <a:gd name="connsiteY2" fmla="*/ 139429 h 311204"/>
                  <a:gd name="connsiteX3" fmla="*/ 690959 w 748448"/>
                  <a:gd name="connsiteY3" fmla="*/ 109085 h 311204"/>
                  <a:gd name="connsiteX4" fmla="*/ 748448 w 748448"/>
                  <a:gd name="connsiteY4" fmla="*/ 172594 h 311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448" h="311204">
                    <a:moveTo>
                      <a:pt x="0" y="311204"/>
                    </a:moveTo>
                    <a:lnTo>
                      <a:pt x="1679" y="303443"/>
                    </a:lnTo>
                    <a:cubicBezTo>
                      <a:pt x="19026" y="244368"/>
                      <a:pt x="49601" y="188177"/>
                      <a:pt x="93636" y="139429"/>
                    </a:cubicBezTo>
                    <a:cubicBezTo>
                      <a:pt x="250203" y="-33896"/>
                      <a:pt x="517634" y="-47482"/>
                      <a:pt x="690959" y="109085"/>
                    </a:cubicBezTo>
                    <a:cubicBezTo>
                      <a:pt x="712624" y="128656"/>
                      <a:pt x="731795" y="149959"/>
                      <a:pt x="748448" y="172594"/>
                    </a:cubicBezTo>
                  </a:path>
                </a:pathLst>
              </a:custGeom>
              <a:noFill/>
              <a:ln w="12700" cap="rnd">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US" sz="1351" dirty="0">
                  <a:solidFill>
                    <a:srgbClr val="005073"/>
                  </a:solidFill>
                  <a:latin typeface="+mj-lt"/>
                </a:endParaRPr>
              </a:p>
            </p:txBody>
          </p:sp>
          <p:sp>
            <p:nvSpPr>
              <p:cNvPr id="223" name="Freeform 222">
                <a:extLst>
                  <a:ext uri="{FF2B5EF4-FFF2-40B4-BE49-F238E27FC236}">
                    <a16:creationId xmlns:a16="http://schemas.microsoft.com/office/drawing/2014/main" id="{154E586A-4982-124C-8C6A-A566EF590D22}"/>
                  </a:ext>
                </a:extLst>
              </p:cNvPr>
              <p:cNvSpPr/>
              <p:nvPr/>
            </p:nvSpPr>
            <p:spPr>
              <a:xfrm>
                <a:off x="7552093" y="2601729"/>
                <a:ext cx="230848" cy="460877"/>
              </a:xfrm>
              <a:custGeom>
                <a:avLst/>
                <a:gdLst>
                  <a:gd name="connsiteX0" fmla="*/ 293809 w 392310"/>
                  <a:gd name="connsiteY0" fmla="*/ 0 h 607981"/>
                  <a:gd name="connsiteX1" fmla="*/ 293809 w 392310"/>
                  <a:gd name="connsiteY1" fmla="*/ 232977 h 607981"/>
                  <a:gd name="connsiteX2" fmla="*/ 392310 w 392310"/>
                  <a:gd name="connsiteY2" fmla="*/ 232977 h 607981"/>
                  <a:gd name="connsiteX3" fmla="*/ 304532 w 392310"/>
                  <a:gd name="connsiteY3" fmla="*/ 607981 h 607981"/>
                  <a:gd name="connsiteX4" fmla="*/ 0 w 392310"/>
                  <a:gd name="connsiteY4" fmla="*/ 303450 h 607981"/>
                  <a:gd name="connsiteX5" fmla="*/ 243158 w 392310"/>
                  <a:gd name="connsiteY5" fmla="*/ 5106 h 607981"/>
                  <a:gd name="connsiteX6" fmla="*/ 293809 w 392310"/>
                  <a:gd name="connsiteY6" fmla="*/ 0 h 607981"/>
                  <a:gd name="connsiteX0" fmla="*/ 392310 w 483750"/>
                  <a:gd name="connsiteY0" fmla="*/ 232977 h 607981"/>
                  <a:gd name="connsiteX1" fmla="*/ 304532 w 483750"/>
                  <a:gd name="connsiteY1" fmla="*/ 607981 h 607981"/>
                  <a:gd name="connsiteX2" fmla="*/ 0 w 483750"/>
                  <a:gd name="connsiteY2" fmla="*/ 303450 h 607981"/>
                  <a:gd name="connsiteX3" fmla="*/ 243158 w 483750"/>
                  <a:gd name="connsiteY3" fmla="*/ 5106 h 607981"/>
                  <a:gd name="connsiteX4" fmla="*/ 293809 w 483750"/>
                  <a:gd name="connsiteY4" fmla="*/ 0 h 607981"/>
                  <a:gd name="connsiteX5" fmla="*/ 293809 w 483750"/>
                  <a:gd name="connsiteY5" fmla="*/ 232977 h 607981"/>
                  <a:gd name="connsiteX6" fmla="*/ 483750 w 483750"/>
                  <a:gd name="connsiteY6" fmla="*/ 32441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5" fmla="*/ 293809 w 392310"/>
                  <a:gd name="connsiteY5" fmla="*/ 23297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0" fmla="*/ 304532 w 304532"/>
                  <a:gd name="connsiteY0" fmla="*/ 607981 h 607981"/>
                  <a:gd name="connsiteX1" fmla="*/ 0 w 304532"/>
                  <a:gd name="connsiteY1" fmla="*/ 303450 h 607981"/>
                  <a:gd name="connsiteX2" fmla="*/ 243158 w 304532"/>
                  <a:gd name="connsiteY2" fmla="*/ 5106 h 607981"/>
                  <a:gd name="connsiteX3" fmla="*/ 293809 w 304532"/>
                  <a:gd name="connsiteY3" fmla="*/ 0 h 607981"/>
                </a:gdLst>
                <a:ahLst/>
                <a:cxnLst>
                  <a:cxn ang="0">
                    <a:pos x="connsiteX0" y="connsiteY0"/>
                  </a:cxn>
                  <a:cxn ang="0">
                    <a:pos x="connsiteX1" y="connsiteY1"/>
                  </a:cxn>
                  <a:cxn ang="0">
                    <a:pos x="connsiteX2" y="connsiteY2"/>
                  </a:cxn>
                  <a:cxn ang="0">
                    <a:pos x="connsiteX3" y="connsiteY3"/>
                  </a:cxn>
                </a:cxnLst>
                <a:rect l="l" t="t" r="r" b="b"/>
                <a:pathLst>
                  <a:path w="304532" h="607981">
                    <a:moveTo>
                      <a:pt x="304532" y="607981"/>
                    </a:moveTo>
                    <a:cubicBezTo>
                      <a:pt x="136344" y="607981"/>
                      <a:pt x="0" y="471638"/>
                      <a:pt x="0" y="303450"/>
                    </a:cubicBezTo>
                    <a:cubicBezTo>
                      <a:pt x="0" y="156286"/>
                      <a:pt x="104388" y="33502"/>
                      <a:pt x="243158" y="5106"/>
                    </a:cubicBezTo>
                    <a:lnTo>
                      <a:pt x="293809" y="0"/>
                    </a:lnTo>
                  </a:path>
                </a:pathLst>
              </a:custGeom>
              <a:noFill/>
              <a:ln w="12700" cap="rnd">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US" sz="1351" dirty="0">
                  <a:solidFill>
                    <a:srgbClr val="005073"/>
                  </a:solidFill>
                  <a:latin typeface="+mj-lt"/>
                </a:endParaRPr>
              </a:p>
            </p:txBody>
          </p:sp>
          <p:sp>
            <p:nvSpPr>
              <p:cNvPr id="224" name="Freeform 223">
                <a:extLst>
                  <a:ext uri="{FF2B5EF4-FFF2-40B4-BE49-F238E27FC236}">
                    <a16:creationId xmlns:a16="http://schemas.microsoft.com/office/drawing/2014/main" id="{D3522451-7C2E-7D4C-9509-5213BEF2B81D}"/>
                  </a:ext>
                </a:extLst>
              </p:cNvPr>
              <p:cNvSpPr/>
              <p:nvPr/>
            </p:nvSpPr>
            <p:spPr>
              <a:xfrm flipH="1">
                <a:off x="8895607" y="2601729"/>
                <a:ext cx="230848" cy="460877"/>
              </a:xfrm>
              <a:custGeom>
                <a:avLst/>
                <a:gdLst>
                  <a:gd name="connsiteX0" fmla="*/ 293809 w 392310"/>
                  <a:gd name="connsiteY0" fmla="*/ 0 h 607981"/>
                  <a:gd name="connsiteX1" fmla="*/ 293809 w 392310"/>
                  <a:gd name="connsiteY1" fmla="*/ 232977 h 607981"/>
                  <a:gd name="connsiteX2" fmla="*/ 392310 w 392310"/>
                  <a:gd name="connsiteY2" fmla="*/ 232977 h 607981"/>
                  <a:gd name="connsiteX3" fmla="*/ 304532 w 392310"/>
                  <a:gd name="connsiteY3" fmla="*/ 607981 h 607981"/>
                  <a:gd name="connsiteX4" fmla="*/ 0 w 392310"/>
                  <a:gd name="connsiteY4" fmla="*/ 303450 h 607981"/>
                  <a:gd name="connsiteX5" fmla="*/ 243158 w 392310"/>
                  <a:gd name="connsiteY5" fmla="*/ 5106 h 607981"/>
                  <a:gd name="connsiteX6" fmla="*/ 293809 w 392310"/>
                  <a:gd name="connsiteY6" fmla="*/ 0 h 607981"/>
                  <a:gd name="connsiteX0" fmla="*/ 392310 w 483750"/>
                  <a:gd name="connsiteY0" fmla="*/ 232977 h 607981"/>
                  <a:gd name="connsiteX1" fmla="*/ 304532 w 483750"/>
                  <a:gd name="connsiteY1" fmla="*/ 607981 h 607981"/>
                  <a:gd name="connsiteX2" fmla="*/ 0 w 483750"/>
                  <a:gd name="connsiteY2" fmla="*/ 303450 h 607981"/>
                  <a:gd name="connsiteX3" fmla="*/ 243158 w 483750"/>
                  <a:gd name="connsiteY3" fmla="*/ 5106 h 607981"/>
                  <a:gd name="connsiteX4" fmla="*/ 293809 w 483750"/>
                  <a:gd name="connsiteY4" fmla="*/ 0 h 607981"/>
                  <a:gd name="connsiteX5" fmla="*/ 293809 w 483750"/>
                  <a:gd name="connsiteY5" fmla="*/ 232977 h 607981"/>
                  <a:gd name="connsiteX6" fmla="*/ 483750 w 483750"/>
                  <a:gd name="connsiteY6" fmla="*/ 32441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5" fmla="*/ 293809 w 392310"/>
                  <a:gd name="connsiteY5" fmla="*/ 23297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0" fmla="*/ 304532 w 304532"/>
                  <a:gd name="connsiteY0" fmla="*/ 607981 h 607981"/>
                  <a:gd name="connsiteX1" fmla="*/ 0 w 304532"/>
                  <a:gd name="connsiteY1" fmla="*/ 303450 h 607981"/>
                  <a:gd name="connsiteX2" fmla="*/ 243158 w 304532"/>
                  <a:gd name="connsiteY2" fmla="*/ 5106 h 607981"/>
                  <a:gd name="connsiteX3" fmla="*/ 293809 w 304532"/>
                  <a:gd name="connsiteY3" fmla="*/ 0 h 607981"/>
                </a:gdLst>
                <a:ahLst/>
                <a:cxnLst>
                  <a:cxn ang="0">
                    <a:pos x="connsiteX0" y="connsiteY0"/>
                  </a:cxn>
                  <a:cxn ang="0">
                    <a:pos x="connsiteX1" y="connsiteY1"/>
                  </a:cxn>
                  <a:cxn ang="0">
                    <a:pos x="connsiteX2" y="connsiteY2"/>
                  </a:cxn>
                  <a:cxn ang="0">
                    <a:pos x="connsiteX3" y="connsiteY3"/>
                  </a:cxn>
                </a:cxnLst>
                <a:rect l="l" t="t" r="r" b="b"/>
                <a:pathLst>
                  <a:path w="304532" h="607981">
                    <a:moveTo>
                      <a:pt x="304532" y="607981"/>
                    </a:moveTo>
                    <a:cubicBezTo>
                      <a:pt x="136344" y="607981"/>
                      <a:pt x="0" y="471638"/>
                      <a:pt x="0" y="303450"/>
                    </a:cubicBezTo>
                    <a:cubicBezTo>
                      <a:pt x="0" y="156286"/>
                      <a:pt x="104388" y="33502"/>
                      <a:pt x="243158" y="5106"/>
                    </a:cubicBezTo>
                    <a:lnTo>
                      <a:pt x="293809" y="0"/>
                    </a:lnTo>
                  </a:path>
                </a:pathLst>
              </a:custGeom>
              <a:noFill/>
              <a:ln w="12700" cap="rnd">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US" sz="1351" dirty="0">
                  <a:solidFill>
                    <a:srgbClr val="005073"/>
                  </a:solidFill>
                  <a:latin typeface="+mj-lt"/>
                </a:endParaRPr>
              </a:p>
            </p:txBody>
          </p:sp>
          <p:cxnSp>
            <p:nvCxnSpPr>
              <p:cNvPr id="225" name="Straight Connector 224">
                <a:extLst>
                  <a:ext uri="{FF2B5EF4-FFF2-40B4-BE49-F238E27FC236}">
                    <a16:creationId xmlns:a16="http://schemas.microsoft.com/office/drawing/2014/main" id="{58101F5C-AEDE-5C43-849C-9F989A9085CF}"/>
                  </a:ext>
                </a:extLst>
              </p:cNvPr>
              <p:cNvCxnSpPr>
                <a:cxnSpLocks/>
              </p:cNvCxnSpPr>
              <p:nvPr/>
            </p:nvCxnSpPr>
            <p:spPr>
              <a:xfrm flipH="1">
                <a:off x="7791860" y="3062606"/>
                <a:ext cx="1103747" cy="0"/>
              </a:xfrm>
              <a:prstGeom prst="line">
                <a:avLst/>
              </a:prstGeom>
              <a:ln w="12700" cap="rnd">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411" name="Straight Arrow Connector 410"/>
            <p:cNvCxnSpPr>
              <a:cxnSpLocks/>
            </p:cNvCxnSpPr>
            <p:nvPr/>
          </p:nvCxnSpPr>
          <p:spPr>
            <a:xfrm flipH="1">
              <a:off x="1664581" y="2723402"/>
              <a:ext cx="491267" cy="0"/>
            </a:xfrm>
            <a:prstGeom prst="straightConnector1">
              <a:avLst/>
            </a:prstGeom>
            <a:ln w="12700" cap="rnd">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nvGrpSpPr>
            <p:cNvPr id="170" name="Group 16">
              <a:extLst>
                <a:ext uri="{FF2B5EF4-FFF2-40B4-BE49-F238E27FC236}">
                  <a16:creationId xmlns:a16="http://schemas.microsoft.com/office/drawing/2014/main" id="{8A35ADDF-13FF-2042-B72B-75878338EF0C}"/>
                </a:ext>
              </a:extLst>
            </p:cNvPr>
            <p:cNvGrpSpPr>
              <a:grpSpLocks noChangeAspect="1"/>
            </p:cNvGrpSpPr>
            <p:nvPr/>
          </p:nvGrpSpPr>
          <p:grpSpPr bwMode="auto">
            <a:xfrm>
              <a:off x="1351179" y="3078177"/>
              <a:ext cx="262202" cy="291748"/>
              <a:chOff x="4216398" y="3301548"/>
              <a:chExt cx="601662" cy="668789"/>
            </a:xfrm>
          </p:grpSpPr>
          <p:sp>
            <p:nvSpPr>
              <p:cNvPr id="171" name="Line 64">
                <a:extLst>
                  <a:ext uri="{FF2B5EF4-FFF2-40B4-BE49-F238E27FC236}">
                    <a16:creationId xmlns:a16="http://schemas.microsoft.com/office/drawing/2014/main" id="{BA7C580A-3058-5F41-A3F1-F80ADBDD0A9F}"/>
                  </a:ext>
                </a:extLst>
              </p:cNvPr>
              <p:cNvSpPr>
                <a:spLocks noChangeShapeType="1"/>
              </p:cNvSpPr>
              <p:nvPr/>
            </p:nvSpPr>
            <p:spPr bwMode="auto">
              <a:xfrm>
                <a:off x="4517231" y="3540720"/>
                <a:ext cx="0" cy="409924"/>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172" name="Line 65">
                <a:extLst>
                  <a:ext uri="{FF2B5EF4-FFF2-40B4-BE49-F238E27FC236}">
                    <a16:creationId xmlns:a16="http://schemas.microsoft.com/office/drawing/2014/main" id="{F0BAB9E2-4856-B846-BB10-7617B22987EF}"/>
                  </a:ext>
                </a:extLst>
              </p:cNvPr>
              <p:cNvSpPr>
                <a:spLocks noChangeShapeType="1"/>
              </p:cNvSpPr>
              <p:nvPr/>
            </p:nvSpPr>
            <p:spPr bwMode="auto">
              <a:xfrm flipH="1">
                <a:off x="4715291" y="3697623"/>
                <a:ext cx="102769" cy="0"/>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173" name="Line 66">
                <a:extLst>
                  <a:ext uri="{FF2B5EF4-FFF2-40B4-BE49-F238E27FC236}">
                    <a16:creationId xmlns:a16="http://schemas.microsoft.com/office/drawing/2014/main" id="{89E0E39B-00CC-4944-B379-2C32816A53DC}"/>
                  </a:ext>
                </a:extLst>
              </p:cNvPr>
              <p:cNvSpPr>
                <a:spLocks noChangeShapeType="1"/>
              </p:cNvSpPr>
              <p:nvPr/>
            </p:nvSpPr>
            <p:spPr bwMode="auto">
              <a:xfrm flipH="1">
                <a:off x="4709632" y="3548192"/>
                <a:ext cx="84131" cy="36280"/>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174" name="Line 67">
                <a:extLst>
                  <a:ext uri="{FF2B5EF4-FFF2-40B4-BE49-F238E27FC236}">
                    <a16:creationId xmlns:a16="http://schemas.microsoft.com/office/drawing/2014/main" id="{04E48370-7828-E04F-9F9C-076BF1236E11}"/>
                  </a:ext>
                </a:extLst>
              </p:cNvPr>
              <p:cNvSpPr>
                <a:spLocks noChangeShapeType="1"/>
              </p:cNvSpPr>
              <p:nvPr/>
            </p:nvSpPr>
            <p:spPr bwMode="auto">
              <a:xfrm flipH="1">
                <a:off x="4605000" y="3347756"/>
                <a:ext cx="73362" cy="85911"/>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175" name="Line 68">
                <a:extLst>
                  <a:ext uri="{FF2B5EF4-FFF2-40B4-BE49-F238E27FC236}">
                    <a16:creationId xmlns:a16="http://schemas.microsoft.com/office/drawing/2014/main" id="{6032C43A-A406-5E4F-8856-F3B96E677957}"/>
                  </a:ext>
                </a:extLst>
              </p:cNvPr>
              <p:cNvSpPr>
                <a:spLocks noChangeShapeType="1"/>
              </p:cNvSpPr>
              <p:nvPr/>
            </p:nvSpPr>
            <p:spPr bwMode="auto">
              <a:xfrm flipH="1" flipV="1">
                <a:off x="4708234" y="3808682"/>
                <a:ext cx="85536" cy="40240"/>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176" name="Line 69">
                <a:extLst>
                  <a:ext uri="{FF2B5EF4-FFF2-40B4-BE49-F238E27FC236}">
                    <a16:creationId xmlns:a16="http://schemas.microsoft.com/office/drawing/2014/main" id="{B1DC7027-55F0-9E43-8A16-8886E9403EB4}"/>
                  </a:ext>
                </a:extLst>
              </p:cNvPr>
              <p:cNvSpPr>
                <a:spLocks noChangeShapeType="1"/>
              </p:cNvSpPr>
              <p:nvPr/>
            </p:nvSpPr>
            <p:spPr bwMode="auto">
              <a:xfrm flipH="1">
                <a:off x="4238817" y="3812419"/>
                <a:ext cx="78046" cy="32768"/>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177" name="Line 70">
                <a:extLst>
                  <a:ext uri="{FF2B5EF4-FFF2-40B4-BE49-F238E27FC236}">
                    <a16:creationId xmlns:a16="http://schemas.microsoft.com/office/drawing/2014/main" id="{6D727BE8-72A4-2148-8957-979E15B8297F}"/>
                  </a:ext>
                </a:extLst>
              </p:cNvPr>
              <p:cNvSpPr>
                <a:spLocks noChangeShapeType="1"/>
              </p:cNvSpPr>
              <p:nvPr/>
            </p:nvSpPr>
            <p:spPr bwMode="auto">
              <a:xfrm flipH="1">
                <a:off x="4216398" y="3697623"/>
                <a:ext cx="100899" cy="0"/>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178" name="Line 71">
                <a:extLst>
                  <a:ext uri="{FF2B5EF4-FFF2-40B4-BE49-F238E27FC236}">
                    <a16:creationId xmlns:a16="http://schemas.microsoft.com/office/drawing/2014/main" id="{3AC392A3-CE53-4046-A800-3C653B08EE8B}"/>
                  </a:ext>
                </a:extLst>
              </p:cNvPr>
              <p:cNvSpPr>
                <a:spLocks noChangeShapeType="1"/>
              </p:cNvSpPr>
              <p:nvPr/>
            </p:nvSpPr>
            <p:spPr bwMode="auto">
              <a:xfrm flipH="1" flipV="1">
                <a:off x="4238822" y="3546323"/>
                <a:ext cx="82165" cy="38654"/>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179" name="Freeform 72">
                <a:extLst>
                  <a:ext uri="{FF2B5EF4-FFF2-40B4-BE49-F238E27FC236}">
                    <a16:creationId xmlns:a16="http://schemas.microsoft.com/office/drawing/2014/main" id="{56F88454-8EB8-FA49-A43A-B67DAB966E3C}"/>
                  </a:ext>
                </a:extLst>
              </p:cNvPr>
              <p:cNvSpPr>
                <a:spLocks noChangeArrowheads="1"/>
              </p:cNvSpPr>
              <p:nvPr/>
            </p:nvSpPr>
            <p:spPr bwMode="auto">
              <a:xfrm>
                <a:off x="4317300" y="3409966"/>
                <a:ext cx="397994" cy="560371"/>
              </a:xfrm>
              <a:custGeom>
                <a:avLst/>
                <a:gdLst>
                  <a:gd name="T0" fmla="*/ 553 w 1107"/>
                  <a:gd name="T1" fmla="*/ 0 h 1558"/>
                  <a:gd name="T2" fmla="*/ 1106 w 1107"/>
                  <a:gd name="T3" fmla="*/ 849 h 1558"/>
                  <a:gd name="T4" fmla="*/ 553 w 1107"/>
                  <a:gd name="T5" fmla="*/ 1557 h 1558"/>
                  <a:gd name="T6" fmla="*/ 0 w 1107"/>
                  <a:gd name="T7" fmla="*/ 849 h 1558"/>
                  <a:gd name="T8" fmla="*/ 553 w 1107"/>
                  <a:gd name="T9" fmla="*/ 0 h 1558"/>
                </a:gdLst>
                <a:ahLst/>
                <a:cxnLst>
                  <a:cxn ang="0">
                    <a:pos x="T0" y="T1"/>
                  </a:cxn>
                  <a:cxn ang="0">
                    <a:pos x="T2" y="T3"/>
                  </a:cxn>
                  <a:cxn ang="0">
                    <a:pos x="T4" y="T5"/>
                  </a:cxn>
                  <a:cxn ang="0">
                    <a:pos x="T6" y="T7"/>
                  </a:cxn>
                  <a:cxn ang="0">
                    <a:pos x="T8" y="T9"/>
                  </a:cxn>
                </a:cxnLst>
                <a:rect l="0" t="0" r="r" b="b"/>
                <a:pathLst>
                  <a:path w="1107" h="1558">
                    <a:moveTo>
                      <a:pt x="553" y="0"/>
                    </a:moveTo>
                    <a:cubicBezTo>
                      <a:pt x="745" y="0"/>
                      <a:pt x="1106" y="177"/>
                      <a:pt x="1106" y="849"/>
                    </a:cubicBezTo>
                    <a:cubicBezTo>
                      <a:pt x="1106" y="1373"/>
                      <a:pt x="600" y="1557"/>
                      <a:pt x="553" y="1557"/>
                    </a:cubicBezTo>
                    <a:cubicBezTo>
                      <a:pt x="506" y="1557"/>
                      <a:pt x="0" y="1388"/>
                      <a:pt x="0" y="849"/>
                    </a:cubicBezTo>
                    <a:cubicBezTo>
                      <a:pt x="0" y="177"/>
                      <a:pt x="362" y="0"/>
                      <a:pt x="553" y="0"/>
                    </a:cubicBezTo>
                  </a:path>
                </a:pathLst>
              </a:custGeom>
              <a:noFill/>
              <a:ln w="12700" cap="rnd">
                <a:solidFill>
                  <a:schemeClr val="accent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180" name="Freeform 73">
                <a:extLst>
                  <a:ext uri="{FF2B5EF4-FFF2-40B4-BE49-F238E27FC236}">
                    <a16:creationId xmlns:a16="http://schemas.microsoft.com/office/drawing/2014/main" id="{45B32CAF-95EF-9B49-A171-FF2045D256A6}"/>
                  </a:ext>
                </a:extLst>
              </p:cNvPr>
              <p:cNvSpPr>
                <a:spLocks noChangeAspect="1" noChangeArrowheads="1"/>
              </p:cNvSpPr>
              <p:nvPr/>
            </p:nvSpPr>
            <p:spPr bwMode="auto">
              <a:xfrm>
                <a:off x="4666631" y="3301548"/>
                <a:ext cx="50613" cy="50594"/>
              </a:xfrm>
              <a:custGeom>
                <a:avLst/>
                <a:gdLst>
                  <a:gd name="T0" fmla="*/ 242 w 243"/>
                  <a:gd name="T1" fmla="*/ 121 h 243"/>
                  <a:gd name="T2" fmla="*/ 226 w 243"/>
                  <a:gd name="T3" fmla="*/ 182 h 243"/>
                  <a:gd name="T4" fmla="*/ 182 w 243"/>
                  <a:gd name="T5" fmla="*/ 226 h 243"/>
                  <a:gd name="T6" fmla="*/ 121 w 243"/>
                  <a:gd name="T7" fmla="*/ 242 h 243"/>
                  <a:gd name="T8" fmla="*/ 61 w 243"/>
                  <a:gd name="T9" fmla="*/ 226 h 243"/>
                  <a:gd name="T10" fmla="*/ 17 w 243"/>
                  <a:gd name="T11" fmla="*/ 182 h 243"/>
                  <a:gd name="T12" fmla="*/ 0 w 243"/>
                  <a:gd name="T13" fmla="*/ 121 h 243"/>
                  <a:gd name="T14" fmla="*/ 17 w 243"/>
                  <a:gd name="T15" fmla="*/ 61 h 243"/>
                  <a:gd name="T16" fmla="*/ 61 w 243"/>
                  <a:gd name="T17" fmla="*/ 17 h 243"/>
                  <a:gd name="T18" fmla="*/ 121 w 243"/>
                  <a:gd name="T19" fmla="*/ 0 h 243"/>
                  <a:gd name="T20" fmla="*/ 182 w 243"/>
                  <a:gd name="T21" fmla="*/ 17 h 243"/>
                  <a:gd name="T22" fmla="*/ 226 w 243"/>
                  <a:gd name="T23" fmla="*/ 61 h 243"/>
                  <a:gd name="T24" fmla="*/ 242 w 243"/>
                  <a:gd name="T25" fmla="*/ 1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243">
                    <a:moveTo>
                      <a:pt x="242" y="121"/>
                    </a:moveTo>
                    <a:cubicBezTo>
                      <a:pt x="242" y="144"/>
                      <a:pt x="237" y="162"/>
                      <a:pt x="226" y="182"/>
                    </a:cubicBezTo>
                    <a:cubicBezTo>
                      <a:pt x="215" y="201"/>
                      <a:pt x="201" y="215"/>
                      <a:pt x="182" y="226"/>
                    </a:cubicBezTo>
                    <a:cubicBezTo>
                      <a:pt x="163" y="237"/>
                      <a:pt x="143" y="242"/>
                      <a:pt x="121" y="242"/>
                    </a:cubicBezTo>
                    <a:cubicBezTo>
                      <a:pt x="98" y="242"/>
                      <a:pt x="80" y="237"/>
                      <a:pt x="61" y="226"/>
                    </a:cubicBezTo>
                    <a:cubicBezTo>
                      <a:pt x="42" y="215"/>
                      <a:pt x="28" y="201"/>
                      <a:pt x="17" y="182"/>
                    </a:cubicBezTo>
                    <a:cubicBezTo>
                      <a:pt x="6" y="162"/>
                      <a:pt x="0" y="143"/>
                      <a:pt x="0" y="121"/>
                    </a:cubicBezTo>
                    <a:cubicBezTo>
                      <a:pt x="0" y="98"/>
                      <a:pt x="6" y="80"/>
                      <a:pt x="17" y="61"/>
                    </a:cubicBezTo>
                    <a:cubicBezTo>
                      <a:pt x="28" y="42"/>
                      <a:pt x="42" y="28"/>
                      <a:pt x="61" y="17"/>
                    </a:cubicBezTo>
                    <a:cubicBezTo>
                      <a:pt x="80" y="5"/>
                      <a:pt x="99" y="0"/>
                      <a:pt x="121" y="0"/>
                    </a:cubicBezTo>
                    <a:cubicBezTo>
                      <a:pt x="144" y="0"/>
                      <a:pt x="163" y="5"/>
                      <a:pt x="182" y="17"/>
                    </a:cubicBezTo>
                    <a:cubicBezTo>
                      <a:pt x="201" y="28"/>
                      <a:pt x="215" y="42"/>
                      <a:pt x="226" y="61"/>
                    </a:cubicBezTo>
                    <a:cubicBezTo>
                      <a:pt x="237" y="80"/>
                      <a:pt x="242" y="99"/>
                      <a:pt x="242" y="121"/>
                    </a:cubicBezTo>
                  </a:path>
                </a:pathLst>
              </a:custGeom>
              <a:solidFill>
                <a:schemeClr val="accent6"/>
              </a:solidFill>
              <a:ln w="12700" cap="rnd">
                <a:solidFill>
                  <a:schemeClr val="accent6"/>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181" name="Line 74">
                <a:extLst>
                  <a:ext uri="{FF2B5EF4-FFF2-40B4-BE49-F238E27FC236}">
                    <a16:creationId xmlns:a16="http://schemas.microsoft.com/office/drawing/2014/main" id="{51FD21EF-A940-874D-B2EE-BBD14B75FF33}"/>
                  </a:ext>
                </a:extLst>
              </p:cNvPr>
              <p:cNvSpPr>
                <a:spLocks noChangeShapeType="1"/>
              </p:cNvSpPr>
              <p:nvPr/>
            </p:nvSpPr>
            <p:spPr bwMode="auto">
              <a:xfrm>
                <a:off x="4350951" y="3343406"/>
                <a:ext cx="67200" cy="81005"/>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182" name="Freeform 75">
                <a:extLst>
                  <a:ext uri="{FF2B5EF4-FFF2-40B4-BE49-F238E27FC236}">
                    <a16:creationId xmlns:a16="http://schemas.microsoft.com/office/drawing/2014/main" id="{849858E4-590C-8D4C-83B1-11CE8ED7593B}"/>
                  </a:ext>
                </a:extLst>
              </p:cNvPr>
              <p:cNvSpPr>
                <a:spLocks noChangeArrowheads="1"/>
              </p:cNvSpPr>
              <p:nvPr/>
            </p:nvSpPr>
            <p:spPr bwMode="auto">
              <a:xfrm>
                <a:off x="4313658" y="3301549"/>
                <a:ext cx="50259" cy="46663"/>
              </a:xfrm>
              <a:custGeom>
                <a:avLst/>
                <a:gdLst>
                  <a:gd name="T0" fmla="*/ 242 w 243"/>
                  <a:gd name="T1" fmla="*/ 121 h 243"/>
                  <a:gd name="T2" fmla="*/ 226 w 243"/>
                  <a:gd name="T3" fmla="*/ 182 h 243"/>
                  <a:gd name="T4" fmla="*/ 182 w 243"/>
                  <a:gd name="T5" fmla="*/ 226 h 243"/>
                  <a:gd name="T6" fmla="*/ 121 w 243"/>
                  <a:gd name="T7" fmla="*/ 242 h 243"/>
                  <a:gd name="T8" fmla="*/ 61 w 243"/>
                  <a:gd name="T9" fmla="*/ 226 h 243"/>
                  <a:gd name="T10" fmla="*/ 16 w 243"/>
                  <a:gd name="T11" fmla="*/ 182 h 243"/>
                  <a:gd name="T12" fmla="*/ 0 w 243"/>
                  <a:gd name="T13" fmla="*/ 121 h 243"/>
                  <a:gd name="T14" fmla="*/ 16 w 243"/>
                  <a:gd name="T15" fmla="*/ 61 h 243"/>
                  <a:gd name="T16" fmla="*/ 61 w 243"/>
                  <a:gd name="T17" fmla="*/ 17 h 243"/>
                  <a:gd name="T18" fmla="*/ 121 w 243"/>
                  <a:gd name="T19" fmla="*/ 0 h 243"/>
                  <a:gd name="T20" fmla="*/ 182 w 243"/>
                  <a:gd name="T21" fmla="*/ 17 h 243"/>
                  <a:gd name="T22" fmla="*/ 226 w 243"/>
                  <a:gd name="T23" fmla="*/ 61 h 243"/>
                  <a:gd name="T24" fmla="*/ 242 w 243"/>
                  <a:gd name="T25" fmla="*/ 1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243">
                    <a:moveTo>
                      <a:pt x="242" y="121"/>
                    </a:moveTo>
                    <a:cubicBezTo>
                      <a:pt x="242" y="144"/>
                      <a:pt x="237" y="162"/>
                      <a:pt x="226" y="182"/>
                    </a:cubicBezTo>
                    <a:cubicBezTo>
                      <a:pt x="215" y="201"/>
                      <a:pt x="201" y="215"/>
                      <a:pt x="182" y="226"/>
                    </a:cubicBezTo>
                    <a:cubicBezTo>
                      <a:pt x="162" y="237"/>
                      <a:pt x="143" y="242"/>
                      <a:pt x="121" y="242"/>
                    </a:cubicBezTo>
                    <a:cubicBezTo>
                      <a:pt x="99" y="242"/>
                      <a:pt x="80" y="237"/>
                      <a:pt x="61" y="226"/>
                    </a:cubicBezTo>
                    <a:cubicBezTo>
                      <a:pt x="41" y="215"/>
                      <a:pt x="27" y="201"/>
                      <a:pt x="16" y="182"/>
                    </a:cubicBezTo>
                    <a:cubicBezTo>
                      <a:pt x="4" y="162"/>
                      <a:pt x="0" y="143"/>
                      <a:pt x="0" y="121"/>
                    </a:cubicBezTo>
                    <a:cubicBezTo>
                      <a:pt x="0" y="98"/>
                      <a:pt x="4" y="80"/>
                      <a:pt x="16" y="61"/>
                    </a:cubicBezTo>
                    <a:cubicBezTo>
                      <a:pt x="27" y="42"/>
                      <a:pt x="41" y="28"/>
                      <a:pt x="61" y="17"/>
                    </a:cubicBezTo>
                    <a:cubicBezTo>
                      <a:pt x="80" y="5"/>
                      <a:pt x="99" y="0"/>
                      <a:pt x="121" y="0"/>
                    </a:cubicBezTo>
                    <a:cubicBezTo>
                      <a:pt x="143" y="0"/>
                      <a:pt x="162" y="5"/>
                      <a:pt x="182" y="17"/>
                    </a:cubicBezTo>
                    <a:cubicBezTo>
                      <a:pt x="201" y="28"/>
                      <a:pt x="215" y="42"/>
                      <a:pt x="226" y="61"/>
                    </a:cubicBezTo>
                    <a:cubicBezTo>
                      <a:pt x="237" y="80"/>
                      <a:pt x="242" y="99"/>
                      <a:pt x="242" y="121"/>
                    </a:cubicBezTo>
                  </a:path>
                </a:pathLst>
              </a:custGeom>
              <a:solidFill>
                <a:schemeClr val="accent6"/>
              </a:solidFill>
              <a:ln w="12700" cap="rnd">
                <a:solidFill>
                  <a:schemeClr val="accent6"/>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184" name="Freeform 76">
                <a:extLst>
                  <a:ext uri="{FF2B5EF4-FFF2-40B4-BE49-F238E27FC236}">
                    <a16:creationId xmlns:a16="http://schemas.microsoft.com/office/drawing/2014/main" id="{E48B67DF-7B0B-0540-9243-C79C36F472A4}"/>
                  </a:ext>
                </a:extLst>
              </p:cNvPr>
              <p:cNvSpPr>
                <a:spLocks noChangeArrowheads="1"/>
              </p:cNvSpPr>
              <p:nvPr/>
            </p:nvSpPr>
            <p:spPr bwMode="auto">
              <a:xfrm>
                <a:off x="4367749" y="3505230"/>
                <a:ext cx="298963" cy="35491"/>
              </a:xfrm>
              <a:custGeom>
                <a:avLst/>
                <a:gdLst>
                  <a:gd name="T0" fmla="*/ 831 w 832"/>
                  <a:gd name="T1" fmla="*/ 0 h 97"/>
                  <a:gd name="T2" fmla="*/ 415 w 832"/>
                  <a:gd name="T3" fmla="*/ 96 h 97"/>
                  <a:gd name="T4" fmla="*/ 0 w 832"/>
                  <a:gd name="T5" fmla="*/ 0 h 97"/>
                </a:gdLst>
                <a:ahLst/>
                <a:cxnLst>
                  <a:cxn ang="0">
                    <a:pos x="T0" y="T1"/>
                  </a:cxn>
                  <a:cxn ang="0">
                    <a:pos x="T2" y="T3"/>
                  </a:cxn>
                  <a:cxn ang="0">
                    <a:pos x="T4" y="T5"/>
                  </a:cxn>
                </a:cxnLst>
                <a:rect l="0" t="0" r="r" b="b"/>
                <a:pathLst>
                  <a:path w="832" h="97">
                    <a:moveTo>
                      <a:pt x="831" y="0"/>
                    </a:moveTo>
                    <a:cubicBezTo>
                      <a:pt x="713" y="60"/>
                      <a:pt x="570" y="96"/>
                      <a:pt x="415" y="96"/>
                    </a:cubicBezTo>
                    <a:cubicBezTo>
                      <a:pt x="261" y="96"/>
                      <a:pt x="118" y="60"/>
                      <a:pt x="0" y="0"/>
                    </a:cubicBezTo>
                  </a:path>
                </a:pathLst>
              </a:custGeom>
              <a:noFill/>
              <a:ln w="12700" cap="rnd">
                <a:solidFill>
                  <a:schemeClr val="accent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grpSp>
        <p:grpSp>
          <p:nvGrpSpPr>
            <p:cNvPr id="126" name="Group 125">
              <a:extLst>
                <a:ext uri="{FF2B5EF4-FFF2-40B4-BE49-F238E27FC236}">
                  <a16:creationId xmlns:a16="http://schemas.microsoft.com/office/drawing/2014/main" id="{DEA534A8-6139-604D-971B-66DEFC20080B}"/>
                </a:ext>
              </a:extLst>
            </p:cNvPr>
            <p:cNvGrpSpPr>
              <a:grpSpLocks noChangeAspect="1"/>
            </p:cNvGrpSpPr>
            <p:nvPr/>
          </p:nvGrpSpPr>
          <p:grpSpPr>
            <a:xfrm>
              <a:off x="937645" y="2556763"/>
              <a:ext cx="366114" cy="294024"/>
              <a:chOff x="4248457" y="1569371"/>
              <a:chExt cx="647084" cy="519664"/>
            </a:xfrm>
            <a:solidFill>
              <a:schemeClr val="bg2">
                <a:lumMod val="75000"/>
              </a:schemeClr>
            </a:solidFill>
          </p:grpSpPr>
          <p:sp>
            <p:nvSpPr>
              <p:cNvPr id="127" name="Freeform 20">
                <a:extLst>
                  <a:ext uri="{FF2B5EF4-FFF2-40B4-BE49-F238E27FC236}">
                    <a16:creationId xmlns:a16="http://schemas.microsoft.com/office/drawing/2014/main" id="{B0F0334E-9692-3E45-BAB3-0F279C5BCBC4}"/>
                  </a:ext>
                </a:extLst>
              </p:cNvPr>
              <p:cNvSpPr>
                <a:spLocks noChangeArrowheads="1"/>
              </p:cNvSpPr>
              <p:nvPr/>
            </p:nvSpPr>
            <p:spPr bwMode="auto">
              <a:xfrm rot="10800000">
                <a:off x="4248457" y="1834355"/>
                <a:ext cx="647084" cy="70275"/>
              </a:xfrm>
              <a:custGeom>
                <a:avLst/>
                <a:gdLst>
                  <a:gd name="T0" fmla="*/ 2437 w 2438"/>
                  <a:gd name="T1" fmla="*/ 0 h 477"/>
                  <a:gd name="T2" fmla="*/ 1960 w 2438"/>
                  <a:gd name="T3" fmla="*/ 476 h 477"/>
                  <a:gd name="T4" fmla="*/ 477 w 2438"/>
                  <a:gd name="T5" fmla="*/ 476 h 477"/>
                  <a:gd name="T6" fmla="*/ 0 w 2438"/>
                  <a:gd name="T7" fmla="*/ 0 h 477"/>
                </a:gdLst>
                <a:ahLst/>
                <a:cxnLst>
                  <a:cxn ang="0">
                    <a:pos x="T0" y="T1"/>
                  </a:cxn>
                  <a:cxn ang="0">
                    <a:pos x="T2" y="T3"/>
                  </a:cxn>
                  <a:cxn ang="0">
                    <a:pos x="T4" y="T5"/>
                  </a:cxn>
                  <a:cxn ang="0">
                    <a:pos x="T6" y="T7"/>
                  </a:cxn>
                </a:cxnLst>
                <a:rect l="0" t="0" r="r" b="b"/>
                <a:pathLst>
                  <a:path w="2438" h="477">
                    <a:moveTo>
                      <a:pt x="2437" y="0"/>
                    </a:moveTo>
                    <a:cubicBezTo>
                      <a:pt x="2437" y="262"/>
                      <a:pt x="2222" y="476"/>
                      <a:pt x="1960" y="476"/>
                    </a:cubicBezTo>
                    <a:lnTo>
                      <a:pt x="477" y="476"/>
                    </a:lnTo>
                    <a:cubicBezTo>
                      <a:pt x="215" y="476"/>
                      <a:pt x="0" y="262"/>
                      <a:pt x="0" y="0"/>
                    </a:cubicBezTo>
                  </a:path>
                </a:pathLst>
              </a:custGeom>
              <a:noFill/>
              <a:ln w="12700" cap="rnd">
                <a:solidFill>
                  <a:schemeClr val="accent6"/>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70" fontAlgn="base">
                  <a:spcBef>
                    <a:spcPct val="0"/>
                  </a:spcBef>
                  <a:spcAft>
                    <a:spcPct val="0"/>
                  </a:spcAft>
                  <a:defRPr/>
                </a:pPr>
                <a:endParaRPr lang="en-US" sz="2400">
                  <a:solidFill>
                    <a:srgbClr val="333333"/>
                  </a:solidFill>
                  <a:latin typeface="+mj-lt"/>
                  <a:ea typeface="ＭＳ Ｐゴシック" pitchFamily="34" charset="-128"/>
                </a:endParaRPr>
              </a:p>
            </p:txBody>
          </p:sp>
          <p:sp>
            <p:nvSpPr>
              <p:cNvPr id="128" name="Freeform 21">
                <a:extLst>
                  <a:ext uri="{FF2B5EF4-FFF2-40B4-BE49-F238E27FC236}">
                    <a16:creationId xmlns:a16="http://schemas.microsoft.com/office/drawing/2014/main" id="{43FB7933-CE90-5441-AD27-4ACF863ED270}"/>
                  </a:ext>
                </a:extLst>
              </p:cNvPr>
              <p:cNvSpPr>
                <a:spLocks noChangeArrowheads="1"/>
              </p:cNvSpPr>
              <p:nvPr/>
            </p:nvSpPr>
            <p:spPr bwMode="auto">
              <a:xfrm>
                <a:off x="4344957" y="1569371"/>
                <a:ext cx="454084" cy="266805"/>
              </a:xfrm>
              <a:custGeom>
                <a:avLst/>
                <a:gdLst>
                  <a:gd name="T0" fmla="*/ 1096 w 1590"/>
                  <a:gd name="T1" fmla="*/ 137 h 1282"/>
                  <a:gd name="T2" fmla="*/ 495 w 1590"/>
                  <a:gd name="T3" fmla="*/ 140 h 1282"/>
                  <a:gd name="T4" fmla="*/ 0 w 1590"/>
                  <a:gd name="T5" fmla="*/ 1281 h 1282"/>
                  <a:gd name="T6" fmla="*/ 1589 w 1590"/>
                  <a:gd name="T7" fmla="*/ 1281 h 1282"/>
                  <a:gd name="T8" fmla="*/ 1096 w 1590"/>
                  <a:gd name="T9" fmla="*/ 137 h 1282"/>
                </a:gdLst>
                <a:ahLst/>
                <a:cxnLst>
                  <a:cxn ang="0">
                    <a:pos x="T0" y="T1"/>
                  </a:cxn>
                  <a:cxn ang="0">
                    <a:pos x="T2" y="T3"/>
                  </a:cxn>
                  <a:cxn ang="0">
                    <a:pos x="T4" y="T5"/>
                  </a:cxn>
                  <a:cxn ang="0">
                    <a:pos x="T6" y="T7"/>
                  </a:cxn>
                  <a:cxn ang="0">
                    <a:pos x="T8" y="T9"/>
                  </a:cxn>
                </a:cxnLst>
                <a:rect l="0" t="0" r="r" b="b"/>
                <a:pathLst>
                  <a:path w="1590" h="1282">
                    <a:moveTo>
                      <a:pt x="1096" y="137"/>
                    </a:moveTo>
                    <a:cubicBezTo>
                      <a:pt x="752" y="259"/>
                      <a:pt x="834" y="259"/>
                      <a:pt x="495" y="140"/>
                    </a:cubicBezTo>
                    <a:cubicBezTo>
                      <a:pt x="117" y="5"/>
                      <a:pt x="297" y="659"/>
                      <a:pt x="0" y="1281"/>
                    </a:cubicBezTo>
                    <a:lnTo>
                      <a:pt x="1589" y="1281"/>
                    </a:lnTo>
                    <a:cubicBezTo>
                      <a:pt x="1205" y="656"/>
                      <a:pt x="1486" y="0"/>
                      <a:pt x="1096" y="137"/>
                    </a:cubicBezTo>
                  </a:path>
                </a:pathLst>
              </a:custGeom>
              <a:solidFill>
                <a:schemeClr val="bg2"/>
              </a:solidFill>
              <a:ln w="12700" cap="rnd">
                <a:solidFill>
                  <a:schemeClr val="accent6"/>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9570" fontAlgn="base">
                  <a:spcBef>
                    <a:spcPct val="0"/>
                  </a:spcBef>
                  <a:spcAft>
                    <a:spcPct val="0"/>
                  </a:spcAft>
                  <a:defRPr/>
                </a:pPr>
                <a:endParaRPr lang="en-US" sz="2400" dirty="0">
                  <a:solidFill>
                    <a:srgbClr val="333333"/>
                  </a:solidFill>
                  <a:latin typeface="+mj-lt"/>
                  <a:ea typeface="ＭＳ Ｐゴシック" pitchFamily="34" charset="-128"/>
                </a:endParaRPr>
              </a:p>
            </p:txBody>
          </p:sp>
          <p:sp>
            <p:nvSpPr>
              <p:cNvPr id="129" name="Freeform 23">
                <a:extLst>
                  <a:ext uri="{FF2B5EF4-FFF2-40B4-BE49-F238E27FC236}">
                    <a16:creationId xmlns:a16="http://schemas.microsoft.com/office/drawing/2014/main" id="{57E55FCD-9BB7-5A4A-BA01-1990A0283498}"/>
                  </a:ext>
                </a:extLst>
              </p:cNvPr>
              <p:cNvSpPr>
                <a:spLocks noChangeArrowheads="1"/>
              </p:cNvSpPr>
              <p:nvPr/>
            </p:nvSpPr>
            <p:spPr bwMode="auto">
              <a:xfrm>
                <a:off x="4338727" y="1926083"/>
                <a:ext cx="198840" cy="162952"/>
              </a:xfrm>
              <a:custGeom>
                <a:avLst/>
                <a:gdLst>
                  <a:gd name="T0" fmla="*/ 901 w 902"/>
                  <a:gd name="T1" fmla="*/ 264 h 742"/>
                  <a:gd name="T2" fmla="*/ 424 w 902"/>
                  <a:gd name="T3" fmla="*/ 741 h 742"/>
                  <a:gd name="T4" fmla="*/ 0 w 902"/>
                  <a:gd name="T5" fmla="*/ 264 h 742"/>
                  <a:gd name="T6" fmla="*/ 265 w 902"/>
                  <a:gd name="T7" fmla="*/ 0 h 742"/>
                  <a:gd name="T8" fmla="*/ 742 w 902"/>
                  <a:gd name="T9" fmla="*/ 0 h 742"/>
                  <a:gd name="T10" fmla="*/ 901 w 902"/>
                  <a:gd name="T11" fmla="*/ 158 h 742"/>
                  <a:gd name="T12" fmla="*/ 901 w 902"/>
                  <a:gd name="T13" fmla="*/ 264 h 742"/>
                </a:gdLst>
                <a:ahLst/>
                <a:cxnLst>
                  <a:cxn ang="0">
                    <a:pos x="T0" y="T1"/>
                  </a:cxn>
                  <a:cxn ang="0">
                    <a:pos x="T2" y="T3"/>
                  </a:cxn>
                  <a:cxn ang="0">
                    <a:pos x="T4" y="T5"/>
                  </a:cxn>
                  <a:cxn ang="0">
                    <a:pos x="T6" y="T7"/>
                  </a:cxn>
                  <a:cxn ang="0">
                    <a:pos x="T8" y="T9"/>
                  </a:cxn>
                  <a:cxn ang="0">
                    <a:pos x="T10" y="T11"/>
                  </a:cxn>
                  <a:cxn ang="0">
                    <a:pos x="T12" y="T13"/>
                  </a:cxn>
                </a:cxnLst>
                <a:rect l="0" t="0" r="r" b="b"/>
                <a:pathLst>
                  <a:path w="902" h="742">
                    <a:moveTo>
                      <a:pt x="901" y="264"/>
                    </a:moveTo>
                    <a:cubicBezTo>
                      <a:pt x="901" y="527"/>
                      <a:pt x="686" y="741"/>
                      <a:pt x="424" y="741"/>
                    </a:cubicBezTo>
                    <a:cubicBezTo>
                      <a:pt x="162" y="741"/>
                      <a:pt x="0" y="527"/>
                      <a:pt x="0" y="264"/>
                    </a:cubicBezTo>
                    <a:cubicBezTo>
                      <a:pt x="0" y="119"/>
                      <a:pt x="119" y="0"/>
                      <a:pt x="265" y="0"/>
                    </a:cubicBezTo>
                    <a:lnTo>
                      <a:pt x="742" y="0"/>
                    </a:lnTo>
                    <a:cubicBezTo>
                      <a:pt x="829" y="0"/>
                      <a:pt x="901" y="71"/>
                      <a:pt x="901" y="158"/>
                    </a:cubicBezTo>
                    <a:lnTo>
                      <a:pt x="901" y="264"/>
                    </a:lnTo>
                  </a:path>
                </a:pathLst>
              </a:custGeom>
              <a:solidFill>
                <a:schemeClr val="bg2"/>
              </a:solidFill>
              <a:ln w="12700" cap="flat">
                <a:solidFill>
                  <a:schemeClr val="accent6"/>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9570" fontAlgn="base">
                  <a:spcBef>
                    <a:spcPct val="0"/>
                  </a:spcBef>
                  <a:spcAft>
                    <a:spcPct val="0"/>
                  </a:spcAft>
                  <a:defRPr/>
                </a:pPr>
                <a:endParaRPr lang="en-US" sz="2400">
                  <a:solidFill>
                    <a:srgbClr val="333333"/>
                  </a:solidFill>
                  <a:latin typeface="+mj-lt"/>
                  <a:ea typeface="ＭＳ Ｐゴシック" pitchFamily="34" charset="-128"/>
                </a:endParaRPr>
              </a:p>
            </p:txBody>
          </p:sp>
          <p:sp>
            <p:nvSpPr>
              <p:cNvPr id="146" name="Freeform 24">
                <a:extLst>
                  <a:ext uri="{FF2B5EF4-FFF2-40B4-BE49-F238E27FC236}">
                    <a16:creationId xmlns:a16="http://schemas.microsoft.com/office/drawing/2014/main" id="{0DA8252B-D04A-5142-A786-D109175D9212}"/>
                  </a:ext>
                </a:extLst>
              </p:cNvPr>
              <p:cNvSpPr>
                <a:spLocks noChangeArrowheads="1"/>
              </p:cNvSpPr>
              <p:nvPr/>
            </p:nvSpPr>
            <p:spPr bwMode="auto">
              <a:xfrm>
                <a:off x="4606434" y="1926083"/>
                <a:ext cx="198840" cy="162952"/>
              </a:xfrm>
              <a:custGeom>
                <a:avLst/>
                <a:gdLst>
                  <a:gd name="T0" fmla="*/ 0 w 902"/>
                  <a:gd name="T1" fmla="*/ 264 h 742"/>
                  <a:gd name="T2" fmla="*/ 477 w 902"/>
                  <a:gd name="T3" fmla="*/ 741 h 742"/>
                  <a:gd name="T4" fmla="*/ 901 w 902"/>
                  <a:gd name="T5" fmla="*/ 264 h 742"/>
                  <a:gd name="T6" fmla="*/ 636 w 902"/>
                  <a:gd name="T7" fmla="*/ 0 h 742"/>
                  <a:gd name="T8" fmla="*/ 159 w 902"/>
                  <a:gd name="T9" fmla="*/ 0 h 742"/>
                  <a:gd name="T10" fmla="*/ 0 w 902"/>
                  <a:gd name="T11" fmla="*/ 158 h 742"/>
                  <a:gd name="T12" fmla="*/ 0 w 902"/>
                  <a:gd name="T13" fmla="*/ 264 h 742"/>
                </a:gdLst>
                <a:ahLst/>
                <a:cxnLst>
                  <a:cxn ang="0">
                    <a:pos x="T0" y="T1"/>
                  </a:cxn>
                  <a:cxn ang="0">
                    <a:pos x="T2" y="T3"/>
                  </a:cxn>
                  <a:cxn ang="0">
                    <a:pos x="T4" y="T5"/>
                  </a:cxn>
                  <a:cxn ang="0">
                    <a:pos x="T6" y="T7"/>
                  </a:cxn>
                  <a:cxn ang="0">
                    <a:pos x="T8" y="T9"/>
                  </a:cxn>
                  <a:cxn ang="0">
                    <a:pos x="T10" y="T11"/>
                  </a:cxn>
                  <a:cxn ang="0">
                    <a:pos x="T12" y="T13"/>
                  </a:cxn>
                </a:cxnLst>
                <a:rect l="0" t="0" r="r" b="b"/>
                <a:pathLst>
                  <a:path w="902" h="742">
                    <a:moveTo>
                      <a:pt x="0" y="264"/>
                    </a:moveTo>
                    <a:cubicBezTo>
                      <a:pt x="0" y="527"/>
                      <a:pt x="215" y="741"/>
                      <a:pt x="477" y="741"/>
                    </a:cubicBezTo>
                    <a:cubicBezTo>
                      <a:pt x="739" y="741"/>
                      <a:pt x="901" y="527"/>
                      <a:pt x="901" y="264"/>
                    </a:cubicBezTo>
                    <a:cubicBezTo>
                      <a:pt x="901" y="119"/>
                      <a:pt x="782" y="0"/>
                      <a:pt x="636" y="0"/>
                    </a:cubicBezTo>
                    <a:lnTo>
                      <a:pt x="159" y="0"/>
                    </a:lnTo>
                    <a:cubicBezTo>
                      <a:pt x="72" y="0"/>
                      <a:pt x="0" y="71"/>
                      <a:pt x="0" y="158"/>
                    </a:cubicBezTo>
                    <a:lnTo>
                      <a:pt x="0" y="264"/>
                    </a:lnTo>
                  </a:path>
                </a:pathLst>
              </a:custGeom>
              <a:solidFill>
                <a:schemeClr val="bg2"/>
              </a:solidFill>
              <a:ln w="12700" cap="flat">
                <a:solidFill>
                  <a:schemeClr val="accent6"/>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9570" fontAlgn="base">
                  <a:spcBef>
                    <a:spcPct val="0"/>
                  </a:spcBef>
                  <a:spcAft>
                    <a:spcPct val="0"/>
                  </a:spcAft>
                  <a:defRPr/>
                </a:pPr>
                <a:endParaRPr lang="en-US" sz="2400">
                  <a:solidFill>
                    <a:srgbClr val="333333"/>
                  </a:solidFill>
                  <a:latin typeface="+mj-lt"/>
                  <a:ea typeface="ＭＳ Ｐゴシック" pitchFamily="34" charset="-128"/>
                </a:endParaRPr>
              </a:p>
            </p:txBody>
          </p:sp>
          <p:sp>
            <p:nvSpPr>
              <p:cNvPr id="147" name="Freeform 25">
                <a:extLst>
                  <a:ext uri="{FF2B5EF4-FFF2-40B4-BE49-F238E27FC236}">
                    <a16:creationId xmlns:a16="http://schemas.microsoft.com/office/drawing/2014/main" id="{D64F8031-1CE9-964F-B558-9920BFD2EB6E}"/>
                  </a:ext>
                </a:extLst>
              </p:cNvPr>
              <p:cNvSpPr>
                <a:spLocks noChangeArrowheads="1"/>
              </p:cNvSpPr>
              <p:nvPr/>
            </p:nvSpPr>
            <p:spPr bwMode="auto">
              <a:xfrm>
                <a:off x="4292804" y="1926083"/>
                <a:ext cx="23278" cy="23278"/>
              </a:xfrm>
              <a:custGeom>
                <a:avLst/>
                <a:gdLst>
                  <a:gd name="T0" fmla="*/ 0 w 107"/>
                  <a:gd name="T1" fmla="*/ 105 h 106"/>
                  <a:gd name="T2" fmla="*/ 106 w 107"/>
                  <a:gd name="T3" fmla="*/ 0 h 106"/>
                </a:gdLst>
                <a:ahLst/>
                <a:cxnLst>
                  <a:cxn ang="0">
                    <a:pos x="T0" y="T1"/>
                  </a:cxn>
                  <a:cxn ang="0">
                    <a:pos x="T2" y="T3"/>
                  </a:cxn>
                </a:cxnLst>
                <a:rect l="0" t="0" r="r" b="b"/>
                <a:pathLst>
                  <a:path w="107" h="106">
                    <a:moveTo>
                      <a:pt x="0" y="105"/>
                    </a:moveTo>
                    <a:cubicBezTo>
                      <a:pt x="0" y="47"/>
                      <a:pt x="48" y="0"/>
                      <a:pt x="106" y="0"/>
                    </a:cubicBezTo>
                  </a:path>
                </a:pathLst>
              </a:custGeom>
              <a:noFill/>
              <a:ln w="12700" cap="rnd">
                <a:solidFill>
                  <a:schemeClr val="accent6"/>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70" fontAlgn="base">
                  <a:spcBef>
                    <a:spcPct val="0"/>
                  </a:spcBef>
                  <a:spcAft>
                    <a:spcPct val="0"/>
                  </a:spcAft>
                  <a:defRPr/>
                </a:pPr>
                <a:endParaRPr lang="en-US" sz="2400">
                  <a:solidFill>
                    <a:srgbClr val="333333"/>
                  </a:solidFill>
                  <a:latin typeface="+mj-lt"/>
                  <a:ea typeface="ＭＳ Ｐゴシック" pitchFamily="34" charset="-128"/>
                </a:endParaRPr>
              </a:p>
            </p:txBody>
          </p:sp>
          <p:sp>
            <p:nvSpPr>
              <p:cNvPr id="148" name="Freeform 26">
                <a:extLst>
                  <a:ext uri="{FF2B5EF4-FFF2-40B4-BE49-F238E27FC236}">
                    <a16:creationId xmlns:a16="http://schemas.microsoft.com/office/drawing/2014/main" id="{7397D6E5-3CB3-E24A-A7BE-3A23306F3A49}"/>
                  </a:ext>
                </a:extLst>
              </p:cNvPr>
              <p:cNvSpPr>
                <a:spLocks noChangeArrowheads="1"/>
              </p:cNvSpPr>
              <p:nvPr/>
            </p:nvSpPr>
            <p:spPr bwMode="auto">
              <a:xfrm>
                <a:off x="4826950" y="1926083"/>
                <a:ext cx="23278" cy="23278"/>
              </a:xfrm>
              <a:custGeom>
                <a:avLst/>
                <a:gdLst>
                  <a:gd name="T0" fmla="*/ 106 w 107"/>
                  <a:gd name="T1" fmla="*/ 105 h 106"/>
                  <a:gd name="T2" fmla="*/ 0 w 107"/>
                  <a:gd name="T3" fmla="*/ 0 h 106"/>
                </a:gdLst>
                <a:ahLst/>
                <a:cxnLst>
                  <a:cxn ang="0">
                    <a:pos x="T0" y="T1"/>
                  </a:cxn>
                  <a:cxn ang="0">
                    <a:pos x="T2" y="T3"/>
                  </a:cxn>
                </a:cxnLst>
                <a:rect l="0" t="0" r="r" b="b"/>
                <a:pathLst>
                  <a:path w="107" h="106">
                    <a:moveTo>
                      <a:pt x="106" y="105"/>
                    </a:moveTo>
                    <a:cubicBezTo>
                      <a:pt x="106" y="47"/>
                      <a:pt x="58" y="0"/>
                      <a:pt x="0" y="0"/>
                    </a:cubicBezTo>
                  </a:path>
                </a:pathLst>
              </a:custGeom>
              <a:noFill/>
              <a:ln w="12700" cap="rnd">
                <a:solidFill>
                  <a:schemeClr val="accent6"/>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70" fontAlgn="base">
                  <a:spcBef>
                    <a:spcPct val="0"/>
                  </a:spcBef>
                  <a:spcAft>
                    <a:spcPct val="0"/>
                  </a:spcAft>
                  <a:defRPr/>
                </a:pPr>
                <a:endParaRPr lang="en-US" sz="2400">
                  <a:solidFill>
                    <a:srgbClr val="333333"/>
                  </a:solidFill>
                  <a:latin typeface="+mj-lt"/>
                  <a:ea typeface="ＭＳ Ｐゴシック" pitchFamily="34" charset="-128"/>
                </a:endParaRPr>
              </a:p>
            </p:txBody>
          </p:sp>
          <p:sp>
            <p:nvSpPr>
              <p:cNvPr id="149" name="Freeform 27">
                <a:extLst>
                  <a:ext uri="{FF2B5EF4-FFF2-40B4-BE49-F238E27FC236}">
                    <a16:creationId xmlns:a16="http://schemas.microsoft.com/office/drawing/2014/main" id="{0761D385-4736-1E47-823A-B85B00FA44F2}"/>
                  </a:ext>
                </a:extLst>
              </p:cNvPr>
              <p:cNvSpPr>
                <a:spLocks noChangeArrowheads="1"/>
              </p:cNvSpPr>
              <p:nvPr/>
            </p:nvSpPr>
            <p:spPr bwMode="auto">
              <a:xfrm>
                <a:off x="4536597" y="1902805"/>
                <a:ext cx="69836" cy="58197"/>
              </a:xfrm>
              <a:custGeom>
                <a:avLst/>
                <a:gdLst>
                  <a:gd name="T0" fmla="*/ 0 w 318"/>
                  <a:gd name="T1" fmla="*/ 264 h 265"/>
                  <a:gd name="T2" fmla="*/ 0 w 318"/>
                  <a:gd name="T3" fmla="*/ 159 h 265"/>
                  <a:gd name="T4" fmla="*/ 159 w 318"/>
                  <a:gd name="T5" fmla="*/ 0 h 265"/>
                  <a:gd name="T6" fmla="*/ 317 w 318"/>
                  <a:gd name="T7" fmla="*/ 159 h 265"/>
                  <a:gd name="T8" fmla="*/ 317 w 318"/>
                  <a:gd name="T9" fmla="*/ 264 h 265"/>
                </a:gdLst>
                <a:ahLst/>
                <a:cxnLst>
                  <a:cxn ang="0">
                    <a:pos x="T0" y="T1"/>
                  </a:cxn>
                  <a:cxn ang="0">
                    <a:pos x="T2" y="T3"/>
                  </a:cxn>
                  <a:cxn ang="0">
                    <a:pos x="T4" y="T5"/>
                  </a:cxn>
                  <a:cxn ang="0">
                    <a:pos x="T6" y="T7"/>
                  </a:cxn>
                  <a:cxn ang="0">
                    <a:pos x="T8" y="T9"/>
                  </a:cxn>
                </a:cxnLst>
                <a:rect l="0" t="0" r="r" b="b"/>
                <a:pathLst>
                  <a:path w="318" h="265">
                    <a:moveTo>
                      <a:pt x="0" y="264"/>
                    </a:moveTo>
                    <a:lnTo>
                      <a:pt x="0" y="159"/>
                    </a:lnTo>
                    <a:cubicBezTo>
                      <a:pt x="0" y="71"/>
                      <a:pt x="72" y="0"/>
                      <a:pt x="159" y="0"/>
                    </a:cubicBezTo>
                    <a:cubicBezTo>
                      <a:pt x="247" y="0"/>
                      <a:pt x="317" y="71"/>
                      <a:pt x="317" y="159"/>
                    </a:cubicBezTo>
                    <a:lnTo>
                      <a:pt x="317" y="264"/>
                    </a:lnTo>
                  </a:path>
                </a:pathLst>
              </a:custGeom>
              <a:noFill/>
              <a:ln w="12700" cap="flat">
                <a:solidFill>
                  <a:schemeClr val="accent6"/>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70" fontAlgn="base">
                  <a:spcBef>
                    <a:spcPct val="0"/>
                  </a:spcBef>
                  <a:spcAft>
                    <a:spcPct val="0"/>
                  </a:spcAft>
                  <a:defRPr/>
                </a:pPr>
                <a:endParaRPr lang="en-US" sz="2400">
                  <a:solidFill>
                    <a:srgbClr val="333333"/>
                  </a:solidFill>
                  <a:latin typeface="+mj-lt"/>
                  <a:ea typeface="ＭＳ Ｐゴシック" pitchFamily="34" charset="-128"/>
                </a:endParaRPr>
              </a:p>
            </p:txBody>
          </p:sp>
        </p:grpSp>
        <p:cxnSp>
          <p:nvCxnSpPr>
            <p:cNvPr id="183" name="Straight Arrow Connector 182"/>
            <p:cNvCxnSpPr/>
            <p:nvPr/>
          </p:nvCxnSpPr>
          <p:spPr>
            <a:xfrm flipH="1">
              <a:off x="2636409" y="2723402"/>
              <a:ext cx="630031" cy="0"/>
            </a:xfrm>
            <a:prstGeom prst="straightConnector1">
              <a:avLst/>
            </a:prstGeom>
            <a:ln w="12700" cap="rnd">
              <a:solidFill>
                <a:schemeClr val="bg2">
                  <a:lumMod val="75000"/>
                </a:schemeClr>
              </a:solidFill>
              <a:prstDash val="dash"/>
              <a:headEnd type="arrow" w="med" len="sm"/>
              <a:tailEnd type="none"/>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flipH="1">
              <a:off x="2907161" y="3256632"/>
              <a:ext cx="909769" cy="0"/>
            </a:xfrm>
            <a:prstGeom prst="straightConnector1">
              <a:avLst/>
            </a:prstGeom>
            <a:ln w="12700" cap="rnd">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1181173" y="3214569"/>
              <a:ext cx="601171" cy="231459"/>
              <a:chOff x="1901445" y="3404906"/>
              <a:chExt cx="648080" cy="249519"/>
            </a:xfrm>
          </p:grpSpPr>
          <p:sp>
            <p:nvSpPr>
              <p:cNvPr id="114" name="Rectangle 21"/>
              <p:cNvSpPr/>
              <p:nvPr/>
            </p:nvSpPr>
            <p:spPr>
              <a:xfrm>
                <a:off x="1935659" y="3481682"/>
                <a:ext cx="579651" cy="172743"/>
              </a:xfrm>
              <a:custGeom>
                <a:avLst/>
                <a:gdLst>
                  <a:gd name="connsiteX0" fmla="*/ 0 w 517525"/>
                  <a:gd name="connsiteY0" fmla="*/ 0 h 142875"/>
                  <a:gd name="connsiteX1" fmla="*/ 517525 w 517525"/>
                  <a:gd name="connsiteY1" fmla="*/ 0 h 142875"/>
                  <a:gd name="connsiteX2" fmla="*/ 517525 w 517525"/>
                  <a:gd name="connsiteY2" fmla="*/ 142875 h 142875"/>
                  <a:gd name="connsiteX3" fmla="*/ 0 w 517525"/>
                  <a:gd name="connsiteY3" fmla="*/ 142875 h 142875"/>
                  <a:gd name="connsiteX4" fmla="*/ 0 w 517525"/>
                  <a:gd name="connsiteY4" fmla="*/ 0 h 142875"/>
                  <a:gd name="connsiteX0" fmla="*/ 0 w 517525"/>
                  <a:gd name="connsiteY0" fmla="*/ 0 h 142875"/>
                  <a:gd name="connsiteX1" fmla="*/ 295275 w 517525"/>
                  <a:gd name="connsiteY1" fmla="*/ 0 h 142875"/>
                  <a:gd name="connsiteX2" fmla="*/ 517525 w 517525"/>
                  <a:gd name="connsiteY2" fmla="*/ 0 h 142875"/>
                  <a:gd name="connsiteX3" fmla="*/ 517525 w 517525"/>
                  <a:gd name="connsiteY3" fmla="*/ 142875 h 142875"/>
                  <a:gd name="connsiteX4" fmla="*/ 0 w 517525"/>
                  <a:gd name="connsiteY4" fmla="*/ 142875 h 142875"/>
                  <a:gd name="connsiteX5" fmla="*/ 0 w 517525"/>
                  <a:gd name="connsiteY5" fmla="*/ 0 h 142875"/>
                  <a:gd name="connsiteX0" fmla="*/ 295275 w 517525"/>
                  <a:gd name="connsiteY0" fmla="*/ 0 h 142875"/>
                  <a:gd name="connsiteX1" fmla="*/ 517525 w 517525"/>
                  <a:gd name="connsiteY1" fmla="*/ 0 h 142875"/>
                  <a:gd name="connsiteX2" fmla="*/ 517525 w 517525"/>
                  <a:gd name="connsiteY2" fmla="*/ 142875 h 142875"/>
                  <a:gd name="connsiteX3" fmla="*/ 0 w 517525"/>
                  <a:gd name="connsiteY3" fmla="*/ 142875 h 142875"/>
                  <a:gd name="connsiteX4" fmla="*/ 0 w 517525"/>
                  <a:gd name="connsiteY4" fmla="*/ 0 h 142875"/>
                  <a:gd name="connsiteX5" fmla="*/ 386715 w 517525"/>
                  <a:gd name="connsiteY5" fmla="*/ 91440 h 142875"/>
                  <a:gd name="connsiteX0" fmla="*/ 295275 w 517525"/>
                  <a:gd name="connsiteY0" fmla="*/ 0 h 142875"/>
                  <a:gd name="connsiteX1" fmla="*/ 517525 w 517525"/>
                  <a:gd name="connsiteY1" fmla="*/ 0 h 142875"/>
                  <a:gd name="connsiteX2" fmla="*/ 517525 w 517525"/>
                  <a:gd name="connsiteY2" fmla="*/ 142875 h 142875"/>
                  <a:gd name="connsiteX3" fmla="*/ 0 w 517525"/>
                  <a:gd name="connsiteY3" fmla="*/ 142875 h 142875"/>
                  <a:gd name="connsiteX4" fmla="*/ 0 w 517525"/>
                  <a:gd name="connsiteY4" fmla="*/ 0 h 142875"/>
                  <a:gd name="connsiteX0" fmla="*/ 517525 w 517525"/>
                  <a:gd name="connsiteY0" fmla="*/ 0 h 142875"/>
                  <a:gd name="connsiteX1" fmla="*/ 517525 w 517525"/>
                  <a:gd name="connsiteY1" fmla="*/ 142875 h 142875"/>
                  <a:gd name="connsiteX2" fmla="*/ 0 w 517525"/>
                  <a:gd name="connsiteY2" fmla="*/ 142875 h 142875"/>
                  <a:gd name="connsiteX3" fmla="*/ 0 w 517525"/>
                  <a:gd name="connsiteY3" fmla="*/ 0 h 142875"/>
                </a:gdLst>
                <a:ahLst/>
                <a:cxnLst>
                  <a:cxn ang="0">
                    <a:pos x="connsiteX0" y="connsiteY0"/>
                  </a:cxn>
                  <a:cxn ang="0">
                    <a:pos x="connsiteX1" y="connsiteY1"/>
                  </a:cxn>
                  <a:cxn ang="0">
                    <a:pos x="connsiteX2" y="connsiteY2"/>
                  </a:cxn>
                  <a:cxn ang="0">
                    <a:pos x="connsiteX3" y="connsiteY3"/>
                  </a:cxn>
                </a:cxnLst>
                <a:rect l="l" t="t" r="r" b="b"/>
                <a:pathLst>
                  <a:path w="517525" h="142875">
                    <a:moveTo>
                      <a:pt x="517525" y="0"/>
                    </a:moveTo>
                    <a:lnTo>
                      <a:pt x="517525" y="142875"/>
                    </a:lnTo>
                    <a:lnTo>
                      <a:pt x="0" y="142875"/>
                    </a:lnTo>
                    <a:lnTo>
                      <a:pt x="0" y="0"/>
                    </a:lnTo>
                  </a:path>
                </a:pathLst>
              </a:custGeom>
              <a:solidFill>
                <a:schemeClr val="bg2"/>
              </a:solid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US" sz="2400" dirty="0">
                  <a:solidFill>
                    <a:srgbClr val="005073"/>
                  </a:solidFill>
                </a:endParaRPr>
              </a:p>
            </p:txBody>
          </p:sp>
          <p:sp>
            <p:nvSpPr>
              <p:cNvPr id="112" name="Freeform 111"/>
              <p:cNvSpPr/>
              <p:nvPr/>
            </p:nvSpPr>
            <p:spPr>
              <a:xfrm>
                <a:off x="1901445" y="3404906"/>
                <a:ext cx="648080" cy="80615"/>
              </a:xfrm>
              <a:custGeom>
                <a:avLst/>
                <a:gdLst>
                  <a:gd name="connsiteX0" fmla="*/ 84667 w 565150"/>
                  <a:gd name="connsiteY0" fmla="*/ 0 h 88900"/>
                  <a:gd name="connsiteX1" fmla="*/ 157447 w 565150"/>
                  <a:gd name="connsiteY1" fmla="*/ 0 h 88900"/>
                  <a:gd name="connsiteX2" fmla="*/ 157447 w 565150"/>
                  <a:gd name="connsiteY2" fmla="*/ 50432 h 88900"/>
                  <a:gd name="connsiteX3" fmla="*/ 407704 w 565150"/>
                  <a:gd name="connsiteY3" fmla="*/ 50432 h 88900"/>
                  <a:gd name="connsiteX4" fmla="*/ 407704 w 565150"/>
                  <a:gd name="connsiteY4" fmla="*/ 0 h 88900"/>
                  <a:gd name="connsiteX5" fmla="*/ 480483 w 565150"/>
                  <a:gd name="connsiteY5" fmla="*/ 0 h 88900"/>
                  <a:gd name="connsiteX6" fmla="*/ 565150 w 565150"/>
                  <a:gd name="connsiteY6" fmla="*/ 88900 h 88900"/>
                  <a:gd name="connsiteX7" fmla="*/ 0 w 565150"/>
                  <a:gd name="connsiteY7" fmla="*/ 88900 h 88900"/>
                  <a:gd name="connsiteX8" fmla="*/ 84667 w 565150"/>
                  <a:gd name="connsiteY8" fmla="*/ 0 h 88900"/>
                  <a:gd name="connsiteX0" fmla="*/ 407704 w 565150"/>
                  <a:gd name="connsiteY0" fmla="*/ 50432 h 141872"/>
                  <a:gd name="connsiteX1" fmla="*/ 407704 w 565150"/>
                  <a:gd name="connsiteY1" fmla="*/ 0 h 141872"/>
                  <a:gd name="connsiteX2" fmla="*/ 480483 w 565150"/>
                  <a:gd name="connsiteY2" fmla="*/ 0 h 141872"/>
                  <a:gd name="connsiteX3" fmla="*/ 565150 w 565150"/>
                  <a:gd name="connsiteY3" fmla="*/ 88900 h 141872"/>
                  <a:gd name="connsiteX4" fmla="*/ 0 w 565150"/>
                  <a:gd name="connsiteY4" fmla="*/ 88900 h 141872"/>
                  <a:gd name="connsiteX5" fmla="*/ 84667 w 565150"/>
                  <a:gd name="connsiteY5" fmla="*/ 0 h 141872"/>
                  <a:gd name="connsiteX6" fmla="*/ 157447 w 565150"/>
                  <a:gd name="connsiteY6" fmla="*/ 0 h 141872"/>
                  <a:gd name="connsiteX7" fmla="*/ 157447 w 565150"/>
                  <a:gd name="connsiteY7" fmla="*/ 50432 h 141872"/>
                  <a:gd name="connsiteX8" fmla="*/ 499144 w 565150"/>
                  <a:gd name="connsiteY8" fmla="*/ 141872 h 141872"/>
                  <a:gd name="connsiteX0" fmla="*/ 407704 w 565150"/>
                  <a:gd name="connsiteY0" fmla="*/ 50432 h 88900"/>
                  <a:gd name="connsiteX1" fmla="*/ 407704 w 565150"/>
                  <a:gd name="connsiteY1" fmla="*/ 0 h 88900"/>
                  <a:gd name="connsiteX2" fmla="*/ 480483 w 565150"/>
                  <a:gd name="connsiteY2" fmla="*/ 0 h 88900"/>
                  <a:gd name="connsiteX3" fmla="*/ 565150 w 565150"/>
                  <a:gd name="connsiteY3" fmla="*/ 88900 h 88900"/>
                  <a:gd name="connsiteX4" fmla="*/ 0 w 565150"/>
                  <a:gd name="connsiteY4" fmla="*/ 88900 h 88900"/>
                  <a:gd name="connsiteX5" fmla="*/ 84667 w 565150"/>
                  <a:gd name="connsiteY5" fmla="*/ 0 h 88900"/>
                  <a:gd name="connsiteX6" fmla="*/ 157447 w 565150"/>
                  <a:gd name="connsiteY6" fmla="*/ 0 h 88900"/>
                  <a:gd name="connsiteX7" fmla="*/ 157447 w 565150"/>
                  <a:gd name="connsiteY7" fmla="*/ 50432 h 88900"/>
                  <a:gd name="connsiteX0" fmla="*/ 407704 w 565150"/>
                  <a:gd name="connsiteY0" fmla="*/ 0 h 88900"/>
                  <a:gd name="connsiteX1" fmla="*/ 480483 w 565150"/>
                  <a:gd name="connsiteY1" fmla="*/ 0 h 88900"/>
                  <a:gd name="connsiteX2" fmla="*/ 565150 w 565150"/>
                  <a:gd name="connsiteY2" fmla="*/ 88900 h 88900"/>
                  <a:gd name="connsiteX3" fmla="*/ 0 w 565150"/>
                  <a:gd name="connsiteY3" fmla="*/ 88900 h 88900"/>
                  <a:gd name="connsiteX4" fmla="*/ 84667 w 565150"/>
                  <a:gd name="connsiteY4" fmla="*/ 0 h 88900"/>
                  <a:gd name="connsiteX5" fmla="*/ 157447 w 565150"/>
                  <a:gd name="connsiteY5" fmla="*/ 0 h 88900"/>
                  <a:gd name="connsiteX6" fmla="*/ 157447 w 565150"/>
                  <a:gd name="connsiteY6" fmla="*/ 50432 h 88900"/>
                  <a:gd name="connsiteX0" fmla="*/ 407704 w 565150"/>
                  <a:gd name="connsiteY0" fmla="*/ 0 h 88900"/>
                  <a:gd name="connsiteX1" fmla="*/ 480483 w 565150"/>
                  <a:gd name="connsiteY1" fmla="*/ 0 h 88900"/>
                  <a:gd name="connsiteX2" fmla="*/ 565150 w 565150"/>
                  <a:gd name="connsiteY2" fmla="*/ 88900 h 88900"/>
                  <a:gd name="connsiteX3" fmla="*/ 0 w 565150"/>
                  <a:gd name="connsiteY3" fmla="*/ 88900 h 88900"/>
                  <a:gd name="connsiteX4" fmla="*/ 84667 w 565150"/>
                  <a:gd name="connsiteY4" fmla="*/ 0 h 88900"/>
                  <a:gd name="connsiteX5" fmla="*/ 157447 w 565150"/>
                  <a:gd name="connsiteY5" fmla="*/ 0 h 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150" h="88900">
                    <a:moveTo>
                      <a:pt x="407704" y="0"/>
                    </a:moveTo>
                    <a:lnTo>
                      <a:pt x="480483" y="0"/>
                    </a:lnTo>
                    <a:lnTo>
                      <a:pt x="565150" y="88900"/>
                    </a:lnTo>
                    <a:lnTo>
                      <a:pt x="0" y="88900"/>
                    </a:lnTo>
                    <a:lnTo>
                      <a:pt x="84667" y="0"/>
                    </a:lnTo>
                    <a:lnTo>
                      <a:pt x="157447" y="0"/>
                    </a:lnTo>
                  </a:path>
                </a:pathLst>
              </a:custGeom>
              <a:noFill/>
              <a:ln w="12700" cap="rnd">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US" sz="2400" dirty="0">
                  <a:solidFill>
                    <a:srgbClr val="005073"/>
                  </a:solidFill>
                </a:endParaRPr>
              </a:p>
            </p:txBody>
          </p:sp>
        </p:grpSp>
        <p:cxnSp>
          <p:nvCxnSpPr>
            <p:cNvPr id="140" name="Straight Arrow Connector 139"/>
            <p:cNvCxnSpPr/>
            <p:nvPr/>
          </p:nvCxnSpPr>
          <p:spPr>
            <a:xfrm flipH="1">
              <a:off x="2076929" y="3255269"/>
              <a:ext cx="455959" cy="0"/>
            </a:xfrm>
            <a:prstGeom prst="straightConnector1">
              <a:avLst/>
            </a:prstGeom>
            <a:ln w="12700" cap="rnd">
              <a:solidFill>
                <a:schemeClr val="tx1"/>
              </a:solidFill>
              <a:prstDash val="dash"/>
              <a:tailEnd type="arrow" w="med" len="sm"/>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F50A05C4-8A41-A14D-8A0B-8C5CCCD0EF8C}"/>
                </a:ext>
              </a:extLst>
            </p:cNvPr>
            <p:cNvGrpSpPr/>
            <p:nvPr/>
          </p:nvGrpSpPr>
          <p:grpSpPr>
            <a:xfrm>
              <a:off x="2130138" y="2452840"/>
              <a:ext cx="530352" cy="532034"/>
              <a:chOff x="2130138" y="2452840"/>
              <a:chExt cx="530352" cy="532034"/>
            </a:xfrm>
          </p:grpSpPr>
          <p:grpSp>
            <p:nvGrpSpPr>
              <p:cNvPr id="116" name="Group 16">
                <a:extLst>
                  <a:ext uri="{FF2B5EF4-FFF2-40B4-BE49-F238E27FC236}">
                    <a16:creationId xmlns:a16="http://schemas.microsoft.com/office/drawing/2014/main" id="{F709AEAB-FA34-EF48-8D8C-557A0BB928A4}"/>
                  </a:ext>
                </a:extLst>
              </p:cNvPr>
              <p:cNvGrpSpPr>
                <a:grpSpLocks noChangeAspect="1"/>
              </p:cNvGrpSpPr>
              <p:nvPr/>
            </p:nvGrpSpPr>
            <p:grpSpPr bwMode="auto">
              <a:xfrm rot="1800000">
                <a:off x="2269346" y="2564955"/>
                <a:ext cx="262202" cy="291748"/>
                <a:chOff x="4216398" y="3301548"/>
                <a:chExt cx="601662" cy="668789"/>
              </a:xfrm>
            </p:grpSpPr>
            <p:sp>
              <p:nvSpPr>
                <p:cNvPr id="125" name="Line 64">
                  <a:extLst>
                    <a:ext uri="{FF2B5EF4-FFF2-40B4-BE49-F238E27FC236}">
                      <a16:creationId xmlns:a16="http://schemas.microsoft.com/office/drawing/2014/main" id="{CEC64D7F-C422-4043-AE7A-4DF2E261056C}"/>
                    </a:ext>
                  </a:extLst>
                </p:cNvPr>
                <p:cNvSpPr>
                  <a:spLocks noChangeShapeType="1"/>
                </p:cNvSpPr>
                <p:nvPr/>
              </p:nvSpPr>
              <p:spPr bwMode="auto">
                <a:xfrm>
                  <a:off x="4517231" y="3540720"/>
                  <a:ext cx="0" cy="409924"/>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130" name="Line 65">
                  <a:extLst>
                    <a:ext uri="{FF2B5EF4-FFF2-40B4-BE49-F238E27FC236}">
                      <a16:creationId xmlns:a16="http://schemas.microsoft.com/office/drawing/2014/main" id="{61FEE868-23E2-1C40-BF06-44E53FE61A50}"/>
                    </a:ext>
                  </a:extLst>
                </p:cNvPr>
                <p:cNvSpPr>
                  <a:spLocks noChangeShapeType="1"/>
                </p:cNvSpPr>
                <p:nvPr/>
              </p:nvSpPr>
              <p:spPr bwMode="auto">
                <a:xfrm flipH="1">
                  <a:off x="4715291" y="3697623"/>
                  <a:ext cx="102769" cy="0"/>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132" name="Line 66">
                  <a:extLst>
                    <a:ext uri="{FF2B5EF4-FFF2-40B4-BE49-F238E27FC236}">
                      <a16:creationId xmlns:a16="http://schemas.microsoft.com/office/drawing/2014/main" id="{70D41110-D0FA-F84A-BD09-06726DA5C5B7}"/>
                    </a:ext>
                  </a:extLst>
                </p:cNvPr>
                <p:cNvSpPr>
                  <a:spLocks noChangeShapeType="1"/>
                </p:cNvSpPr>
                <p:nvPr/>
              </p:nvSpPr>
              <p:spPr bwMode="auto">
                <a:xfrm flipH="1">
                  <a:off x="4709632" y="3548192"/>
                  <a:ext cx="84131" cy="36280"/>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133" name="Line 67">
                  <a:extLst>
                    <a:ext uri="{FF2B5EF4-FFF2-40B4-BE49-F238E27FC236}">
                      <a16:creationId xmlns:a16="http://schemas.microsoft.com/office/drawing/2014/main" id="{9368CD03-DC72-A645-AB26-5957D35F5AB9}"/>
                    </a:ext>
                  </a:extLst>
                </p:cNvPr>
                <p:cNvSpPr>
                  <a:spLocks noChangeShapeType="1"/>
                </p:cNvSpPr>
                <p:nvPr/>
              </p:nvSpPr>
              <p:spPr bwMode="auto">
                <a:xfrm flipH="1">
                  <a:off x="4605000" y="3347756"/>
                  <a:ext cx="73362" cy="85911"/>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134" name="Line 68">
                  <a:extLst>
                    <a:ext uri="{FF2B5EF4-FFF2-40B4-BE49-F238E27FC236}">
                      <a16:creationId xmlns:a16="http://schemas.microsoft.com/office/drawing/2014/main" id="{BDC163CB-0422-644E-BD40-83BD27079481}"/>
                    </a:ext>
                  </a:extLst>
                </p:cNvPr>
                <p:cNvSpPr>
                  <a:spLocks noChangeShapeType="1"/>
                </p:cNvSpPr>
                <p:nvPr/>
              </p:nvSpPr>
              <p:spPr bwMode="auto">
                <a:xfrm flipH="1" flipV="1">
                  <a:off x="4708234" y="3808682"/>
                  <a:ext cx="85536" cy="40240"/>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137" name="Line 69">
                  <a:extLst>
                    <a:ext uri="{FF2B5EF4-FFF2-40B4-BE49-F238E27FC236}">
                      <a16:creationId xmlns:a16="http://schemas.microsoft.com/office/drawing/2014/main" id="{AF1B9CD0-547D-6A40-8863-5D505326AD8C}"/>
                    </a:ext>
                  </a:extLst>
                </p:cNvPr>
                <p:cNvSpPr>
                  <a:spLocks noChangeShapeType="1"/>
                </p:cNvSpPr>
                <p:nvPr/>
              </p:nvSpPr>
              <p:spPr bwMode="auto">
                <a:xfrm flipH="1">
                  <a:off x="4238817" y="3812419"/>
                  <a:ext cx="78046" cy="32768"/>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138" name="Line 70">
                  <a:extLst>
                    <a:ext uri="{FF2B5EF4-FFF2-40B4-BE49-F238E27FC236}">
                      <a16:creationId xmlns:a16="http://schemas.microsoft.com/office/drawing/2014/main" id="{A17B8C1D-5A57-284F-809C-A104012CC162}"/>
                    </a:ext>
                  </a:extLst>
                </p:cNvPr>
                <p:cNvSpPr>
                  <a:spLocks noChangeShapeType="1"/>
                </p:cNvSpPr>
                <p:nvPr/>
              </p:nvSpPr>
              <p:spPr bwMode="auto">
                <a:xfrm flipH="1">
                  <a:off x="4216398" y="3697623"/>
                  <a:ext cx="100899" cy="0"/>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139" name="Line 71">
                  <a:extLst>
                    <a:ext uri="{FF2B5EF4-FFF2-40B4-BE49-F238E27FC236}">
                      <a16:creationId xmlns:a16="http://schemas.microsoft.com/office/drawing/2014/main" id="{5968A7CC-5539-4442-B46A-85563EB98F99}"/>
                    </a:ext>
                  </a:extLst>
                </p:cNvPr>
                <p:cNvSpPr>
                  <a:spLocks noChangeShapeType="1"/>
                </p:cNvSpPr>
                <p:nvPr/>
              </p:nvSpPr>
              <p:spPr bwMode="auto">
                <a:xfrm flipH="1" flipV="1">
                  <a:off x="4238822" y="3546323"/>
                  <a:ext cx="82165" cy="38654"/>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141" name="Freeform 72">
                  <a:extLst>
                    <a:ext uri="{FF2B5EF4-FFF2-40B4-BE49-F238E27FC236}">
                      <a16:creationId xmlns:a16="http://schemas.microsoft.com/office/drawing/2014/main" id="{8C6E3A37-4308-464A-A103-9B2F054853AB}"/>
                    </a:ext>
                  </a:extLst>
                </p:cNvPr>
                <p:cNvSpPr>
                  <a:spLocks noChangeArrowheads="1"/>
                </p:cNvSpPr>
                <p:nvPr/>
              </p:nvSpPr>
              <p:spPr bwMode="auto">
                <a:xfrm>
                  <a:off x="4317300" y="3409966"/>
                  <a:ext cx="397994" cy="560371"/>
                </a:xfrm>
                <a:custGeom>
                  <a:avLst/>
                  <a:gdLst>
                    <a:gd name="T0" fmla="*/ 553 w 1107"/>
                    <a:gd name="T1" fmla="*/ 0 h 1558"/>
                    <a:gd name="T2" fmla="*/ 1106 w 1107"/>
                    <a:gd name="T3" fmla="*/ 849 h 1558"/>
                    <a:gd name="T4" fmla="*/ 553 w 1107"/>
                    <a:gd name="T5" fmla="*/ 1557 h 1558"/>
                    <a:gd name="T6" fmla="*/ 0 w 1107"/>
                    <a:gd name="T7" fmla="*/ 849 h 1558"/>
                    <a:gd name="T8" fmla="*/ 553 w 1107"/>
                    <a:gd name="T9" fmla="*/ 0 h 1558"/>
                  </a:gdLst>
                  <a:ahLst/>
                  <a:cxnLst>
                    <a:cxn ang="0">
                      <a:pos x="T0" y="T1"/>
                    </a:cxn>
                    <a:cxn ang="0">
                      <a:pos x="T2" y="T3"/>
                    </a:cxn>
                    <a:cxn ang="0">
                      <a:pos x="T4" y="T5"/>
                    </a:cxn>
                    <a:cxn ang="0">
                      <a:pos x="T6" y="T7"/>
                    </a:cxn>
                    <a:cxn ang="0">
                      <a:pos x="T8" y="T9"/>
                    </a:cxn>
                  </a:cxnLst>
                  <a:rect l="0" t="0" r="r" b="b"/>
                  <a:pathLst>
                    <a:path w="1107" h="1558">
                      <a:moveTo>
                        <a:pt x="553" y="0"/>
                      </a:moveTo>
                      <a:cubicBezTo>
                        <a:pt x="745" y="0"/>
                        <a:pt x="1106" y="177"/>
                        <a:pt x="1106" y="849"/>
                      </a:cubicBezTo>
                      <a:cubicBezTo>
                        <a:pt x="1106" y="1373"/>
                        <a:pt x="600" y="1557"/>
                        <a:pt x="553" y="1557"/>
                      </a:cubicBezTo>
                      <a:cubicBezTo>
                        <a:pt x="506" y="1557"/>
                        <a:pt x="0" y="1388"/>
                        <a:pt x="0" y="849"/>
                      </a:cubicBezTo>
                      <a:cubicBezTo>
                        <a:pt x="0" y="177"/>
                        <a:pt x="362" y="0"/>
                        <a:pt x="553" y="0"/>
                      </a:cubicBezTo>
                    </a:path>
                  </a:pathLst>
                </a:custGeom>
                <a:noFill/>
                <a:ln w="12700" cap="rnd">
                  <a:solidFill>
                    <a:schemeClr val="accent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142" name="Freeform 73">
                  <a:extLst>
                    <a:ext uri="{FF2B5EF4-FFF2-40B4-BE49-F238E27FC236}">
                      <a16:creationId xmlns:a16="http://schemas.microsoft.com/office/drawing/2014/main" id="{A020689F-C479-6C44-AD12-16B4C4B55768}"/>
                    </a:ext>
                  </a:extLst>
                </p:cNvPr>
                <p:cNvSpPr>
                  <a:spLocks noChangeAspect="1" noChangeArrowheads="1"/>
                </p:cNvSpPr>
                <p:nvPr/>
              </p:nvSpPr>
              <p:spPr bwMode="auto">
                <a:xfrm>
                  <a:off x="4666631" y="3301548"/>
                  <a:ext cx="50613" cy="50594"/>
                </a:xfrm>
                <a:custGeom>
                  <a:avLst/>
                  <a:gdLst>
                    <a:gd name="T0" fmla="*/ 242 w 243"/>
                    <a:gd name="T1" fmla="*/ 121 h 243"/>
                    <a:gd name="T2" fmla="*/ 226 w 243"/>
                    <a:gd name="T3" fmla="*/ 182 h 243"/>
                    <a:gd name="T4" fmla="*/ 182 w 243"/>
                    <a:gd name="T5" fmla="*/ 226 h 243"/>
                    <a:gd name="T6" fmla="*/ 121 w 243"/>
                    <a:gd name="T7" fmla="*/ 242 h 243"/>
                    <a:gd name="T8" fmla="*/ 61 w 243"/>
                    <a:gd name="T9" fmla="*/ 226 h 243"/>
                    <a:gd name="T10" fmla="*/ 17 w 243"/>
                    <a:gd name="T11" fmla="*/ 182 h 243"/>
                    <a:gd name="T12" fmla="*/ 0 w 243"/>
                    <a:gd name="T13" fmla="*/ 121 h 243"/>
                    <a:gd name="T14" fmla="*/ 17 w 243"/>
                    <a:gd name="T15" fmla="*/ 61 h 243"/>
                    <a:gd name="T16" fmla="*/ 61 w 243"/>
                    <a:gd name="T17" fmla="*/ 17 h 243"/>
                    <a:gd name="T18" fmla="*/ 121 w 243"/>
                    <a:gd name="T19" fmla="*/ 0 h 243"/>
                    <a:gd name="T20" fmla="*/ 182 w 243"/>
                    <a:gd name="T21" fmla="*/ 17 h 243"/>
                    <a:gd name="T22" fmla="*/ 226 w 243"/>
                    <a:gd name="T23" fmla="*/ 61 h 243"/>
                    <a:gd name="T24" fmla="*/ 242 w 243"/>
                    <a:gd name="T25" fmla="*/ 1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243">
                      <a:moveTo>
                        <a:pt x="242" y="121"/>
                      </a:moveTo>
                      <a:cubicBezTo>
                        <a:pt x="242" y="144"/>
                        <a:pt x="237" y="162"/>
                        <a:pt x="226" y="182"/>
                      </a:cubicBezTo>
                      <a:cubicBezTo>
                        <a:pt x="215" y="201"/>
                        <a:pt x="201" y="215"/>
                        <a:pt x="182" y="226"/>
                      </a:cubicBezTo>
                      <a:cubicBezTo>
                        <a:pt x="163" y="237"/>
                        <a:pt x="143" y="242"/>
                        <a:pt x="121" y="242"/>
                      </a:cubicBezTo>
                      <a:cubicBezTo>
                        <a:pt x="98" y="242"/>
                        <a:pt x="80" y="237"/>
                        <a:pt x="61" y="226"/>
                      </a:cubicBezTo>
                      <a:cubicBezTo>
                        <a:pt x="42" y="215"/>
                        <a:pt x="28" y="201"/>
                        <a:pt x="17" y="182"/>
                      </a:cubicBezTo>
                      <a:cubicBezTo>
                        <a:pt x="6" y="162"/>
                        <a:pt x="0" y="143"/>
                        <a:pt x="0" y="121"/>
                      </a:cubicBezTo>
                      <a:cubicBezTo>
                        <a:pt x="0" y="98"/>
                        <a:pt x="6" y="80"/>
                        <a:pt x="17" y="61"/>
                      </a:cubicBezTo>
                      <a:cubicBezTo>
                        <a:pt x="28" y="42"/>
                        <a:pt x="42" y="28"/>
                        <a:pt x="61" y="17"/>
                      </a:cubicBezTo>
                      <a:cubicBezTo>
                        <a:pt x="80" y="5"/>
                        <a:pt x="99" y="0"/>
                        <a:pt x="121" y="0"/>
                      </a:cubicBezTo>
                      <a:cubicBezTo>
                        <a:pt x="144" y="0"/>
                        <a:pt x="163" y="5"/>
                        <a:pt x="182" y="17"/>
                      </a:cubicBezTo>
                      <a:cubicBezTo>
                        <a:pt x="201" y="28"/>
                        <a:pt x="215" y="42"/>
                        <a:pt x="226" y="61"/>
                      </a:cubicBezTo>
                      <a:cubicBezTo>
                        <a:pt x="237" y="80"/>
                        <a:pt x="242" y="99"/>
                        <a:pt x="242" y="121"/>
                      </a:cubicBezTo>
                    </a:path>
                  </a:pathLst>
                </a:custGeom>
                <a:solidFill>
                  <a:schemeClr val="accent6"/>
                </a:solidFill>
                <a:ln w="12700" cap="rnd">
                  <a:solidFill>
                    <a:schemeClr val="accent6"/>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143" name="Line 74">
                  <a:extLst>
                    <a:ext uri="{FF2B5EF4-FFF2-40B4-BE49-F238E27FC236}">
                      <a16:creationId xmlns:a16="http://schemas.microsoft.com/office/drawing/2014/main" id="{EBC343CC-A997-1C42-8267-49594ECD72FE}"/>
                    </a:ext>
                  </a:extLst>
                </p:cNvPr>
                <p:cNvSpPr>
                  <a:spLocks noChangeShapeType="1"/>
                </p:cNvSpPr>
                <p:nvPr/>
              </p:nvSpPr>
              <p:spPr bwMode="auto">
                <a:xfrm>
                  <a:off x="4350951" y="3343406"/>
                  <a:ext cx="67200" cy="81005"/>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144" name="Freeform 75">
                  <a:extLst>
                    <a:ext uri="{FF2B5EF4-FFF2-40B4-BE49-F238E27FC236}">
                      <a16:creationId xmlns:a16="http://schemas.microsoft.com/office/drawing/2014/main" id="{5449A945-D397-404D-BA3D-F35BFD5CBC91}"/>
                    </a:ext>
                  </a:extLst>
                </p:cNvPr>
                <p:cNvSpPr>
                  <a:spLocks noChangeArrowheads="1"/>
                </p:cNvSpPr>
                <p:nvPr/>
              </p:nvSpPr>
              <p:spPr bwMode="auto">
                <a:xfrm>
                  <a:off x="4313658" y="3301549"/>
                  <a:ext cx="50259" cy="46663"/>
                </a:xfrm>
                <a:custGeom>
                  <a:avLst/>
                  <a:gdLst>
                    <a:gd name="T0" fmla="*/ 242 w 243"/>
                    <a:gd name="T1" fmla="*/ 121 h 243"/>
                    <a:gd name="T2" fmla="*/ 226 w 243"/>
                    <a:gd name="T3" fmla="*/ 182 h 243"/>
                    <a:gd name="T4" fmla="*/ 182 w 243"/>
                    <a:gd name="T5" fmla="*/ 226 h 243"/>
                    <a:gd name="T6" fmla="*/ 121 w 243"/>
                    <a:gd name="T7" fmla="*/ 242 h 243"/>
                    <a:gd name="T8" fmla="*/ 61 w 243"/>
                    <a:gd name="T9" fmla="*/ 226 h 243"/>
                    <a:gd name="T10" fmla="*/ 16 w 243"/>
                    <a:gd name="T11" fmla="*/ 182 h 243"/>
                    <a:gd name="T12" fmla="*/ 0 w 243"/>
                    <a:gd name="T13" fmla="*/ 121 h 243"/>
                    <a:gd name="T14" fmla="*/ 16 w 243"/>
                    <a:gd name="T15" fmla="*/ 61 h 243"/>
                    <a:gd name="T16" fmla="*/ 61 w 243"/>
                    <a:gd name="T17" fmla="*/ 17 h 243"/>
                    <a:gd name="T18" fmla="*/ 121 w 243"/>
                    <a:gd name="T19" fmla="*/ 0 h 243"/>
                    <a:gd name="T20" fmla="*/ 182 w 243"/>
                    <a:gd name="T21" fmla="*/ 17 h 243"/>
                    <a:gd name="T22" fmla="*/ 226 w 243"/>
                    <a:gd name="T23" fmla="*/ 61 h 243"/>
                    <a:gd name="T24" fmla="*/ 242 w 243"/>
                    <a:gd name="T25" fmla="*/ 1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243">
                      <a:moveTo>
                        <a:pt x="242" y="121"/>
                      </a:moveTo>
                      <a:cubicBezTo>
                        <a:pt x="242" y="144"/>
                        <a:pt x="237" y="162"/>
                        <a:pt x="226" y="182"/>
                      </a:cubicBezTo>
                      <a:cubicBezTo>
                        <a:pt x="215" y="201"/>
                        <a:pt x="201" y="215"/>
                        <a:pt x="182" y="226"/>
                      </a:cubicBezTo>
                      <a:cubicBezTo>
                        <a:pt x="162" y="237"/>
                        <a:pt x="143" y="242"/>
                        <a:pt x="121" y="242"/>
                      </a:cubicBezTo>
                      <a:cubicBezTo>
                        <a:pt x="99" y="242"/>
                        <a:pt x="80" y="237"/>
                        <a:pt x="61" y="226"/>
                      </a:cubicBezTo>
                      <a:cubicBezTo>
                        <a:pt x="41" y="215"/>
                        <a:pt x="27" y="201"/>
                        <a:pt x="16" y="182"/>
                      </a:cubicBezTo>
                      <a:cubicBezTo>
                        <a:pt x="4" y="162"/>
                        <a:pt x="0" y="143"/>
                        <a:pt x="0" y="121"/>
                      </a:cubicBezTo>
                      <a:cubicBezTo>
                        <a:pt x="0" y="98"/>
                        <a:pt x="4" y="80"/>
                        <a:pt x="16" y="61"/>
                      </a:cubicBezTo>
                      <a:cubicBezTo>
                        <a:pt x="27" y="42"/>
                        <a:pt x="41" y="28"/>
                        <a:pt x="61" y="17"/>
                      </a:cubicBezTo>
                      <a:cubicBezTo>
                        <a:pt x="80" y="5"/>
                        <a:pt x="99" y="0"/>
                        <a:pt x="121" y="0"/>
                      </a:cubicBezTo>
                      <a:cubicBezTo>
                        <a:pt x="143" y="0"/>
                        <a:pt x="162" y="5"/>
                        <a:pt x="182" y="17"/>
                      </a:cubicBezTo>
                      <a:cubicBezTo>
                        <a:pt x="201" y="28"/>
                        <a:pt x="215" y="42"/>
                        <a:pt x="226" y="61"/>
                      </a:cubicBezTo>
                      <a:cubicBezTo>
                        <a:pt x="237" y="80"/>
                        <a:pt x="242" y="99"/>
                        <a:pt x="242" y="121"/>
                      </a:cubicBezTo>
                    </a:path>
                  </a:pathLst>
                </a:custGeom>
                <a:solidFill>
                  <a:schemeClr val="accent6"/>
                </a:solidFill>
                <a:ln w="12700" cap="rnd">
                  <a:solidFill>
                    <a:schemeClr val="accent6"/>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145" name="Freeform 76">
                  <a:extLst>
                    <a:ext uri="{FF2B5EF4-FFF2-40B4-BE49-F238E27FC236}">
                      <a16:creationId xmlns:a16="http://schemas.microsoft.com/office/drawing/2014/main" id="{3B13EF2B-B52F-4B4E-9AFC-4E9A9237EBA2}"/>
                    </a:ext>
                  </a:extLst>
                </p:cNvPr>
                <p:cNvSpPr>
                  <a:spLocks noChangeArrowheads="1"/>
                </p:cNvSpPr>
                <p:nvPr/>
              </p:nvSpPr>
              <p:spPr bwMode="auto">
                <a:xfrm>
                  <a:off x="4367749" y="3505230"/>
                  <a:ext cx="298963" cy="35491"/>
                </a:xfrm>
                <a:custGeom>
                  <a:avLst/>
                  <a:gdLst>
                    <a:gd name="T0" fmla="*/ 831 w 832"/>
                    <a:gd name="T1" fmla="*/ 0 h 97"/>
                    <a:gd name="T2" fmla="*/ 415 w 832"/>
                    <a:gd name="T3" fmla="*/ 96 h 97"/>
                    <a:gd name="T4" fmla="*/ 0 w 832"/>
                    <a:gd name="T5" fmla="*/ 0 h 97"/>
                  </a:gdLst>
                  <a:ahLst/>
                  <a:cxnLst>
                    <a:cxn ang="0">
                      <a:pos x="T0" y="T1"/>
                    </a:cxn>
                    <a:cxn ang="0">
                      <a:pos x="T2" y="T3"/>
                    </a:cxn>
                    <a:cxn ang="0">
                      <a:pos x="T4" y="T5"/>
                    </a:cxn>
                  </a:cxnLst>
                  <a:rect l="0" t="0" r="r" b="b"/>
                  <a:pathLst>
                    <a:path w="832" h="97">
                      <a:moveTo>
                        <a:pt x="831" y="0"/>
                      </a:moveTo>
                      <a:cubicBezTo>
                        <a:pt x="713" y="60"/>
                        <a:pt x="570" y="96"/>
                        <a:pt x="415" y="96"/>
                      </a:cubicBezTo>
                      <a:cubicBezTo>
                        <a:pt x="261" y="96"/>
                        <a:pt x="118" y="60"/>
                        <a:pt x="0" y="0"/>
                      </a:cubicBezTo>
                    </a:path>
                  </a:pathLst>
                </a:custGeom>
                <a:noFill/>
                <a:ln w="12700" cap="rnd">
                  <a:solidFill>
                    <a:schemeClr val="accent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grpSp>
          <p:grpSp>
            <p:nvGrpSpPr>
              <p:cNvPr id="118" name="Group 117">
                <a:extLst>
                  <a:ext uri="{FF2B5EF4-FFF2-40B4-BE49-F238E27FC236}">
                    <a16:creationId xmlns:a16="http://schemas.microsoft.com/office/drawing/2014/main" id="{5DBF1A04-1D2E-824F-964E-245A024E5ECD}"/>
                  </a:ext>
                </a:extLst>
              </p:cNvPr>
              <p:cNvGrpSpPr/>
              <p:nvPr/>
            </p:nvGrpSpPr>
            <p:grpSpPr>
              <a:xfrm rot="1800000">
                <a:off x="2130138" y="2719724"/>
                <a:ext cx="530352" cy="0"/>
                <a:chOff x="6834717" y="1616392"/>
                <a:chExt cx="536036" cy="0"/>
              </a:xfrm>
            </p:grpSpPr>
            <p:sp>
              <p:nvSpPr>
                <p:cNvPr id="123" name="Line 51">
                  <a:extLst>
                    <a:ext uri="{FF2B5EF4-FFF2-40B4-BE49-F238E27FC236}">
                      <a16:creationId xmlns:a16="http://schemas.microsoft.com/office/drawing/2014/main" id="{25AD55EC-6125-8C49-BB4A-E3CA1BF66A4D}"/>
                    </a:ext>
                  </a:extLst>
                </p:cNvPr>
                <p:cNvSpPr>
                  <a:spLocks noChangeShapeType="1"/>
                </p:cNvSpPr>
                <p:nvPr/>
              </p:nvSpPr>
              <p:spPr bwMode="auto">
                <a:xfrm flipH="1">
                  <a:off x="7292207" y="1616392"/>
                  <a:ext cx="78546" cy="0"/>
                </a:xfrm>
                <a:prstGeom prst="line">
                  <a:avLst/>
                </a:prstGeom>
                <a:noFill/>
                <a:ln w="12700" cap="rnd">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dirty="0">
                    <a:solidFill>
                      <a:srgbClr val="FFFFFF"/>
                    </a:solidFill>
                    <a:ea typeface=""/>
                  </a:endParaRPr>
                </a:p>
              </p:txBody>
            </p:sp>
            <p:sp>
              <p:nvSpPr>
                <p:cNvPr id="124" name="Line 52">
                  <a:extLst>
                    <a:ext uri="{FF2B5EF4-FFF2-40B4-BE49-F238E27FC236}">
                      <a16:creationId xmlns:a16="http://schemas.microsoft.com/office/drawing/2014/main" id="{90D68DC7-3B32-EB44-A2FD-438AFDC58CB2}"/>
                    </a:ext>
                  </a:extLst>
                </p:cNvPr>
                <p:cNvSpPr>
                  <a:spLocks noChangeShapeType="1"/>
                </p:cNvSpPr>
                <p:nvPr/>
              </p:nvSpPr>
              <p:spPr bwMode="auto">
                <a:xfrm flipH="1">
                  <a:off x="6834717" y="1616392"/>
                  <a:ext cx="78128" cy="0"/>
                </a:xfrm>
                <a:prstGeom prst="line">
                  <a:avLst/>
                </a:prstGeom>
                <a:noFill/>
                <a:ln w="12700" cap="rnd">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dirty="0">
                    <a:solidFill>
                      <a:srgbClr val="FFFFFF"/>
                    </a:solidFill>
                    <a:ea typeface=""/>
                  </a:endParaRPr>
                </a:p>
              </p:txBody>
            </p:sp>
          </p:grpSp>
          <p:grpSp>
            <p:nvGrpSpPr>
              <p:cNvPr id="119" name="Group 118">
                <a:extLst>
                  <a:ext uri="{FF2B5EF4-FFF2-40B4-BE49-F238E27FC236}">
                    <a16:creationId xmlns:a16="http://schemas.microsoft.com/office/drawing/2014/main" id="{C1459CE3-E8FE-6E4E-B51D-57223C197C4C}"/>
                  </a:ext>
                </a:extLst>
              </p:cNvPr>
              <p:cNvGrpSpPr/>
              <p:nvPr/>
            </p:nvGrpSpPr>
            <p:grpSpPr>
              <a:xfrm rot="1800000">
                <a:off x="2395979" y="2452840"/>
                <a:ext cx="0" cy="532034"/>
                <a:chOff x="7119846" y="1348198"/>
                <a:chExt cx="0" cy="537373"/>
              </a:xfrm>
            </p:grpSpPr>
            <p:sp>
              <p:nvSpPr>
                <p:cNvPr id="121" name="Line 53">
                  <a:extLst>
                    <a:ext uri="{FF2B5EF4-FFF2-40B4-BE49-F238E27FC236}">
                      <a16:creationId xmlns:a16="http://schemas.microsoft.com/office/drawing/2014/main" id="{5CCB6891-5B75-354C-B59A-C4F3A9199E23}"/>
                    </a:ext>
                  </a:extLst>
                </p:cNvPr>
                <p:cNvSpPr>
                  <a:spLocks noChangeShapeType="1"/>
                </p:cNvSpPr>
                <p:nvPr/>
              </p:nvSpPr>
              <p:spPr bwMode="auto">
                <a:xfrm flipV="1">
                  <a:off x="7119846" y="1348198"/>
                  <a:ext cx="0" cy="78173"/>
                </a:xfrm>
                <a:prstGeom prst="line">
                  <a:avLst/>
                </a:prstGeom>
                <a:noFill/>
                <a:ln w="12700" cap="rnd">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122" name="Line 54">
                  <a:extLst>
                    <a:ext uri="{FF2B5EF4-FFF2-40B4-BE49-F238E27FC236}">
                      <a16:creationId xmlns:a16="http://schemas.microsoft.com/office/drawing/2014/main" id="{5B39F0C4-1756-0E4D-8F0E-2D9C686670AE}"/>
                    </a:ext>
                  </a:extLst>
                </p:cNvPr>
                <p:cNvSpPr>
                  <a:spLocks noChangeShapeType="1"/>
                </p:cNvSpPr>
                <p:nvPr/>
              </p:nvSpPr>
              <p:spPr bwMode="auto">
                <a:xfrm flipV="1">
                  <a:off x="7119846" y="1807588"/>
                  <a:ext cx="0" cy="77983"/>
                </a:xfrm>
                <a:prstGeom prst="line">
                  <a:avLst/>
                </a:prstGeom>
                <a:noFill/>
                <a:ln w="12700" cap="rnd">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dirty="0">
                    <a:solidFill>
                      <a:srgbClr val="FFFFFF"/>
                    </a:solidFill>
                    <a:ea typeface=""/>
                  </a:endParaRPr>
                </a:p>
              </p:txBody>
            </p:sp>
          </p:grpSp>
          <p:sp>
            <p:nvSpPr>
              <p:cNvPr id="120" name="Oval 119">
                <a:extLst>
                  <a:ext uri="{FF2B5EF4-FFF2-40B4-BE49-F238E27FC236}">
                    <a16:creationId xmlns:a16="http://schemas.microsoft.com/office/drawing/2014/main" id="{76A9B196-09A8-F644-BC9E-36AE65BE2F0C}"/>
                  </a:ext>
                </a:extLst>
              </p:cNvPr>
              <p:cNvSpPr>
                <a:spLocks noChangeAspect="1"/>
              </p:cNvSpPr>
              <p:nvPr/>
            </p:nvSpPr>
            <p:spPr>
              <a:xfrm rot="1800000">
                <a:off x="2167600" y="2491804"/>
                <a:ext cx="455674" cy="455982"/>
              </a:xfrm>
              <a:prstGeom prst="ellipse">
                <a:avLst/>
              </a:prstGeom>
              <a:noFill/>
              <a:ln w="12700" cap="rnd">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fontAlgn="base">
                  <a:spcBef>
                    <a:spcPct val="0"/>
                  </a:spcBef>
                  <a:spcAft>
                    <a:spcPct val="0"/>
                  </a:spcAft>
                  <a:defRPr/>
                </a:pPr>
                <a:endParaRPr lang="en-US" sz="2400" dirty="0">
                  <a:solidFill>
                    <a:srgbClr val="005073"/>
                  </a:solidFill>
                </a:endParaRPr>
              </a:p>
            </p:txBody>
          </p:sp>
        </p:grpSp>
        <p:grpSp>
          <p:nvGrpSpPr>
            <p:cNvPr id="22" name="Group 21">
              <a:extLst>
                <a:ext uri="{FF2B5EF4-FFF2-40B4-BE49-F238E27FC236}">
                  <a16:creationId xmlns:a16="http://schemas.microsoft.com/office/drawing/2014/main" id="{2193B839-BE54-F54E-A1E9-ADCF186C76F9}"/>
                </a:ext>
              </a:extLst>
            </p:cNvPr>
            <p:cNvGrpSpPr/>
            <p:nvPr/>
          </p:nvGrpSpPr>
          <p:grpSpPr>
            <a:xfrm>
              <a:off x="2545270" y="3014541"/>
              <a:ext cx="353620" cy="481452"/>
              <a:chOff x="2545270" y="3014541"/>
              <a:chExt cx="353620" cy="481452"/>
            </a:xfrm>
          </p:grpSpPr>
          <p:grpSp>
            <p:nvGrpSpPr>
              <p:cNvPr id="365" name="Group 364"/>
              <p:cNvGrpSpPr/>
              <p:nvPr/>
            </p:nvGrpSpPr>
            <p:grpSpPr>
              <a:xfrm>
                <a:off x="2545270" y="3014541"/>
                <a:ext cx="353620" cy="481452"/>
                <a:chOff x="441587" y="2172765"/>
                <a:chExt cx="588963" cy="802537"/>
              </a:xfrm>
            </p:grpSpPr>
            <p:sp>
              <p:nvSpPr>
                <p:cNvPr id="366" name="Freeform 27"/>
                <p:cNvSpPr>
                  <a:spLocks noChangeArrowheads="1"/>
                </p:cNvSpPr>
                <p:nvPr/>
              </p:nvSpPr>
              <p:spPr bwMode="auto">
                <a:xfrm>
                  <a:off x="546362" y="2172765"/>
                  <a:ext cx="484188" cy="690562"/>
                </a:xfrm>
                <a:custGeom>
                  <a:avLst/>
                  <a:gdLst>
                    <a:gd name="T0" fmla="*/ 1343 w 1344"/>
                    <a:gd name="T1" fmla="*/ 1917 h 1918"/>
                    <a:gd name="T2" fmla="*/ 0 w 1344"/>
                    <a:gd name="T3" fmla="*/ 1917 h 1918"/>
                    <a:gd name="T4" fmla="*/ 0 w 1344"/>
                    <a:gd name="T5" fmla="*/ 0 h 1918"/>
                    <a:gd name="T6" fmla="*/ 768 w 1344"/>
                    <a:gd name="T7" fmla="*/ 0 h 1918"/>
                    <a:gd name="T8" fmla="*/ 1343 w 1344"/>
                    <a:gd name="T9" fmla="*/ 575 h 1918"/>
                    <a:gd name="T10" fmla="*/ 1343 w 1344"/>
                    <a:gd name="T11" fmla="*/ 1917 h 1918"/>
                  </a:gdLst>
                  <a:ahLst/>
                  <a:cxnLst>
                    <a:cxn ang="0">
                      <a:pos x="T0" y="T1"/>
                    </a:cxn>
                    <a:cxn ang="0">
                      <a:pos x="T2" y="T3"/>
                    </a:cxn>
                    <a:cxn ang="0">
                      <a:pos x="T4" y="T5"/>
                    </a:cxn>
                    <a:cxn ang="0">
                      <a:pos x="T6" y="T7"/>
                    </a:cxn>
                    <a:cxn ang="0">
                      <a:pos x="T8" y="T9"/>
                    </a:cxn>
                    <a:cxn ang="0">
                      <a:pos x="T10" y="T11"/>
                    </a:cxn>
                  </a:cxnLst>
                  <a:rect l="0" t="0" r="r" b="b"/>
                  <a:pathLst>
                    <a:path w="1344" h="1918">
                      <a:moveTo>
                        <a:pt x="1343" y="1917"/>
                      </a:moveTo>
                      <a:lnTo>
                        <a:pt x="0" y="1917"/>
                      </a:lnTo>
                      <a:lnTo>
                        <a:pt x="0" y="0"/>
                      </a:lnTo>
                      <a:lnTo>
                        <a:pt x="768" y="0"/>
                      </a:lnTo>
                      <a:lnTo>
                        <a:pt x="1343" y="575"/>
                      </a:lnTo>
                      <a:lnTo>
                        <a:pt x="1343" y="1917"/>
                      </a:lnTo>
                    </a:path>
                  </a:pathLst>
                </a:custGeom>
                <a:noFill/>
                <a:ln w="12700" cap="rnd">
                  <a:solidFill>
                    <a:srgbClr val="003A5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9585" fontAlgn="base">
                    <a:spcBef>
                      <a:spcPct val="0"/>
                    </a:spcBef>
                    <a:spcAft>
                      <a:spcPct val="0"/>
                    </a:spcAft>
                    <a:defRPr/>
                  </a:pPr>
                  <a:endParaRPr lang="en-US" sz="2400" dirty="0">
                    <a:solidFill>
                      <a:srgbClr val="FFFFFF"/>
                    </a:solidFill>
                    <a:ea typeface="ＭＳ Ｐゴシック" charset="0"/>
                    <a:cs typeface="ＭＳ Ｐゴシック" charset="0"/>
                  </a:endParaRPr>
                </a:p>
              </p:txBody>
            </p:sp>
            <p:sp>
              <p:nvSpPr>
                <p:cNvPr id="367" name="Freeform 28"/>
                <p:cNvSpPr>
                  <a:spLocks noChangeArrowheads="1"/>
                </p:cNvSpPr>
                <p:nvPr/>
              </p:nvSpPr>
              <p:spPr bwMode="auto">
                <a:xfrm>
                  <a:off x="822587" y="2173165"/>
                  <a:ext cx="207963" cy="207563"/>
                </a:xfrm>
                <a:custGeom>
                  <a:avLst/>
                  <a:gdLst>
                    <a:gd name="T0" fmla="*/ 0 w 576"/>
                    <a:gd name="T1" fmla="*/ 0 h 576"/>
                    <a:gd name="T2" fmla="*/ 0 w 576"/>
                    <a:gd name="T3" fmla="*/ 575 h 576"/>
                    <a:gd name="T4" fmla="*/ 575 w 576"/>
                    <a:gd name="T5" fmla="*/ 575 h 576"/>
                  </a:gdLst>
                  <a:ahLst/>
                  <a:cxnLst>
                    <a:cxn ang="0">
                      <a:pos x="T0" y="T1"/>
                    </a:cxn>
                    <a:cxn ang="0">
                      <a:pos x="T2" y="T3"/>
                    </a:cxn>
                    <a:cxn ang="0">
                      <a:pos x="T4" y="T5"/>
                    </a:cxn>
                  </a:cxnLst>
                  <a:rect l="0" t="0" r="r" b="b"/>
                  <a:pathLst>
                    <a:path w="576" h="576">
                      <a:moveTo>
                        <a:pt x="0" y="0"/>
                      </a:moveTo>
                      <a:lnTo>
                        <a:pt x="0" y="575"/>
                      </a:lnTo>
                      <a:lnTo>
                        <a:pt x="575" y="575"/>
                      </a:lnTo>
                    </a:path>
                  </a:pathLst>
                </a:custGeom>
                <a:noFill/>
                <a:ln w="12700" cap="rnd">
                  <a:solidFill>
                    <a:srgbClr val="003A5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spcBef>
                      <a:spcPct val="0"/>
                    </a:spcBef>
                    <a:spcAft>
                      <a:spcPct val="0"/>
                    </a:spcAft>
                    <a:defRPr/>
                  </a:pPr>
                  <a:endParaRPr lang="en-US" sz="2400">
                    <a:solidFill>
                      <a:srgbClr val="FFFFFF"/>
                    </a:solidFill>
                    <a:ea typeface="ＭＳ Ｐゴシック" charset="0"/>
                    <a:cs typeface="ＭＳ Ｐゴシック" charset="0"/>
                  </a:endParaRPr>
                </a:p>
              </p:txBody>
            </p:sp>
            <p:sp>
              <p:nvSpPr>
                <p:cNvPr id="368" name="Freeform 29"/>
                <p:cNvSpPr>
                  <a:spLocks noChangeArrowheads="1"/>
                </p:cNvSpPr>
                <p:nvPr/>
              </p:nvSpPr>
              <p:spPr bwMode="auto">
                <a:xfrm>
                  <a:off x="441587" y="2284740"/>
                  <a:ext cx="484188" cy="690562"/>
                </a:xfrm>
                <a:custGeom>
                  <a:avLst/>
                  <a:gdLst>
                    <a:gd name="T0" fmla="*/ 1343 w 1344"/>
                    <a:gd name="T1" fmla="*/ 1629 h 1918"/>
                    <a:gd name="T2" fmla="*/ 1343 w 1344"/>
                    <a:gd name="T3" fmla="*/ 1917 h 1918"/>
                    <a:gd name="T4" fmla="*/ 0 w 1344"/>
                    <a:gd name="T5" fmla="*/ 1917 h 1918"/>
                    <a:gd name="T6" fmla="*/ 0 w 1344"/>
                    <a:gd name="T7" fmla="*/ 0 h 1918"/>
                    <a:gd name="T8" fmla="*/ 287 w 1344"/>
                    <a:gd name="T9" fmla="*/ 0 h 1918"/>
                  </a:gdLst>
                  <a:ahLst/>
                  <a:cxnLst>
                    <a:cxn ang="0">
                      <a:pos x="T0" y="T1"/>
                    </a:cxn>
                    <a:cxn ang="0">
                      <a:pos x="T2" y="T3"/>
                    </a:cxn>
                    <a:cxn ang="0">
                      <a:pos x="T4" y="T5"/>
                    </a:cxn>
                    <a:cxn ang="0">
                      <a:pos x="T6" y="T7"/>
                    </a:cxn>
                    <a:cxn ang="0">
                      <a:pos x="T8" y="T9"/>
                    </a:cxn>
                  </a:cxnLst>
                  <a:rect l="0" t="0" r="r" b="b"/>
                  <a:pathLst>
                    <a:path w="1344" h="1918">
                      <a:moveTo>
                        <a:pt x="1343" y="1629"/>
                      </a:moveTo>
                      <a:lnTo>
                        <a:pt x="1343" y="1917"/>
                      </a:lnTo>
                      <a:lnTo>
                        <a:pt x="0" y="1917"/>
                      </a:lnTo>
                      <a:lnTo>
                        <a:pt x="0" y="0"/>
                      </a:lnTo>
                      <a:lnTo>
                        <a:pt x="287" y="0"/>
                      </a:lnTo>
                    </a:path>
                  </a:pathLst>
                </a:custGeom>
                <a:noFill/>
                <a:ln w="12700" cap="rnd">
                  <a:solidFill>
                    <a:srgbClr val="003A5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spcBef>
                      <a:spcPct val="0"/>
                    </a:spcBef>
                    <a:spcAft>
                      <a:spcPct val="0"/>
                    </a:spcAft>
                    <a:defRPr/>
                  </a:pPr>
                  <a:endParaRPr lang="en-US" sz="2400">
                    <a:solidFill>
                      <a:srgbClr val="FFFFFF"/>
                    </a:solidFill>
                    <a:ea typeface="ＭＳ Ｐゴシック" charset="0"/>
                    <a:cs typeface="ＭＳ Ｐゴシック" charset="0"/>
                  </a:endParaRPr>
                </a:p>
              </p:txBody>
            </p:sp>
          </p:grpSp>
          <p:grpSp>
            <p:nvGrpSpPr>
              <p:cNvPr id="15" name="Group 14">
                <a:extLst>
                  <a:ext uri="{FF2B5EF4-FFF2-40B4-BE49-F238E27FC236}">
                    <a16:creationId xmlns:a16="http://schemas.microsoft.com/office/drawing/2014/main" id="{2406E9FC-E292-784F-9F2E-A4A03981A450}"/>
                  </a:ext>
                </a:extLst>
              </p:cNvPr>
              <p:cNvGrpSpPr/>
              <p:nvPr/>
            </p:nvGrpSpPr>
            <p:grpSpPr>
              <a:xfrm>
                <a:off x="2705783" y="3176858"/>
                <a:ext cx="87463" cy="178865"/>
                <a:chOff x="2411953" y="3623351"/>
                <a:chExt cx="62169" cy="127139"/>
              </a:xfrm>
            </p:grpSpPr>
            <p:sp>
              <p:nvSpPr>
                <p:cNvPr id="193" name="Freeform 57">
                  <a:extLst>
                    <a:ext uri="{FF2B5EF4-FFF2-40B4-BE49-F238E27FC236}">
                      <a16:creationId xmlns:a16="http://schemas.microsoft.com/office/drawing/2014/main" id="{14BFA3D1-70AC-8B40-A42A-D2EFEE4013DF}"/>
                    </a:ext>
                  </a:extLst>
                </p:cNvPr>
                <p:cNvSpPr>
                  <a:spLocks noChangeArrowheads="1"/>
                </p:cNvSpPr>
                <p:nvPr/>
              </p:nvSpPr>
              <p:spPr bwMode="auto">
                <a:xfrm>
                  <a:off x="2411953" y="3623351"/>
                  <a:ext cx="62169" cy="93901"/>
                </a:xfrm>
                <a:custGeom>
                  <a:avLst/>
                  <a:gdLst>
                    <a:gd name="T0" fmla="*/ 0 w 499"/>
                    <a:gd name="T1" fmla="*/ 249 h 748"/>
                    <a:gd name="T2" fmla="*/ 249 w 499"/>
                    <a:gd name="T3" fmla="*/ 0 h 748"/>
                    <a:gd name="T4" fmla="*/ 498 w 499"/>
                    <a:gd name="T5" fmla="*/ 249 h 748"/>
                    <a:gd name="T6" fmla="*/ 249 w 499"/>
                    <a:gd name="T7" fmla="*/ 498 h 748"/>
                    <a:gd name="T8" fmla="*/ 249 w 499"/>
                    <a:gd name="T9" fmla="*/ 747 h 748"/>
                  </a:gdLst>
                  <a:ahLst/>
                  <a:cxnLst>
                    <a:cxn ang="0">
                      <a:pos x="T0" y="T1"/>
                    </a:cxn>
                    <a:cxn ang="0">
                      <a:pos x="T2" y="T3"/>
                    </a:cxn>
                    <a:cxn ang="0">
                      <a:pos x="T4" y="T5"/>
                    </a:cxn>
                    <a:cxn ang="0">
                      <a:pos x="T6" y="T7"/>
                    </a:cxn>
                    <a:cxn ang="0">
                      <a:pos x="T8" y="T9"/>
                    </a:cxn>
                  </a:cxnLst>
                  <a:rect l="0" t="0" r="r" b="b"/>
                  <a:pathLst>
                    <a:path w="499" h="748">
                      <a:moveTo>
                        <a:pt x="0" y="249"/>
                      </a:moveTo>
                      <a:cubicBezTo>
                        <a:pt x="0" y="112"/>
                        <a:pt x="111" y="0"/>
                        <a:pt x="249" y="0"/>
                      </a:cubicBezTo>
                      <a:cubicBezTo>
                        <a:pt x="387" y="0"/>
                        <a:pt x="498" y="112"/>
                        <a:pt x="498" y="249"/>
                      </a:cubicBezTo>
                      <a:cubicBezTo>
                        <a:pt x="498" y="387"/>
                        <a:pt x="387" y="498"/>
                        <a:pt x="249" y="498"/>
                      </a:cubicBezTo>
                      <a:lnTo>
                        <a:pt x="249" y="747"/>
                      </a:lnTo>
                    </a:path>
                  </a:pathLst>
                </a:custGeom>
                <a:noFill/>
                <a:ln w="12700" cap="rnd">
                  <a:solidFill>
                    <a:schemeClr val="accent5"/>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a:lnSpc>
                      <a:spcPct val="93000"/>
                    </a:lnSpc>
                    <a:buClr>
                      <a:srgbClr val="000000"/>
                    </a:buClr>
                    <a:buSzPct val="100000"/>
                    <a:buFont typeface="Times New Roman" charset="0"/>
                    <a:buNone/>
                    <a:defRPr/>
                  </a:pPr>
                  <a:endParaRPr lang="en-US" sz="2400"/>
                </a:p>
              </p:txBody>
            </p:sp>
            <p:sp>
              <p:nvSpPr>
                <p:cNvPr id="194" name="Freeform 58">
                  <a:extLst>
                    <a:ext uri="{FF2B5EF4-FFF2-40B4-BE49-F238E27FC236}">
                      <a16:creationId xmlns:a16="http://schemas.microsoft.com/office/drawing/2014/main" id="{A8CC5AAC-42DC-C147-AAD4-189717F899C9}"/>
                    </a:ext>
                  </a:extLst>
                </p:cNvPr>
                <p:cNvSpPr>
                  <a:spLocks noChangeArrowheads="1"/>
                </p:cNvSpPr>
                <p:nvPr/>
              </p:nvSpPr>
              <p:spPr bwMode="auto">
                <a:xfrm>
                  <a:off x="2440447" y="3745309"/>
                  <a:ext cx="5181" cy="5181"/>
                </a:xfrm>
                <a:custGeom>
                  <a:avLst/>
                  <a:gdLst>
                    <a:gd name="T0" fmla="*/ 42 w 43"/>
                    <a:gd name="T1" fmla="*/ 21 h 43"/>
                    <a:gd name="T2" fmla="*/ 21 w 43"/>
                    <a:gd name="T3" fmla="*/ 42 h 43"/>
                    <a:gd name="T4" fmla="*/ 21 w 43"/>
                    <a:gd name="T5" fmla="*/ 42 h 43"/>
                    <a:gd name="T6" fmla="*/ 0 w 43"/>
                    <a:gd name="T7" fmla="*/ 21 h 43"/>
                    <a:gd name="T8" fmla="*/ 0 w 43"/>
                    <a:gd name="T9" fmla="*/ 21 h 43"/>
                    <a:gd name="T10" fmla="*/ 21 w 43"/>
                    <a:gd name="T11" fmla="*/ 0 h 43"/>
                    <a:gd name="T12" fmla="*/ 21 w 43"/>
                    <a:gd name="T13" fmla="*/ 0 h 43"/>
                    <a:gd name="T14" fmla="*/ 42 w 43"/>
                    <a:gd name="T15" fmla="*/ 21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3">
                      <a:moveTo>
                        <a:pt x="42" y="21"/>
                      </a:moveTo>
                      <a:cubicBezTo>
                        <a:pt x="42" y="33"/>
                        <a:pt x="32" y="42"/>
                        <a:pt x="21" y="42"/>
                      </a:cubicBezTo>
                      <a:lnTo>
                        <a:pt x="21" y="42"/>
                      </a:lnTo>
                      <a:cubicBezTo>
                        <a:pt x="10" y="42"/>
                        <a:pt x="0" y="33"/>
                        <a:pt x="0" y="21"/>
                      </a:cubicBezTo>
                      <a:lnTo>
                        <a:pt x="0" y="21"/>
                      </a:lnTo>
                      <a:cubicBezTo>
                        <a:pt x="0" y="10"/>
                        <a:pt x="10" y="0"/>
                        <a:pt x="21" y="0"/>
                      </a:cubicBezTo>
                      <a:lnTo>
                        <a:pt x="21" y="0"/>
                      </a:lnTo>
                      <a:cubicBezTo>
                        <a:pt x="32" y="0"/>
                        <a:pt x="42" y="9"/>
                        <a:pt x="42" y="21"/>
                      </a:cubicBezTo>
                    </a:path>
                  </a:pathLst>
                </a:custGeom>
                <a:noFill/>
                <a:ln w="12700" cap="rnd">
                  <a:solidFill>
                    <a:schemeClr val="accent5"/>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sz="2400"/>
                </a:p>
              </p:txBody>
            </p:sp>
          </p:grpSp>
        </p:grpSp>
      </p:grpSp>
      <p:grpSp>
        <p:nvGrpSpPr>
          <p:cNvPr id="14" name="Group 13">
            <a:extLst>
              <a:ext uri="{FF2B5EF4-FFF2-40B4-BE49-F238E27FC236}">
                <a16:creationId xmlns:a16="http://schemas.microsoft.com/office/drawing/2014/main" id="{4808F46C-318D-1645-A081-CFACCD8BBB7B}"/>
              </a:ext>
            </a:extLst>
          </p:cNvPr>
          <p:cNvGrpSpPr/>
          <p:nvPr/>
        </p:nvGrpSpPr>
        <p:grpSpPr>
          <a:xfrm>
            <a:off x="931349" y="1933783"/>
            <a:ext cx="4157888" cy="961527"/>
            <a:chOff x="698512" y="1251530"/>
            <a:chExt cx="3118416" cy="721145"/>
          </a:xfrm>
        </p:grpSpPr>
        <p:grpSp>
          <p:nvGrpSpPr>
            <p:cNvPr id="198" name="Group 197">
              <a:extLst>
                <a:ext uri="{FF2B5EF4-FFF2-40B4-BE49-F238E27FC236}">
                  <a16:creationId xmlns:a16="http://schemas.microsoft.com/office/drawing/2014/main" id="{BAFE3CF8-B454-EA4C-86E7-73EB3AE9950E}"/>
                </a:ext>
              </a:extLst>
            </p:cNvPr>
            <p:cNvGrpSpPr/>
            <p:nvPr/>
          </p:nvGrpSpPr>
          <p:grpSpPr>
            <a:xfrm>
              <a:off x="698512" y="1251530"/>
              <a:ext cx="1157887" cy="658518"/>
              <a:chOff x="7552093" y="2167229"/>
              <a:chExt cx="1574362" cy="895377"/>
            </a:xfrm>
          </p:grpSpPr>
          <p:sp>
            <p:nvSpPr>
              <p:cNvPr id="199" name="Freeform 198">
                <a:extLst>
                  <a:ext uri="{FF2B5EF4-FFF2-40B4-BE49-F238E27FC236}">
                    <a16:creationId xmlns:a16="http://schemas.microsoft.com/office/drawing/2014/main" id="{685A92B4-6B6B-3E43-AF21-9F5AD389C798}"/>
                  </a:ext>
                </a:extLst>
              </p:cNvPr>
              <p:cNvSpPr/>
              <p:nvPr/>
            </p:nvSpPr>
            <p:spPr>
              <a:xfrm rot="787047" flipH="1">
                <a:off x="7826952" y="2167229"/>
                <a:ext cx="699785" cy="555870"/>
              </a:xfrm>
              <a:custGeom>
                <a:avLst/>
                <a:gdLst>
                  <a:gd name="connsiteX0" fmla="*/ 472534 w 1270634"/>
                  <a:gd name="connsiteY0" fmla="*/ 0 h 1009323"/>
                  <a:gd name="connsiteX1" fmla="*/ 1270634 w 1270634"/>
                  <a:gd name="connsiteY1" fmla="*/ 798100 h 1009323"/>
                  <a:gd name="connsiteX2" fmla="*/ 1254419 w 1270634"/>
                  <a:gd name="connsiteY2" fmla="*/ 958945 h 1009323"/>
                  <a:gd name="connsiteX3" fmla="*/ 1241466 w 1270634"/>
                  <a:gd name="connsiteY3" fmla="*/ 1009323 h 1009323"/>
                  <a:gd name="connsiteX4" fmla="*/ 371141 w 1270634"/>
                  <a:gd name="connsiteY4" fmla="*/ 1009323 h 1009323"/>
                  <a:gd name="connsiteX5" fmla="*/ 371141 w 1270634"/>
                  <a:gd name="connsiteY5" fmla="*/ 158010 h 1009323"/>
                  <a:gd name="connsiteX6" fmla="*/ 0 w 1270634"/>
                  <a:gd name="connsiteY6" fmla="*/ 158010 h 1009323"/>
                  <a:gd name="connsiteX7" fmla="*/ 26309 w 1270634"/>
                  <a:gd name="connsiteY7" fmla="*/ 136303 h 1009323"/>
                  <a:gd name="connsiteX8" fmla="*/ 472534 w 1270634"/>
                  <a:gd name="connsiteY8" fmla="*/ 0 h 1009323"/>
                  <a:gd name="connsiteX0" fmla="*/ 371141 w 1270634"/>
                  <a:gd name="connsiteY0" fmla="*/ 158010 h 1009323"/>
                  <a:gd name="connsiteX1" fmla="*/ 0 w 1270634"/>
                  <a:gd name="connsiteY1" fmla="*/ 158010 h 1009323"/>
                  <a:gd name="connsiteX2" fmla="*/ 26309 w 1270634"/>
                  <a:gd name="connsiteY2" fmla="*/ 136303 h 1009323"/>
                  <a:gd name="connsiteX3" fmla="*/ 472534 w 1270634"/>
                  <a:gd name="connsiteY3" fmla="*/ 0 h 1009323"/>
                  <a:gd name="connsiteX4" fmla="*/ 1270634 w 1270634"/>
                  <a:gd name="connsiteY4" fmla="*/ 798100 h 1009323"/>
                  <a:gd name="connsiteX5" fmla="*/ 1254419 w 1270634"/>
                  <a:gd name="connsiteY5" fmla="*/ 958945 h 1009323"/>
                  <a:gd name="connsiteX6" fmla="*/ 1241466 w 1270634"/>
                  <a:gd name="connsiteY6" fmla="*/ 1009323 h 1009323"/>
                  <a:gd name="connsiteX7" fmla="*/ 371141 w 1270634"/>
                  <a:gd name="connsiteY7" fmla="*/ 1009323 h 1009323"/>
                  <a:gd name="connsiteX8" fmla="*/ 462581 w 1270634"/>
                  <a:gd name="connsiteY8" fmla="*/ 249450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 name="connsiteX6" fmla="*/ 371141 w 1270634"/>
                  <a:gd name="connsiteY6" fmla="*/ 1009323 h 1009323"/>
                  <a:gd name="connsiteX7" fmla="*/ 462581 w 1270634"/>
                  <a:gd name="connsiteY7" fmla="*/ 249450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 name="connsiteX6" fmla="*/ 371141 w 1270634"/>
                  <a:gd name="connsiteY6" fmla="*/ 1009323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634" h="1009323">
                    <a:moveTo>
                      <a:pt x="0" y="158010"/>
                    </a:moveTo>
                    <a:lnTo>
                      <a:pt x="26309" y="136303"/>
                    </a:lnTo>
                    <a:cubicBezTo>
                      <a:pt x="153687" y="50248"/>
                      <a:pt x="307242" y="0"/>
                      <a:pt x="472534" y="0"/>
                    </a:cubicBezTo>
                    <a:cubicBezTo>
                      <a:pt x="913312" y="0"/>
                      <a:pt x="1270634" y="357322"/>
                      <a:pt x="1270634" y="798100"/>
                    </a:cubicBezTo>
                    <a:cubicBezTo>
                      <a:pt x="1270634" y="853197"/>
                      <a:pt x="1265051" y="906991"/>
                      <a:pt x="1254419" y="958945"/>
                    </a:cubicBezTo>
                    <a:lnTo>
                      <a:pt x="1241466" y="1009323"/>
                    </a:lnTo>
                  </a:path>
                </a:pathLst>
              </a:custGeom>
              <a:noFill/>
              <a:ln w="12700" cap="rnd">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US" sz="1351" dirty="0">
                  <a:solidFill>
                    <a:srgbClr val="005073"/>
                  </a:solidFill>
                  <a:latin typeface="+mj-lt"/>
                </a:endParaRPr>
              </a:p>
            </p:txBody>
          </p:sp>
          <p:sp>
            <p:nvSpPr>
              <p:cNvPr id="200" name="Freeform 199">
                <a:extLst>
                  <a:ext uri="{FF2B5EF4-FFF2-40B4-BE49-F238E27FC236}">
                    <a16:creationId xmlns:a16="http://schemas.microsoft.com/office/drawing/2014/main" id="{F1C2DB10-E99F-A940-8FE9-06A9FC0380FF}"/>
                  </a:ext>
                </a:extLst>
              </p:cNvPr>
              <p:cNvSpPr/>
              <p:nvPr/>
            </p:nvSpPr>
            <p:spPr>
              <a:xfrm rot="3136200">
                <a:off x="8539834" y="2345077"/>
                <a:ext cx="453153" cy="188421"/>
              </a:xfrm>
              <a:custGeom>
                <a:avLst/>
                <a:gdLst>
                  <a:gd name="connsiteX0" fmla="*/ 93636 w 763657"/>
                  <a:gd name="connsiteY0" fmla="*/ 139429 h 327630"/>
                  <a:gd name="connsiteX1" fmla="*/ 690959 w 763657"/>
                  <a:gd name="connsiteY1" fmla="*/ 109085 h 327630"/>
                  <a:gd name="connsiteX2" fmla="*/ 748448 w 763657"/>
                  <a:gd name="connsiteY2" fmla="*/ 172594 h 327630"/>
                  <a:gd name="connsiteX3" fmla="*/ 763657 w 763657"/>
                  <a:gd name="connsiteY3" fmla="*/ 195582 h 327630"/>
                  <a:gd name="connsiteX4" fmla="*/ 212297 w 763657"/>
                  <a:gd name="connsiteY4" fmla="*/ 327630 h 327630"/>
                  <a:gd name="connsiteX5" fmla="*/ 212297 w 763657"/>
                  <a:gd name="connsiteY5" fmla="*/ 311204 h 327630"/>
                  <a:gd name="connsiteX6" fmla="*/ 0 w 763657"/>
                  <a:gd name="connsiteY6" fmla="*/ 311204 h 327630"/>
                  <a:gd name="connsiteX7" fmla="*/ 1679 w 763657"/>
                  <a:gd name="connsiteY7" fmla="*/ 303443 h 327630"/>
                  <a:gd name="connsiteX8" fmla="*/ 93636 w 763657"/>
                  <a:gd name="connsiteY8" fmla="*/ 139429 h 327630"/>
                  <a:gd name="connsiteX0" fmla="*/ 212297 w 763657"/>
                  <a:gd name="connsiteY0" fmla="*/ 311204 h 402644"/>
                  <a:gd name="connsiteX1" fmla="*/ 0 w 763657"/>
                  <a:gd name="connsiteY1" fmla="*/ 311204 h 402644"/>
                  <a:gd name="connsiteX2" fmla="*/ 1679 w 763657"/>
                  <a:gd name="connsiteY2" fmla="*/ 303443 h 402644"/>
                  <a:gd name="connsiteX3" fmla="*/ 93636 w 763657"/>
                  <a:gd name="connsiteY3" fmla="*/ 139429 h 402644"/>
                  <a:gd name="connsiteX4" fmla="*/ 690959 w 763657"/>
                  <a:gd name="connsiteY4" fmla="*/ 109085 h 402644"/>
                  <a:gd name="connsiteX5" fmla="*/ 748448 w 763657"/>
                  <a:gd name="connsiteY5" fmla="*/ 172594 h 402644"/>
                  <a:gd name="connsiteX6" fmla="*/ 763657 w 763657"/>
                  <a:gd name="connsiteY6" fmla="*/ 195582 h 402644"/>
                  <a:gd name="connsiteX7" fmla="*/ 212297 w 763657"/>
                  <a:gd name="connsiteY7" fmla="*/ 327630 h 402644"/>
                  <a:gd name="connsiteX8" fmla="*/ 303737 w 763657"/>
                  <a:gd name="connsiteY8" fmla="*/ 402644 h 402644"/>
                  <a:gd name="connsiteX0" fmla="*/ 212297 w 763657"/>
                  <a:gd name="connsiteY0" fmla="*/ 311204 h 327630"/>
                  <a:gd name="connsiteX1" fmla="*/ 0 w 763657"/>
                  <a:gd name="connsiteY1" fmla="*/ 311204 h 327630"/>
                  <a:gd name="connsiteX2" fmla="*/ 1679 w 763657"/>
                  <a:gd name="connsiteY2" fmla="*/ 303443 h 327630"/>
                  <a:gd name="connsiteX3" fmla="*/ 93636 w 763657"/>
                  <a:gd name="connsiteY3" fmla="*/ 139429 h 327630"/>
                  <a:gd name="connsiteX4" fmla="*/ 690959 w 763657"/>
                  <a:gd name="connsiteY4" fmla="*/ 109085 h 327630"/>
                  <a:gd name="connsiteX5" fmla="*/ 748448 w 763657"/>
                  <a:gd name="connsiteY5" fmla="*/ 172594 h 327630"/>
                  <a:gd name="connsiteX6" fmla="*/ 763657 w 763657"/>
                  <a:gd name="connsiteY6" fmla="*/ 195582 h 327630"/>
                  <a:gd name="connsiteX7" fmla="*/ 212297 w 763657"/>
                  <a:gd name="connsiteY7" fmla="*/ 327630 h 327630"/>
                  <a:gd name="connsiteX0" fmla="*/ 212297 w 763657"/>
                  <a:gd name="connsiteY0" fmla="*/ 311204 h 311204"/>
                  <a:gd name="connsiteX1" fmla="*/ 0 w 763657"/>
                  <a:gd name="connsiteY1" fmla="*/ 311204 h 311204"/>
                  <a:gd name="connsiteX2" fmla="*/ 1679 w 763657"/>
                  <a:gd name="connsiteY2" fmla="*/ 303443 h 311204"/>
                  <a:gd name="connsiteX3" fmla="*/ 93636 w 763657"/>
                  <a:gd name="connsiteY3" fmla="*/ 139429 h 311204"/>
                  <a:gd name="connsiteX4" fmla="*/ 690959 w 763657"/>
                  <a:gd name="connsiteY4" fmla="*/ 109085 h 311204"/>
                  <a:gd name="connsiteX5" fmla="*/ 748448 w 763657"/>
                  <a:gd name="connsiteY5" fmla="*/ 172594 h 311204"/>
                  <a:gd name="connsiteX6" fmla="*/ 763657 w 763657"/>
                  <a:gd name="connsiteY6" fmla="*/ 195582 h 311204"/>
                  <a:gd name="connsiteX0" fmla="*/ 0 w 763657"/>
                  <a:gd name="connsiteY0" fmla="*/ 311204 h 311204"/>
                  <a:gd name="connsiteX1" fmla="*/ 1679 w 763657"/>
                  <a:gd name="connsiteY1" fmla="*/ 303443 h 311204"/>
                  <a:gd name="connsiteX2" fmla="*/ 93636 w 763657"/>
                  <a:gd name="connsiteY2" fmla="*/ 139429 h 311204"/>
                  <a:gd name="connsiteX3" fmla="*/ 690959 w 763657"/>
                  <a:gd name="connsiteY3" fmla="*/ 109085 h 311204"/>
                  <a:gd name="connsiteX4" fmla="*/ 748448 w 763657"/>
                  <a:gd name="connsiteY4" fmla="*/ 172594 h 311204"/>
                  <a:gd name="connsiteX5" fmla="*/ 763657 w 763657"/>
                  <a:gd name="connsiteY5" fmla="*/ 195582 h 311204"/>
                  <a:gd name="connsiteX0" fmla="*/ 0 w 748448"/>
                  <a:gd name="connsiteY0" fmla="*/ 311204 h 311204"/>
                  <a:gd name="connsiteX1" fmla="*/ 1679 w 748448"/>
                  <a:gd name="connsiteY1" fmla="*/ 303443 h 311204"/>
                  <a:gd name="connsiteX2" fmla="*/ 93636 w 748448"/>
                  <a:gd name="connsiteY2" fmla="*/ 139429 h 311204"/>
                  <a:gd name="connsiteX3" fmla="*/ 690959 w 748448"/>
                  <a:gd name="connsiteY3" fmla="*/ 109085 h 311204"/>
                  <a:gd name="connsiteX4" fmla="*/ 748448 w 748448"/>
                  <a:gd name="connsiteY4" fmla="*/ 172594 h 311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448" h="311204">
                    <a:moveTo>
                      <a:pt x="0" y="311204"/>
                    </a:moveTo>
                    <a:lnTo>
                      <a:pt x="1679" y="303443"/>
                    </a:lnTo>
                    <a:cubicBezTo>
                      <a:pt x="19026" y="244368"/>
                      <a:pt x="49601" y="188177"/>
                      <a:pt x="93636" y="139429"/>
                    </a:cubicBezTo>
                    <a:cubicBezTo>
                      <a:pt x="250203" y="-33896"/>
                      <a:pt x="517634" y="-47482"/>
                      <a:pt x="690959" y="109085"/>
                    </a:cubicBezTo>
                    <a:cubicBezTo>
                      <a:pt x="712624" y="128656"/>
                      <a:pt x="731795" y="149959"/>
                      <a:pt x="748448" y="172594"/>
                    </a:cubicBezTo>
                  </a:path>
                </a:pathLst>
              </a:custGeom>
              <a:noFill/>
              <a:ln w="12700" cap="rnd">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US" sz="1351" dirty="0">
                  <a:solidFill>
                    <a:srgbClr val="005073"/>
                  </a:solidFill>
                  <a:latin typeface="+mj-lt"/>
                </a:endParaRPr>
              </a:p>
            </p:txBody>
          </p:sp>
          <p:sp>
            <p:nvSpPr>
              <p:cNvPr id="201" name="Freeform 200">
                <a:extLst>
                  <a:ext uri="{FF2B5EF4-FFF2-40B4-BE49-F238E27FC236}">
                    <a16:creationId xmlns:a16="http://schemas.microsoft.com/office/drawing/2014/main" id="{D2D98141-0285-8C4D-B3C6-F1A36F400DE5}"/>
                  </a:ext>
                </a:extLst>
              </p:cNvPr>
              <p:cNvSpPr/>
              <p:nvPr/>
            </p:nvSpPr>
            <p:spPr>
              <a:xfrm>
                <a:off x="7552093" y="2601729"/>
                <a:ext cx="230848" cy="460877"/>
              </a:xfrm>
              <a:custGeom>
                <a:avLst/>
                <a:gdLst>
                  <a:gd name="connsiteX0" fmla="*/ 293809 w 392310"/>
                  <a:gd name="connsiteY0" fmla="*/ 0 h 607981"/>
                  <a:gd name="connsiteX1" fmla="*/ 293809 w 392310"/>
                  <a:gd name="connsiteY1" fmla="*/ 232977 h 607981"/>
                  <a:gd name="connsiteX2" fmla="*/ 392310 w 392310"/>
                  <a:gd name="connsiteY2" fmla="*/ 232977 h 607981"/>
                  <a:gd name="connsiteX3" fmla="*/ 304532 w 392310"/>
                  <a:gd name="connsiteY3" fmla="*/ 607981 h 607981"/>
                  <a:gd name="connsiteX4" fmla="*/ 0 w 392310"/>
                  <a:gd name="connsiteY4" fmla="*/ 303450 h 607981"/>
                  <a:gd name="connsiteX5" fmla="*/ 243158 w 392310"/>
                  <a:gd name="connsiteY5" fmla="*/ 5106 h 607981"/>
                  <a:gd name="connsiteX6" fmla="*/ 293809 w 392310"/>
                  <a:gd name="connsiteY6" fmla="*/ 0 h 607981"/>
                  <a:gd name="connsiteX0" fmla="*/ 392310 w 483750"/>
                  <a:gd name="connsiteY0" fmla="*/ 232977 h 607981"/>
                  <a:gd name="connsiteX1" fmla="*/ 304532 w 483750"/>
                  <a:gd name="connsiteY1" fmla="*/ 607981 h 607981"/>
                  <a:gd name="connsiteX2" fmla="*/ 0 w 483750"/>
                  <a:gd name="connsiteY2" fmla="*/ 303450 h 607981"/>
                  <a:gd name="connsiteX3" fmla="*/ 243158 w 483750"/>
                  <a:gd name="connsiteY3" fmla="*/ 5106 h 607981"/>
                  <a:gd name="connsiteX4" fmla="*/ 293809 w 483750"/>
                  <a:gd name="connsiteY4" fmla="*/ 0 h 607981"/>
                  <a:gd name="connsiteX5" fmla="*/ 293809 w 483750"/>
                  <a:gd name="connsiteY5" fmla="*/ 232977 h 607981"/>
                  <a:gd name="connsiteX6" fmla="*/ 483750 w 483750"/>
                  <a:gd name="connsiteY6" fmla="*/ 32441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5" fmla="*/ 293809 w 392310"/>
                  <a:gd name="connsiteY5" fmla="*/ 23297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0" fmla="*/ 304532 w 304532"/>
                  <a:gd name="connsiteY0" fmla="*/ 607981 h 607981"/>
                  <a:gd name="connsiteX1" fmla="*/ 0 w 304532"/>
                  <a:gd name="connsiteY1" fmla="*/ 303450 h 607981"/>
                  <a:gd name="connsiteX2" fmla="*/ 243158 w 304532"/>
                  <a:gd name="connsiteY2" fmla="*/ 5106 h 607981"/>
                  <a:gd name="connsiteX3" fmla="*/ 293809 w 304532"/>
                  <a:gd name="connsiteY3" fmla="*/ 0 h 607981"/>
                </a:gdLst>
                <a:ahLst/>
                <a:cxnLst>
                  <a:cxn ang="0">
                    <a:pos x="connsiteX0" y="connsiteY0"/>
                  </a:cxn>
                  <a:cxn ang="0">
                    <a:pos x="connsiteX1" y="connsiteY1"/>
                  </a:cxn>
                  <a:cxn ang="0">
                    <a:pos x="connsiteX2" y="connsiteY2"/>
                  </a:cxn>
                  <a:cxn ang="0">
                    <a:pos x="connsiteX3" y="connsiteY3"/>
                  </a:cxn>
                </a:cxnLst>
                <a:rect l="l" t="t" r="r" b="b"/>
                <a:pathLst>
                  <a:path w="304532" h="607981">
                    <a:moveTo>
                      <a:pt x="304532" y="607981"/>
                    </a:moveTo>
                    <a:cubicBezTo>
                      <a:pt x="136344" y="607981"/>
                      <a:pt x="0" y="471638"/>
                      <a:pt x="0" y="303450"/>
                    </a:cubicBezTo>
                    <a:cubicBezTo>
                      <a:pt x="0" y="156286"/>
                      <a:pt x="104388" y="33502"/>
                      <a:pt x="243158" y="5106"/>
                    </a:cubicBezTo>
                    <a:lnTo>
                      <a:pt x="293809" y="0"/>
                    </a:lnTo>
                  </a:path>
                </a:pathLst>
              </a:custGeom>
              <a:noFill/>
              <a:ln w="12700" cap="rnd">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US" sz="1351" dirty="0">
                  <a:solidFill>
                    <a:srgbClr val="005073"/>
                  </a:solidFill>
                  <a:latin typeface="+mj-lt"/>
                </a:endParaRPr>
              </a:p>
            </p:txBody>
          </p:sp>
          <p:sp>
            <p:nvSpPr>
              <p:cNvPr id="202" name="Freeform 201">
                <a:extLst>
                  <a:ext uri="{FF2B5EF4-FFF2-40B4-BE49-F238E27FC236}">
                    <a16:creationId xmlns:a16="http://schemas.microsoft.com/office/drawing/2014/main" id="{25E6B9B7-A881-D649-B55E-6D5620DB3AF6}"/>
                  </a:ext>
                </a:extLst>
              </p:cNvPr>
              <p:cNvSpPr/>
              <p:nvPr/>
            </p:nvSpPr>
            <p:spPr>
              <a:xfrm flipH="1">
                <a:off x="8895607" y="2601729"/>
                <a:ext cx="230848" cy="460877"/>
              </a:xfrm>
              <a:custGeom>
                <a:avLst/>
                <a:gdLst>
                  <a:gd name="connsiteX0" fmla="*/ 293809 w 392310"/>
                  <a:gd name="connsiteY0" fmla="*/ 0 h 607981"/>
                  <a:gd name="connsiteX1" fmla="*/ 293809 w 392310"/>
                  <a:gd name="connsiteY1" fmla="*/ 232977 h 607981"/>
                  <a:gd name="connsiteX2" fmla="*/ 392310 w 392310"/>
                  <a:gd name="connsiteY2" fmla="*/ 232977 h 607981"/>
                  <a:gd name="connsiteX3" fmla="*/ 304532 w 392310"/>
                  <a:gd name="connsiteY3" fmla="*/ 607981 h 607981"/>
                  <a:gd name="connsiteX4" fmla="*/ 0 w 392310"/>
                  <a:gd name="connsiteY4" fmla="*/ 303450 h 607981"/>
                  <a:gd name="connsiteX5" fmla="*/ 243158 w 392310"/>
                  <a:gd name="connsiteY5" fmla="*/ 5106 h 607981"/>
                  <a:gd name="connsiteX6" fmla="*/ 293809 w 392310"/>
                  <a:gd name="connsiteY6" fmla="*/ 0 h 607981"/>
                  <a:gd name="connsiteX0" fmla="*/ 392310 w 483750"/>
                  <a:gd name="connsiteY0" fmla="*/ 232977 h 607981"/>
                  <a:gd name="connsiteX1" fmla="*/ 304532 w 483750"/>
                  <a:gd name="connsiteY1" fmla="*/ 607981 h 607981"/>
                  <a:gd name="connsiteX2" fmla="*/ 0 w 483750"/>
                  <a:gd name="connsiteY2" fmla="*/ 303450 h 607981"/>
                  <a:gd name="connsiteX3" fmla="*/ 243158 w 483750"/>
                  <a:gd name="connsiteY3" fmla="*/ 5106 h 607981"/>
                  <a:gd name="connsiteX4" fmla="*/ 293809 w 483750"/>
                  <a:gd name="connsiteY4" fmla="*/ 0 h 607981"/>
                  <a:gd name="connsiteX5" fmla="*/ 293809 w 483750"/>
                  <a:gd name="connsiteY5" fmla="*/ 232977 h 607981"/>
                  <a:gd name="connsiteX6" fmla="*/ 483750 w 483750"/>
                  <a:gd name="connsiteY6" fmla="*/ 32441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5" fmla="*/ 293809 w 392310"/>
                  <a:gd name="connsiteY5" fmla="*/ 23297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0" fmla="*/ 304532 w 304532"/>
                  <a:gd name="connsiteY0" fmla="*/ 607981 h 607981"/>
                  <a:gd name="connsiteX1" fmla="*/ 0 w 304532"/>
                  <a:gd name="connsiteY1" fmla="*/ 303450 h 607981"/>
                  <a:gd name="connsiteX2" fmla="*/ 243158 w 304532"/>
                  <a:gd name="connsiteY2" fmla="*/ 5106 h 607981"/>
                  <a:gd name="connsiteX3" fmla="*/ 293809 w 304532"/>
                  <a:gd name="connsiteY3" fmla="*/ 0 h 607981"/>
                </a:gdLst>
                <a:ahLst/>
                <a:cxnLst>
                  <a:cxn ang="0">
                    <a:pos x="connsiteX0" y="connsiteY0"/>
                  </a:cxn>
                  <a:cxn ang="0">
                    <a:pos x="connsiteX1" y="connsiteY1"/>
                  </a:cxn>
                  <a:cxn ang="0">
                    <a:pos x="connsiteX2" y="connsiteY2"/>
                  </a:cxn>
                  <a:cxn ang="0">
                    <a:pos x="connsiteX3" y="connsiteY3"/>
                  </a:cxn>
                </a:cxnLst>
                <a:rect l="l" t="t" r="r" b="b"/>
                <a:pathLst>
                  <a:path w="304532" h="607981">
                    <a:moveTo>
                      <a:pt x="304532" y="607981"/>
                    </a:moveTo>
                    <a:cubicBezTo>
                      <a:pt x="136344" y="607981"/>
                      <a:pt x="0" y="471638"/>
                      <a:pt x="0" y="303450"/>
                    </a:cubicBezTo>
                    <a:cubicBezTo>
                      <a:pt x="0" y="156286"/>
                      <a:pt x="104388" y="33502"/>
                      <a:pt x="243158" y="5106"/>
                    </a:cubicBezTo>
                    <a:lnTo>
                      <a:pt x="293809" y="0"/>
                    </a:lnTo>
                  </a:path>
                </a:pathLst>
              </a:custGeom>
              <a:noFill/>
              <a:ln w="12700" cap="rnd">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US" sz="1351" dirty="0">
                  <a:solidFill>
                    <a:srgbClr val="005073"/>
                  </a:solidFill>
                  <a:latin typeface="+mj-lt"/>
                </a:endParaRPr>
              </a:p>
            </p:txBody>
          </p:sp>
          <p:cxnSp>
            <p:nvCxnSpPr>
              <p:cNvPr id="203" name="Straight Connector 202">
                <a:extLst>
                  <a:ext uri="{FF2B5EF4-FFF2-40B4-BE49-F238E27FC236}">
                    <a16:creationId xmlns:a16="http://schemas.microsoft.com/office/drawing/2014/main" id="{B9E8AB53-E8D3-6D4F-A967-F120CA77CE18}"/>
                  </a:ext>
                </a:extLst>
              </p:cNvPr>
              <p:cNvCxnSpPr>
                <a:cxnSpLocks/>
              </p:cNvCxnSpPr>
              <p:nvPr/>
            </p:nvCxnSpPr>
            <p:spPr>
              <a:xfrm flipH="1">
                <a:off x="7791860" y="3062606"/>
                <a:ext cx="1103747" cy="0"/>
              </a:xfrm>
              <a:prstGeom prst="line">
                <a:avLst/>
              </a:prstGeom>
              <a:ln w="12700" cap="rnd">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0" name="Straight Arrow Connector 9"/>
            <p:cNvCxnSpPr/>
            <p:nvPr/>
          </p:nvCxnSpPr>
          <p:spPr>
            <a:xfrm flipH="1">
              <a:off x="2916936" y="1739412"/>
              <a:ext cx="899992" cy="0"/>
            </a:xfrm>
            <a:prstGeom prst="straightConnector1">
              <a:avLst/>
            </a:prstGeom>
            <a:ln w="12700" cap="rnd">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2117510" y="1742526"/>
              <a:ext cx="419950" cy="0"/>
            </a:xfrm>
            <a:prstGeom prst="straightConnector1">
              <a:avLst/>
            </a:prstGeom>
            <a:ln w="12700" cap="rnd">
              <a:solidFill>
                <a:schemeClr val="bg2">
                  <a:lumMod val="75000"/>
                </a:schemeClr>
              </a:solidFill>
              <a:prstDash val="dash"/>
              <a:tailEnd type="arrow" w="med" len="sm"/>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892673" y="1621397"/>
              <a:ext cx="1171686" cy="230833"/>
              <a:chOff x="757600" y="2351936"/>
              <a:chExt cx="1176105" cy="248845"/>
            </a:xfrm>
            <a:solidFill>
              <a:schemeClr val="accent6"/>
            </a:solidFill>
          </p:grpSpPr>
          <p:sp>
            <p:nvSpPr>
              <p:cNvPr id="5" name="Rounded Rectangle 4"/>
              <p:cNvSpPr/>
              <p:nvPr/>
            </p:nvSpPr>
            <p:spPr>
              <a:xfrm>
                <a:off x="757600" y="2384481"/>
                <a:ext cx="1176105" cy="196070"/>
              </a:xfrm>
              <a:prstGeom prst="roundRect">
                <a:avLst>
                  <a:gd name="adj" fmla="val 50000"/>
                </a:avLst>
              </a:prstGeom>
              <a:solidFill>
                <a:schemeClr val="bg2"/>
              </a:solidFill>
              <a:ln w="127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US" sz="2400" dirty="0">
                  <a:solidFill>
                    <a:srgbClr val="005073"/>
                  </a:solidFill>
                </a:endParaRPr>
              </a:p>
            </p:txBody>
          </p:sp>
          <p:sp>
            <p:nvSpPr>
              <p:cNvPr id="32" name="Rectangle 31"/>
              <p:cNvSpPr/>
              <p:nvPr/>
            </p:nvSpPr>
            <p:spPr>
              <a:xfrm>
                <a:off x="815803" y="2351936"/>
                <a:ext cx="1087835" cy="248845"/>
              </a:xfrm>
              <a:prstGeom prst="rect">
                <a:avLst/>
              </a:prstGeom>
              <a:noFill/>
            </p:spPr>
            <p:txBody>
              <a:bodyPr wrap="square" lIns="0" rIns="0" anchor="ctr">
                <a:spAutoFit/>
              </a:bodyPr>
              <a:lstStyle/>
              <a:p>
                <a:pPr algn="ctr" defTabSz="609585" fontAlgn="base">
                  <a:spcAft>
                    <a:spcPct val="0"/>
                  </a:spcAft>
                  <a:defRPr/>
                </a:pPr>
                <a:r>
                  <a:rPr lang="en-US" sz="1400" dirty="0" err="1">
                    <a:solidFill>
                      <a:schemeClr val="accent6"/>
                    </a:solidFill>
                    <a:latin typeface="CiscoSansTT Light" panose="020B0503020201020303" pitchFamily="34" charset="0"/>
                    <a:ea typeface="CiscoSansTT" charset="0"/>
                    <a:cs typeface="CiscoSansTT Light" panose="020B0503020201020303" pitchFamily="34" charset="0"/>
                  </a:rPr>
                  <a:t>baddomain.com</a:t>
                </a:r>
                <a:endParaRPr lang="en-US" sz="1400" dirty="0">
                  <a:solidFill>
                    <a:schemeClr val="accent6"/>
                  </a:solidFill>
                  <a:latin typeface="CiscoSansTT Light" panose="020B0503020201020303" pitchFamily="34" charset="0"/>
                  <a:ea typeface="CiscoSansTT" charset="0"/>
                  <a:cs typeface="CiscoSansTT Light" panose="020B0503020201020303" pitchFamily="34" charset="0"/>
                </a:endParaRPr>
              </a:p>
            </p:txBody>
          </p:sp>
        </p:grpSp>
        <p:grpSp>
          <p:nvGrpSpPr>
            <p:cNvPr id="3" name="Group 2">
              <a:extLst>
                <a:ext uri="{FF2B5EF4-FFF2-40B4-BE49-F238E27FC236}">
                  <a16:creationId xmlns:a16="http://schemas.microsoft.com/office/drawing/2014/main" id="{0BF4FA40-5B3D-2445-A645-D3B98D7D1186}"/>
                </a:ext>
              </a:extLst>
            </p:cNvPr>
            <p:cNvGrpSpPr/>
            <p:nvPr/>
          </p:nvGrpSpPr>
          <p:grpSpPr>
            <a:xfrm>
              <a:off x="2500088" y="1519585"/>
              <a:ext cx="452749" cy="453090"/>
              <a:chOff x="2500088" y="1519585"/>
              <a:chExt cx="452749" cy="453090"/>
            </a:xfrm>
          </p:grpSpPr>
          <p:sp>
            <p:nvSpPr>
              <p:cNvPr id="250" name="Freeform 249">
                <a:extLst>
                  <a:ext uri="{FF2B5EF4-FFF2-40B4-BE49-F238E27FC236}">
                    <a16:creationId xmlns:a16="http://schemas.microsoft.com/office/drawing/2014/main" id="{C55186D5-A951-F844-8888-F0C39E1045A6}"/>
                  </a:ext>
                </a:extLst>
              </p:cNvPr>
              <p:cNvSpPr>
                <a:spLocks noChangeArrowheads="1"/>
              </p:cNvSpPr>
              <p:nvPr/>
            </p:nvSpPr>
            <p:spPr bwMode="auto">
              <a:xfrm flipH="1">
                <a:off x="2500088" y="1519585"/>
                <a:ext cx="452749" cy="453090"/>
              </a:xfrm>
              <a:custGeom>
                <a:avLst/>
                <a:gdLst>
                  <a:gd name="T0" fmla="*/ 10703 w 11588"/>
                  <a:gd name="T1" fmla="*/ 1311 h 11596"/>
                  <a:gd name="T2" fmla="*/ 9966 w 11588"/>
                  <a:gd name="T3" fmla="*/ 575 h 11596"/>
                  <a:gd name="T4" fmla="*/ 9244 w 11588"/>
                  <a:gd name="T5" fmla="*/ 1178 h 11596"/>
                  <a:gd name="T6" fmla="*/ 6625 w 11588"/>
                  <a:gd name="T7" fmla="*/ 704 h 11596"/>
                  <a:gd name="T8" fmla="*/ 5892 w 11588"/>
                  <a:gd name="T9" fmla="*/ 0 h 11596"/>
                  <a:gd name="T10" fmla="*/ 5161 w 11588"/>
                  <a:gd name="T11" fmla="*/ 683 h 11596"/>
                  <a:gd name="T12" fmla="*/ 2349 w 11588"/>
                  <a:gd name="T13" fmla="*/ 1184 h 11596"/>
                  <a:gd name="T14" fmla="*/ 1626 w 11588"/>
                  <a:gd name="T15" fmla="*/ 575 h 11596"/>
                  <a:gd name="T16" fmla="*/ 890 w 11588"/>
                  <a:gd name="T17" fmla="*/ 1311 h 11596"/>
                  <a:gd name="T18" fmla="*/ 5770 w 11588"/>
                  <a:gd name="T19" fmla="*/ 11595 h 11596"/>
                  <a:gd name="T20" fmla="*/ 5794 w 11588"/>
                  <a:gd name="T21" fmla="*/ 11590 h 11596"/>
                  <a:gd name="T22" fmla="*/ 5818 w 11588"/>
                  <a:gd name="T23" fmla="*/ 11595 h 11596"/>
                  <a:gd name="T24" fmla="*/ 10703 w 11588"/>
                  <a:gd name="T25" fmla="*/ 1311 h 1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88" h="11596">
                    <a:moveTo>
                      <a:pt x="10703" y="1311"/>
                    </a:moveTo>
                    <a:cubicBezTo>
                      <a:pt x="10703" y="903"/>
                      <a:pt x="10372" y="575"/>
                      <a:pt x="9966" y="575"/>
                    </a:cubicBezTo>
                    <a:cubicBezTo>
                      <a:pt x="9604" y="575"/>
                      <a:pt x="9304" y="837"/>
                      <a:pt x="9244" y="1178"/>
                    </a:cubicBezTo>
                    <a:cubicBezTo>
                      <a:pt x="8412" y="1027"/>
                      <a:pt x="7096" y="786"/>
                      <a:pt x="6625" y="704"/>
                    </a:cubicBezTo>
                    <a:cubicBezTo>
                      <a:pt x="6609" y="312"/>
                      <a:pt x="6288" y="0"/>
                      <a:pt x="5892" y="0"/>
                    </a:cubicBezTo>
                    <a:cubicBezTo>
                      <a:pt x="5503" y="0"/>
                      <a:pt x="5188" y="302"/>
                      <a:pt x="5161" y="683"/>
                    </a:cubicBezTo>
                    <a:lnTo>
                      <a:pt x="2349" y="1184"/>
                    </a:lnTo>
                    <a:cubicBezTo>
                      <a:pt x="2288" y="839"/>
                      <a:pt x="1989" y="575"/>
                      <a:pt x="1626" y="575"/>
                    </a:cubicBezTo>
                    <a:cubicBezTo>
                      <a:pt x="1219" y="575"/>
                      <a:pt x="890" y="906"/>
                      <a:pt x="890" y="1311"/>
                    </a:cubicBezTo>
                    <a:cubicBezTo>
                      <a:pt x="0" y="9582"/>
                      <a:pt x="5153" y="11595"/>
                      <a:pt x="5770" y="11595"/>
                    </a:cubicBezTo>
                    <a:cubicBezTo>
                      <a:pt x="5778" y="11595"/>
                      <a:pt x="5786" y="11592"/>
                      <a:pt x="5794" y="11590"/>
                    </a:cubicBezTo>
                    <a:cubicBezTo>
                      <a:pt x="5802" y="11590"/>
                      <a:pt x="5810" y="11595"/>
                      <a:pt x="5818" y="11595"/>
                    </a:cubicBezTo>
                    <a:cubicBezTo>
                      <a:pt x="6434" y="11595"/>
                      <a:pt x="11587" y="9582"/>
                      <a:pt x="10703" y="1311"/>
                    </a:cubicBezTo>
                  </a:path>
                </a:pathLst>
              </a:custGeom>
              <a:noFill/>
              <a:ln w="12700">
                <a:solidFill>
                  <a:srgbClr val="003A5C"/>
                </a:solidFill>
              </a:ln>
              <a:effectLst/>
            </p:spPr>
            <p:txBody>
              <a:bodyPr wrap="none" anchor="ctr"/>
              <a:lstStyle/>
              <a:p>
                <a:pPr defTabSz="1219170">
                  <a:defRPr/>
                </a:pPr>
                <a:endParaRPr lang="en-US" sz="2400" kern="0" dirty="0">
                  <a:solidFill>
                    <a:srgbClr val="FFFFFF"/>
                  </a:solidFill>
                  <a:latin typeface="+mj-lt"/>
                  <a:ea typeface="ＭＳ Ｐゴシック" charset="0"/>
                </a:endParaRPr>
              </a:p>
            </p:txBody>
          </p:sp>
          <p:cxnSp>
            <p:nvCxnSpPr>
              <p:cNvPr id="253" name="Straight Connector 252">
                <a:extLst>
                  <a:ext uri="{FF2B5EF4-FFF2-40B4-BE49-F238E27FC236}">
                    <a16:creationId xmlns:a16="http://schemas.microsoft.com/office/drawing/2014/main" id="{ABDE72FD-81F0-3347-A61F-8A4BAA89CC72}"/>
                  </a:ext>
                </a:extLst>
              </p:cNvPr>
              <p:cNvCxnSpPr/>
              <p:nvPr/>
            </p:nvCxnSpPr>
            <p:spPr>
              <a:xfrm>
                <a:off x="2646050" y="1664416"/>
                <a:ext cx="160824" cy="157871"/>
              </a:xfrm>
              <a:prstGeom prst="line">
                <a:avLst/>
              </a:prstGeom>
              <a:ln w="12700" cap="rnd">
                <a:solidFill>
                  <a:srgbClr val="003A5C"/>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BFBEDC71-F91D-E141-9453-0CD05AB60575}"/>
                  </a:ext>
                </a:extLst>
              </p:cNvPr>
              <p:cNvCxnSpPr>
                <a:cxnSpLocks/>
              </p:cNvCxnSpPr>
              <p:nvPr/>
            </p:nvCxnSpPr>
            <p:spPr>
              <a:xfrm flipH="1">
                <a:off x="2646050" y="1664416"/>
                <a:ext cx="160824" cy="157871"/>
              </a:xfrm>
              <a:prstGeom prst="line">
                <a:avLst/>
              </a:prstGeom>
              <a:ln w="12700" cap="rnd">
                <a:solidFill>
                  <a:srgbClr val="003A5C"/>
                </a:solidFill>
              </a:ln>
            </p:spPr>
            <p:style>
              <a:lnRef idx="1">
                <a:schemeClr val="accent1"/>
              </a:lnRef>
              <a:fillRef idx="0">
                <a:schemeClr val="accent1"/>
              </a:fillRef>
              <a:effectRef idx="0">
                <a:schemeClr val="accent1"/>
              </a:effectRef>
              <a:fontRef idx="minor">
                <a:schemeClr val="tx1"/>
              </a:fontRef>
            </p:style>
          </p:cxnSp>
        </p:grpSp>
      </p:grpSp>
      <p:grpSp>
        <p:nvGrpSpPr>
          <p:cNvPr id="12" name="Group 11">
            <a:extLst>
              <a:ext uri="{FF2B5EF4-FFF2-40B4-BE49-F238E27FC236}">
                <a16:creationId xmlns:a16="http://schemas.microsoft.com/office/drawing/2014/main" id="{1D084772-4D7F-F546-88E4-04C9BC026498}"/>
              </a:ext>
            </a:extLst>
          </p:cNvPr>
          <p:cNvGrpSpPr/>
          <p:nvPr/>
        </p:nvGrpSpPr>
        <p:grpSpPr>
          <a:xfrm>
            <a:off x="5004448" y="3945531"/>
            <a:ext cx="5803976" cy="1323439"/>
            <a:chOff x="3753336" y="2760342"/>
            <a:chExt cx="4352982" cy="992580"/>
          </a:xfrm>
        </p:grpSpPr>
        <p:sp>
          <p:nvSpPr>
            <p:cNvPr id="115" name="Rectangle 114">
              <a:extLst>
                <a:ext uri="{FF2B5EF4-FFF2-40B4-BE49-F238E27FC236}">
                  <a16:creationId xmlns:a16="http://schemas.microsoft.com/office/drawing/2014/main" id="{E738F5D3-E42B-EA4C-8358-3786B466162F}"/>
                </a:ext>
              </a:extLst>
            </p:cNvPr>
            <p:cNvSpPr/>
            <p:nvPr/>
          </p:nvSpPr>
          <p:spPr>
            <a:xfrm>
              <a:off x="4690109" y="2760342"/>
              <a:ext cx="3416209" cy="992580"/>
            </a:xfrm>
            <a:prstGeom prst="rect">
              <a:avLst/>
            </a:prstGeom>
          </p:spPr>
          <p:txBody>
            <a:bodyPr wrap="square" anchor="ctr">
              <a:spAutoFit/>
            </a:bodyPr>
            <a:lstStyle/>
            <a:p>
              <a:pPr>
                <a:defRPr/>
              </a:pPr>
              <a:r>
                <a:rPr lang="en-US" sz="2000" dirty="0">
                  <a:solidFill>
                    <a:schemeClr val="accent2"/>
                  </a:solidFill>
                  <a:ea typeface="CiscoSansTT" charset="0"/>
                  <a:cs typeface="CiscoSansTT Light" panose="020B0503020201020303" pitchFamily="34" charset="0"/>
                </a:rPr>
                <a:t>AMP for Endpoints</a:t>
              </a:r>
              <a:r>
                <a:rPr lang="en-US" sz="2000" dirty="0">
                  <a:solidFill>
                    <a:schemeClr val="accent2"/>
                  </a:solidFill>
                  <a:ea typeface="CiscoSansTT" charset="0"/>
                  <a:cs typeface="CiscoSansTT" charset="0"/>
                </a:rPr>
                <a:t> </a:t>
              </a:r>
              <a:br>
                <a:rPr lang="en-US" sz="2000" dirty="0">
                  <a:ea typeface="CiscoSansTT" charset="0"/>
                  <a:cs typeface="CiscoSansTT" charset="0"/>
                </a:rPr>
              </a:br>
              <a:r>
                <a:rPr lang="en-US" sz="2000" dirty="0">
                  <a:solidFill>
                    <a:srgbClr val="003A5C"/>
                  </a:solidFill>
                </a:rPr>
                <a:t>Blocks attacks at initial inspection monitoring files. Memory, and behavior. Uses sandbox to inspect the unknown.</a:t>
              </a:r>
              <a:endParaRPr lang="en-US" sz="2000" dirty="0">
                <a:solidFill>
                  <a:srgbClr val="003A5C"/>
                </a:solidFill>
                <a:ea typeface="ＭＳ Ｐゴシック" charset="0"/>
                <a:cs typeface="ＭＳ Ｐゴシック" charset="0"/>
              </a:endParaRPr>
            </a:p>
          </p:txBody>
        </p:sp>
        <p:grpSp>
          <p:nvGrpSpPr>
            <p:cNvPr id="131" name="Group 130">
              <a:extLst>
                <a:ext uri="{FF2B5EF4-FFF2-40B4-BE49-F238E27FC236}">
                  <a16:creationId xmlns:a16="http://schemas.microsoft.com/office/drawing/2014/main" id="{447CAD36-6D2E-BC4A-A1A8-2F1620BEAAD2}"/>
                </a:ext>
              </a:extLst>
            </p:cNvPr>
            <p:cNvGrpSpPr>
              <a:grpSpLocks noChangeAspect="1"/>
            </p:cNvGrpSpPr>
            <p:nvPr/>
          </p:nvGrpSpPr>
          <p:grpSpPr>
            <a:xfrm>
              <a:off x="3753336" y="2838072"/>
              <a:ext cx="850392" cy="850392"/>
              <a:chOff x="2766868" y="3166920"/>
              <a:chExt cx="548640" cy="548640"/>
            </a:xfrm>
          </p:grpSpPr>
          <p:sp>
            <p:nvSpPr>
              <p:cNvPr id="135" name="Oval 134">
                <a:extLst>
                  <a:ext uri="{FF2B5EF4-FFF2-40B4-BE49-F238E27FC236}">
                    <a16:creationId xmlns:a16="http://schemas.microsoft.com/office/drawing/2014/main" id="{D67C19FB-8A4E-5642-B8EC-C4CCD5E02AB8}"/>
                  </a:ext>
                </a:extLst>
              </p:cNvPr>
              <p:cNvSpPr>
                <a:spLocks noChangeAspect="1"/>
              </p:cNvSpPr>
              <p:nvPr/>
            </p:nvSpPr>
            <p:spPr>
              <a:xfrm>
                <a:off x="2766868" y="3166920"/>
                <a:ext cx="548640" cy="548640"/>
              </a:xfrm>
              <a:prstGeom prst="ellipse">
                <a:avLst/>
              </a:prstGeom>
              <a:solidFill>
                <a:srgbClr val="003A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Freeform 135">
                <a:extLst>
                  <a:ext uri="{FF2B5EF4-FFF2-40B4-BE49-F238E27FC236}">
                    <a16:creationId xmlns:a16="http://schemas.microsoft.com/office/drawing/2014/main" id="{A92B53AA-51EE-B448-BBD0-470217E679FF}"/>
                  </a:ext>
                </a:extLst>
              </p:cNvPr>
              <p:cNvSpPr>
                <a:spLocks noChangeAspect="1"/>
              </p:cNvSpPr>
              <p:nvPr/>
            </p:nvSpPr>
            <p:spPr>
              <a:xfrm>
                <a:off x="2909953" y="3309291"/>
                <a:ext cx="405217" cy="405863"/>
              </a:xfrm>
              <a:custGeom>
                <a:avLst/>
                <a:gdLst>
                  <a:gd name="connsiteX0" fmla="*/ 1110782 w 1688406"/>
                  <a:gd name="connsiteY0" fmla="*/ 0 h 1691096"/>
                  <a:gd name="connsiteX1" fmla="*/ 1688406 w 1688406"/>
                  <a:gd name="connsiteY1" fmla="*/ 577623 h 1691096"/>
                  <a:gd name="connsiteX2" fmla="*/ 1683910 w 1688406"/>
                  <a:gd name="connsiteY2" fmla="*/ 666653 h 1691096"/>
                  <a:gd name="connsiteX3" fmla="*/ 663676 w 1688406"/>
                  <a:gd name="connsiteY3" fmla="*/ 1686887 h 1691096"/>
                  <a:gd name="connsiteX4" fmla="*/ 580314 w 1688406"/>
                  <a:gd name="connsiteY4" fmla="*/ 1691096 h 1691096"/>
                  <a:gd name="connsiteX5" fmla="*/ 0 w 1688406"/>
                  <a:gd name="connsiteY5" fmla="*/ 1110782 h 1691096"/>
                  <a:gd name="connsiteX6" fmla="*/ 14042 w 1688406"/>
                  <a:gd name="connsiteY6" fmla="*/ 1096740 h 1691096"/>
                  <a:gd name="connsiteX7" fmla="*/ 119406 w 1688406"/>
                  <a:gd name="connsiteY7" fmla="*/ 1183673 h 1691096"/>
                  <a:gd name="connsiteX8" fmla="*/ 546811 w 1688406"/>
                  <a:gd name="connsiteY8" fmla="*/ 1314227 h 1691096"/>
                  <a:gd name="connsiteX9" fmla="*/ 1311250 w 1688406"/>
                  <a:gd name="connsiteY9" fmla="*/ 549788 h 1691096"/>
                  <a:gd name="connsiteX10" fmla="*/ 1180696 w 1688406"/>
                  <a:gd name="connsiteY10" fmla="*/ 122383 h 1691096"/>
                  <a:gd name="connsiteX11" fmla="*/ 1093763 w 1688406"/>
                  <a:gd name="connsiteY11" fmla="*/ 17019 h 1691096"/>
                  <a:gd name="connsiteX12" fmla="*/ 1110782 w 1688406"/>
                  <a:gd name="connsiteY12" fmla="*/ 0 h 16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8406" h="1691096">
                    <a:moveTo>
                      <a:pt x="1110782" y="0"/>
                    </a:moveTo>
                    <a:lnTo>
                      <a:pt x="1688406" y="577623"/>
                    </a:lnTo>
                    <a:lnTo>
                      <a:pt x="1683910" y="666653"/>
                    </a:lnTo>
                    <a:cubicBezTo>
                      <a:pt x="1629279" y="1204593"/>
                      <a:pt x="1201616" y="1632256"/>
                      <a:pt x="663676" y="1686887"/>
                    </a:cubicBezTo>
                    <a:lnTo>
                      <a:pt x="580314" y="1691096"/>
                    </a:lnTo>
                    <a:lnTo>
                      <a:pt x="0" y="1110782"/>
                    </a:lnTo>
                    <a:lnTo>
                      <a:pt x="14042" y="1096740"/>
                    </a:lnTo>
                    <a:lnTo>
                      <a:pt x="119406" y="1183673"/>
                    </a:lnTo>
                    <a:cubicBezTo>
                      <a:pt x="241411" y="1266098"/>
                      <a:pt x="388491" y="1314227"/>
                      <a:pt x="546811" y="1314227"/>
                    </a:cubicBezTo>
                    <a:cubicBezTo>
                      <a:pt x="968999" y="1314227"/>
                      <a:pt x="1311250" y="971976"/>
                      <a:pt x="1311250" y="549788"/>
                    </a:cubicBezTo>
                    <a:cubicBezTo>
                      <a:pt x="1311250" y="391468"/>
                      <a:pt x="1263121" y="244388"/>
                      <a:pt x="1180696" y="122383"/>
                    </a:cubicBezTo>
                    <a:lnTo>
                      <a:pt x="1093763" y="17019"/>
                    </a:lnTo>
                    <a:lnTo>
                      <a:pt x="1110782" y="0"/>
                    </a:lnTo>
                    <a:close/>
                  </a:path>
                </a:pathLst>
              </a:custGeom>
              <a:solidFill>
                <a:srgbClr val="0F2F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6" name="Freeform 5">
                <a:extLst>
                  <a:ext uri="{FF2B5EF4-FFF2-40B4-BE49-F238E27FC236}">
                    <a16:creationId xmlns:a16="http://schemas.microsoft.com/office/drawing/2014/main" id="{31742497-426C-2241-A46C-9E3D4E8CCA14}"/>
                  </a:ext>
                </a:extLst>
              </p:cNvPr>
              <p:cNvSpPr>
                <a:spLocks noEditPoints="1"/>
              </p:cNvSpPr>
              <p:nvPr/>
            </p:nvSpPr>
            <p:spPr bwMode="auto">
              <a:xfrm>
                <a:off x="2811156" y="3211012"/>
                <a:ext cx="460063" cy="460457"/>
              </a:xfrm>
              <a:custGeom>
                <a:avLst/>
                <a:gdLst>
                  <a:gd name="T0" fmla="*/ 614 w 632"/>
                  <a:gd name="T1" fmla="*/ 299 h 633"/>
                  <a:gd name="T2" fmla="*/ 586 w 632"/>
                  <a:gd name="T3" fmla="*/ 299 h 633"/>
                  <a:gd name="T4" fmla="*/ 334 w 632"/>
                  <a:gd name="T5" fmla="*/ 48 h 633"/>
                  <a:gd name="T6" fmla="*/ 334 w 632"/>
                  <a:gd name="T7" fmla="*/ 18 h 633"/>
                  <a:gd name="T8" fmla="*/ 316 w 632"/>
                  <a:gd name="T9" fmla="*/ 0 h 633"/>
                  <a:gd name="T10" fmla="*/ 298 w 632"/>
                  <a:gd name="T11" fmla="*/ 18 h 633"/>
                  <a:gd name="T12" fmla="*/ 298 w 632"/>
                  <a:gd name="T13" fmla="*/ 48 h 633"/>
                  <a:gd name="T14" fmla="*/ 46 w 632"/>
                  <a:gd name="T15" fmla="*/ 299 h 633"/>
                  <a:gd name="T16" fmla="*/ 18 w 632"/>
                  <a:gd name="T17" fmla="*/ 299 h 633"/>
                  <a:gd name="T18" fmla="*/ 0 w 632"/>
                  <a:gd name="T19" fmla="*/ 317 h 633"/>
                  <a:gd name="T20" fmla="*/ 18 w 632"/>
                  <a:gd name="T21" fmla="*/ 335 h 633"/>
                  <a:gd name="T22" fmla="*/ 46 w 632"/>
                  <a:gd name="T23" fmla="*/ 335 h 633"/>
                  <a:gd name="T24" fmla="*/ 298 w 632"/>
                  <a:gd name="T25" fmla="*/ 587 h 633"/>
                  <a:gd name="T26" fmla="*/ 298 w 632"/>
                  <a:gd name="T27" fmla="*/ 615 h 633"/>
                  <a:gd name="T28" fmla="*/ 316 w 632"/>
                  <a:gd name="T29" fmla="*/ 633 h 633"/>
                  <a:gd name="T30" fmla="*/ 334 w 632"/>
                  <a:gd name="T31" fmla="*/ 615 h 633"/>
                  <a:gd name="T32" fmla="*/ 334 w 632"/>
                  <a:gd name="T33" fmla="*/ 587 h 633"/>
                  <a:gd name="T34" fmla="*/ 586 w 632"/>
                  <a:gd name="T35" fmla="*/ 335 h 633"/>
                  <a:gd name="T36" fmla="*/ 614 w 632"/>
                  <a:gd name="T37" fmla="*/ 335 h 633"/>
                  <a:gd name="T38" fmla="*/ 632 w 632"/>
                  <a:gd name="T39" fmla="*/ 317 h 633"/>
                  <a:gd name="T40" fmla="*/ 614 w 632"/>
                  <a:gd name="T41" fmla="*/ 299 h 633"/>
                  <a:gd name="T42" fmla="*/ 334 w 632"/>
                  <a:gd name="T43" fmla="*/ 559 h 633"/>
                  <a:gd name="T44" fmla="*/ 334 w 632"/>
                  <a:gd name="T45" fmla="*/ 531 h 633"/>
                  <a:gd name="T46" fmla="*/ 316 w 632"/>
                  <a:gd name="T47" fmla="*/ 513 h 633"/>
                  <a:gd name="T48" fmla="*/ 298 w 632"/>
                  <a:gd name="T49" fmla="*/ 531 h 633"/>
                  <a:gd name="T50" fmla="*/ 298 w 632"/>
                  <a:gd name="T51" fmla="*/ 559 h 633"/>
                  <a:gd name="T52" fmla="*/ 74 w 632"/>
                  <a:gd name="T53" fmla="*/ 335 h 633"/>
                  <a:gd name="T54" fmla="*/ 101 w 632"/>
                  <a:gd name="T55" fmla="*/ 335 h 633"/>
                  <a:gd name="T56" fmla="*/ 119 w 632"/>
                  <a:gd name="T57" fmla="*/ 317 h 633"/>
                  <a:gd name="T58" fmla="*/ 101 w 632"/>
                  <a:gd name="T59" fmla="*/ 299 h 633"/>
                  <a:gd name="T60" fmla="*/ 75 w 632"/>
                  <a:gd name="T61" fmla="*/ 299 h 633"/>
                  <a:gd name="T62" fmla="*/ 298 w 632"/>
                  <a:gd name="T63" fmla="*/ 76 h 633"/>
                  <a:gd name="T64" fmla="*/ 298 w 632"/>
                  <a:gd name="T65" fmla="*/ 102 h 633"/>
                  <a:gd name="T66" fmla="*/ 316 w 632"/>
                  <a:gd name="T67" fmla="*/ 120 h 633"/>
                  <a:gd name="T68" fmla="*/ 334 w 632"/>
                  <a:gd name="T69" fmla="*/ 102 h 633"/>
                  <a:gd name="T70" fmla="*/ 334 w 632"/>
                  <a:gd name="T71" fmla="*/ 76 h 633"/>
                  <a:gd name="T72" fmla="*/ 558 w 632"/>
                  <a:gd name="T73" fmla="*/ 299 h 633"/>
                  <a:gd name="T74" fmla="*/ 531 w 632"/>
                  <a:gd name="T75" fmla="*/ 299 h 633"/>
                  <a:gd name="T76" fmla="*/ 513 w 632"/>
                  <a:gd name="T77" fmla="*/ 317 h 633"/>
                  <a:gd name="T78" fmla="*/ 531 w 632"/>
                  <a:gd name="T79" fmla="*/ 335 h 633"/>
                  <a:gd name="T80" fmla="*/ 558 w 632"/>
                  <a:gd name="T81" fmla="*/ 335 h 633"/>
                  <a:gd name="T82" fmla="*/ 334 w 632"/>
                  <a:gd name="T83" fmla="*/ 559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2" h="633">
                    <a:moveTo>
                      <a:pt x="614" y="299"/>
                    </a:moveTo>
                    <a:cubicBezTo>
                      <a:pt x="586" y="299"/>
                      <a:pt x="586" y="299"/>
                      <a:pt x="586" y="299"/>
                    </a:cubicBezTo>
                    <a:cubicBezTo>
                      <a:pt x="576" y="164"/>
                      <a:pt x="469" y="57"/>
                      <a:pt x="334" y="48"/>
                    </a:cubicBezTo>
                    <a:cubicBezTo>
                      <a:pt x="334" y="18"/>
                      <a:pt x="334" y="18"/>
                      <a:pt x="334" y="18"/>
                    </a:cubicBezTo>
                    <a:cubicBezTo>
                      <a:pt x="334" y="9"/>
                      <a:pt x="326" y="0"/>
                      <a:pt x="316" y="0"/>
                    </a:cubicBezTo>
                    <a:cubicBezTo>
                      <a:pt x="306" y="0"/>
                      <a:pt x="298" y="9"/>
                      <a:pt x="298" y="18"/>
                    </a:cubicBezTo>
                    <a:cubicBezTo>
                      <a:pt x="298" y="48"/>
                      <a:pt x="298" y="48"/>
                      <a:pt x="298" y="48"/>
                    </a:cubicBezTo>
                    <a:cubicBezTo>
                      <a:pt x="164" y="57"/>
                      <a:pt x="56" y="164"/>
                      <a:pt x="46" y="299"/>
                    </a:cubicBezTo>
                    <a:cubicBezTo>
                      <a:pt x="18" y="299"/>
                      <a:pt x="18" y="299"/>
                      <a:pt x="18" y="299"/>
                    </a:cubicBezTo>
                    <a:cubicBezTo>
                      <a:pt x="8" y="299"/>
                      <a:pt x="0" y="307"/>
                      <a:pt x="0" y="317"/>
                    </a:cubicBezTo>
                    <a:cubicBezTo>
                      <a:pt x="0" y="327"/>
                      <a:pt x="8" y="335"/>
                      <a:pt x="18" y="335"/>
                    </a:cubicBezTo>
                    <a:cubicBezTo>
                      <a:pt x="46" y="335"/>
                      <a:pt x="46" y="335"/>
                      <a:pt x="46" y="335"/>
                    </a:cubicBezTo>
                    <a:cubicBezTo>
                      <a:pt x="55" y="470"/>
                      <a:pt x="163" y="578"/>
                      <a:pt x="298" y="587"/>
                    </a:cubicBezTo>
                    <a:cubicBezTo>
                      <a:pt x="298" y="615"/>
                      <a:pt x="298" y="615"/>
                      <a:pt x="298" y="615"/>
                    </a:cubicBezTo>
                    <a:cubicBezTo>
                      <a:pt x="298" y="625"/>
                      <a:pt x="306" y="633"/>
                      <a:pt x="316" y="633"/>
                    </a:cubicBezTo>
                    <a:cubicBezTo>
                      <a:pt x="326" y="633"/>
                      <a:pt x="334" y="625"/>
                      <a:pt x="334" y="615"/>
                    </a:cubicBezTo>
                    <a:cubicBezTo>
                      <a:pt x="334" y="587"/>
                      <a:pt x="334" y="587"/>
                      <a:pt x="334" y="587"/>
                    </a:cubicBezTo>
                    <a:cubicBezTo>
                      <a:pt x="469" y="578"/>
                      <a:pt x="577" y="470"/>
                      <a:pt x="586" y="335"/>
                    </a:cubicBezTo>
                    <a:cubicBezTo>
                      <a:pt x="614" y="335"/>
                      <a:pt x="614" y="335"/>
                      <a:pt x="614" y="335"/>
                    </a:cubicBezTo>
                    <a:cubicBezTo>
                      <a:pt x="624" y="335"/>
                      <a:pt x="632" y="327"/>
                      <a:pt x="632" y="317"/>
                    </a:cubicBezTo>
                    <a:cubicBezTo>
                      <a:pt x="632" y="307"/>
                      <a:pt x="624" y="299"/>
                      <a:pt x="614" y="299"/>
                    </a:cubicBezTo>
                    <a:close/>
                    <a:moveTo>
                      <a:pt x="334" y="559"/>
                    </a:moveTo>
                    <a:cubicBezTo>
                      <a:pt x="334" y="531"/>
                      <a:pt x="334" y="531"/>
                      <a:pt x="334" y="531"/>
                    </a:cubicBezTo>
                    <a:cubicBezTo>
                      <a:pt x="334" y="522"/>
                      <a:pt x="326" y="513"/>
                      <a:pt x="316" y="513"/>
                    </a:cubicBezTo>
                    <a:cubicBezTo>
                      <a:pt x="306" y="513"/>
                      <a:pt x="298" y="522"/>
                      <a:pt x="298" y="531"/>
                    </a:cubicBezTo>
                    <a:cubicBezTo>
                      <a:pt x="298" y="559"/>
                      <a:pt x="298" y="559"/>
                      <a:pt x="298" y="559"/>
                    </a:cubicBezTo>
                    <a:cubicBezTo>
                      <a:pt x="179" y="550"/>
                      <a:pt x="83" y="454"/>
                      <a:pt x="74" y="335"/>
                    </a:cubicBezTo>
                    <a:cubicBezTo>
                      <a:pt x="101" y="335"/>
                      <a:pt x="101" y="335"/>
                      <a:pt x="101" y="335"/>
                    </a:cubicBezTo>
                    <a:cubicBezTo>
                      <a:pt x="111" y="335"/>
                      <a:pt x="119" y="327"/>
                      <a:pt x="119" y="317"/>
                    </a:cubicBezTo>
                    <a:cubicBezTo>
                      <a:pt x="119" y="307"/>
                      <a:pt x="111" y="299"/>
                      <a:pt x="101" y="299"/>
                    </a:cubicBezTo>
                    <a:cubicBezTo>
                      <a:pt x="75" y="299"/>
                      <a:pt x="75" y="299"/>
                      <a:pt x="75" y="299"/>
                    </a:cubicBezTo>
                    <a:cubicBezTo>
                      <a:pt x="84" y="180"/>
                      <a:pt x="179" y="85"/>
                      <a:pt x="298" y="76"/>
                    </a:cubicBezTo>
                    <a:cubicBezTo>
                      <a:pt x="298" y="102"/>
                      <a:pt x="298" y="102"/>
                      <a:pt x="298" y="102"/>
                    </a:cubicBezTo>
                    <a:cubicBezTo>
                      <a:pt x="298" y="112"/>
                      <a:pt x="306" y="120"/>
                      <a:pt x="316" y="120"/>
                    </a:cubicBezTo>
                    <a:cubicBezTo>
                      <a:pt x="326" y="120"/>
                      <a:pt x="334" y="112"/>
                      <a:pt x="334" y="102"/>
                    </a:cubicBezTo>
                    <a:cubicBezTo>
                      <a:pt x="334" y="76"/>
                      <a:pt x="334" y="76"/>
                      <a:pt x="334" y="76"/>
                    </a:cubicBezTo>
                    <a:cubicBezTo>
                      <a:pt x="453" y="85"/>
                      <a:pt x="549" y="180"/>
                      <a:pt x="558" y="299"/>
                    </a:cubicBezTo>
                    <a:cubicBezTo>
                      <a:pt x="531" y="299"/>
                      <a:pt x="531" y="299"/>
                      <a:pt x="531" y="299"/>
                    </a:cubicBezTo>
                    <a:cubicBezTo>
                      <a:pt x="521" y="299"/>
                      <a:pt x="513" y="307"/>
                      <a:pt x="513" y="317"/>
                    </a:cubicBezTo>
                    <a:cubicBezTo>
                      <a:pt x="513" y="327"/>
                      <a:pt x="521" y="335"/>
                      <a:pt x="531" y="335"/>
                    </a:cubicBezTo>
                    <a:cubicBezTo>
                      <a:pt x="558" y="335"/>
                      <a:pt x="558" y="335"/>
                      <a:pt x="558" y="335"/>
                    </a:cubicBezTo>
                    <a:cubicBezTo>
                      <a:pt x="549" y="454"/>
                      <a:pt x="453" y="550"/>
                      <a:pt x="334" y="559"/>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CiscoSansTT Light"/>
                  <a:cs typeface="CiscoSansTT Light"/>
                </a:endParaRPr>
              </a:p>
            </p:txBody>
          </p:sp>
          <p:grpSp>
            <p:nvGrpSpPr>
              <p:cNvPr id="157" name="Group 156">
                <a:extLst>
                  <a:ext uri="{FF2B5EF4-FFF2-40B4-BE49-F238E27FC236}">
                    <a16:creationId xmlns:a16="http://schemas.microsoft.com/office/drawing/2014/main" id="{337380ED-5A36-8145-803B-161B7ADB2434}"/>
                  </a:ext>
                </a:extLst>
              </p:cNvPr>
              <p:cNvGrpSpPr/>
              <p:nvPr/>
            </p:nvGrpSpPr>
            <p:grpSpPr>
              <a:xfrm>
                <a:off x="2929996" y="3311418"/>
                <a:ext cx="222384" cy="241602"/>
                <a:chOff x="6083483" y="1803813"/>
                <a:chExt cx="926598" cy="1006677"/>
              </a:xfrm>
              <a:solidFill>
                <a:schemeClr val="bg2"/>
              </a:solidFill>
            </p:grpSpPr>
            <p:sp>
              <p:nvSpPr>
                <p:cNvPr id="158" name="Freeform 6">
                  <a:extLst>
                    <a:ext uri="{FF2B5EF4-FFF2-40B4-BE49-F238E27FC236}">
                      <a16:creationId xmlns:a16="http://schemas.microsoft.com/office/drawing/2014/main" id="{9F5CF79C-009D-E243-83BF-F8F896CB7C62}"/>
                    </a:ext>
                  </a:extLst>
                </p:cNvPr>
                <p:cNvSpPr>
                  <a:spLocks/>
                </p:cNvSpPr>
                <p:nvPr/>
              </p:nvSpPr>
              <p:spPr bwMode="auto">
                <a:xfrm>
                  <a:off x="6083483" y="2127388"/>
                  <a:ext cx="444506" cy="683102"/>
                </a:xfrm>
                <a:custGeom>
                  <a:avLst/>
                  <a:gdLst>
                    <a:gd name="T0" fmla="*/ 73 w 147"/>
                    <a:gd name="T1" fmla="*/ 0 h 225"/>
                    <a:gd name="T2" fmla="*/ 62 w 147"/>
                    <a:gd name="T3" fmla="*/ 25 h 225"/>
                    <a:gd name="T4" fmla="*/ 25 w 147"/>
                    <a:gd name="T5" fmla="*/ 9 h 225"/>
                    <a:gd name="T6" fmla="*/ 11 w 147"/>
                    <a:gd name="T7" fmla="*/ 15 h 225"/>
                    <a:gd name="T8" fmla="*/ 18 w 147"/>
                    <a:gd name="T9" fmla="*/ 29 h 225"/>
                    <a:gd name="T10" fmla="*/ 56 w 147"/>
                    <a:gd name="T11" fmla="*/ 46 h 225"/>
                    <a:gd name="T12" fmla="*/ 52 w 147"/>
                    <a:gd name="T13" fmla="*/ 79 h 225"/>
                    <a:gd name="T14" fmla="*/ 11 w 147"/>
                    <a:gd name="T15" fmla="*/ 79 h 225"/>
                    <a:gd name="T16" fmla="*/ 0 w 147"/>
                    <a:gd name="T17" fmla="*/ 90 h 225"/>
                    <a:gd name="T18" fmla="*/ 11 w 147"/>
                    <a:gd name="T19" fmla="*/ 101 h 225"/>
                    <a:gd name="T20" fmla="*/ 52 w 147"/>
                    <a:gd name="T21" fmla="*/ 101 h 225"/>
                    <a:gd name="T22" fmla="*/ 56 w 147"/>
                    <a:gd name="T23" fmla="*/ 134 h 225"/>
                    <a:gd name="T24" fmla="*/ 18 w 147"/>
                    <a:gd name="T25" fmla="*/ 151 h 225"/>
                    <a:gd name="T26" fmla="*/ 11 w 147"/>
                    <a:gd name="T27" fmla="*/ 166 h 225"/>
                    <a:gd name="T28" fmla="*/ 22 w 147"/>
                    <a:gd name="T29" fmla="*/ 173 h 225"/>
                    <a:gd name="T30" fmla="*/ 25 w 147"/>
                    <a:gd name="T31" fmla="*/ 172 h 225"/>
                    <a:gd name="T32" fmla="*/ 64 w 147"/>
                    <a:gd name="T33" fmla="*/ 155 h 225"/>
                    <a:gd name="T34" fmla="*/ 147 w 147"/>
                    <a:gd name="T35" fmla="*/ 225 h 225"/>
                    <a:gd name="T36" fmla="*/ 147 w 147"/>
                    <a:gd name="T37" fmla="*/ 20 h 225"/>
                    <a:gd name="T38" fmla="*/ 78 w 147"/>
                    <a:gd name="T39" fmla="*/ 4 h 225"/>
                    <a:gd name="T40" fmla="*/ 73 w 147"/>
                    <a:gd name="T41"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 h="225">
                      <a:moveTo>
                        <a:pt x="73" y="0"/>
                      </a:moveTo>
                      <a:cubicBezTo>
                        <a:pt x="68" y="8"/>
                        <a:pt x="65" y="16"/>
                        <a:pt x="62" y="25"/>
                      </a:cubicBezTo>
                      <a:cubicBezTo>
                        <a:pt x="25" y="9"/>
                        <a:pt x="25" y="9"/>
                        <a:pt x="25" y="9"/>
                      </a:cubicBezTo>
                      <a:cubicBezTo>
                        <a:pt x="20" y="7"/>
                        <a:pt x="13" y="9"/>
                        <a:pt x="11" y="15"/>
                      </a:cubicBezTo>
                      <a:cubicBezTo>
                        <a:pt x="9" y="20"/>
                        <a:pt x="12" y="27"/>
                        <a:pt x="18" y="29"/>
                      </a:cubicBezTo>
                      <a:cubicBezTo>
                        <a:pt x="56" y="46"/>
                        <a:pt x="56" y="46"/>
                        <a:pt x="56" y="46"/>
                      </a:cubicBezTo>
                      <a:cubicBezTo>
                        <a:pt x="54" y="57"/>
                        <a:pt x="52" y="68"/>
                        <a:pt x="52" y="79"/>
                      </a:cubicBezTo>
                      <a:cubicBezTo>
                        <a:pt x="11" y="79"/>
                        <a:pt x="11" y="79"/>
                        <a:pt x="11" y="79"/>
                      </a:cubicBezTo>
                      <a:cubicBezTo>
                        <a:pt x="4" y="79"/>
                        <a:pt x="0" y="83"/>
                        <a:pt x="0" y="90"/>
                      </a:cubicBezTo>
                      <a:cubicBezTo>
                        <a:pt x="0" y="95"/>
                        <a:pt x="4" y="101"/>
                        <a:pt x="11" y="101"/>
                      </a:cubicBezTo>
                      <a:cubicBezTo>
                        <a:pt x="52" y="101"/>
                        <a:pt x="52" y="101"/>
                        <a:pt x="52" y="101"/>
                      </a:cubicBezTo>
                      <a:cubicBezTo>
                        <a:pt x="52" y="113"/>
                        <a:pt x="54" y="124"/>
                        <a:pt x="56" y="134"/>
                      </a:cubicBezTo>
                      <a:cubicBezTo>
                        <a:pt x="18" y="151"/>
                        <a:pt x="18" y="151"/>
                        <a:pt x="18" y="151"/>
                      </a:cubicBezTo>
                      <a:cubicBezTo>
                        <a:pt x="11" y="154"/>
                        <a:pt x="9" y="161"/>
                        <a:pt x="11" y="166"/>
                      </a:cubicBezTo>
                      <a:cubicBezTo>
                        <a:pt x="13" y="169"/>
                        <a:pt x="18" y="173"/>
                        <a:pt x="22" y="173"/>
                      </a:cubicBezTo>
                      <a:cubicBezTo>
                        <a:pt x="23" y="173"/>
                        <a:pt x="24" y="172"/>
                        <a:pt x="25" y="172"/>
                      </a:cubicBezTo>
                      <a:cubicBezTo>
                        <a:pt x="64" y="155"/>
                        <a:pt x="64" y="155"/>
                        <a:pt x="64" y="155"/>
                      </a:cubicBezTo>
                      <a:cubicBezTo>
                        <a:pt x="79" y="190"/>
                        <a:pt x="109" y="211"/>
                        <a:pt x="147" y="225"/>
                      </a:cubicBezTo>
                      <a:cubicBezTo>
                        <a:pt x="147" y="20"/>
                        <a:pt x="147" y="20"/>
                        <a:pt x="147" y="20"/>
                      </a:cubicBezTo>
                      <a:cubicBezTo>
                        <a:pt x="120" y="20"/>
                        <a:pt x="97" y="13"/>
                        <a:pt x="78" y="4"/>
                      </a:cubicBezTo>
                      <a:cubicBezTo>
                        <a:pt x="77" y="2"/>
                        <a:pt x="75" y="1"/>
                        <a:pt x="7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CiscoSansTT Light"/>
                    <a:cs typeface="CiscoSansTT Light"/>
                  </a:endParaRPr>
                </a:p>
              </p:txBody>
            </p:sp>
            <p:sp>
              <p:nvSpPr>
                <p:cNvPr id="159" name="Freeform 7">
                  <a:extLst>
                    <a:ext uri="{FF2B5EF4-FFF2-40B4-BE49-F238E27FC236}">
                      <a16:creationId xmlns:a16="http://schemas.microsoft.com/office/drawing/2014/main" id="{9BC88B3A-46CA-5942-AE74-8856D4583AB4}"/>
                    </a:ext>
                  </a:extLst>
                </p:cNvPr>
                <p:cNvSpPr>
                  <a:spLocks/>
                </p:cNvSpPr>
                <p:nvPr/>
              </p:nvSpPr>
              <p:spPr bwMode="auto">
                <a:xfrm>
                  <a:off x="6567210" y="2127388"/>
                  <a:ext cx="442871" cy="683102"/>
                </a:xfrm>
                <a:custGeom>
                  <a:avLst/>
                  <a:gdLst>
                    <a:gd name="T0" fmla="*/ 134 w 146"/>
                    <a:gd name="T1" fmla="*/ 101 h 225"/>
                    <a:gd name="T2" fmla="*/ 146 w 146"/>
                    <a:gd name="T3" fmla="*/ 90 h 225"/>
                    <a:gd name="T4" fmla="*/ 135 w 146"/>
                    <a:gd name="T5" fmla="*/ 79 h 225"/>
                    <a:gd name="T6" fmla="*/ 95 w 146"/>
                    <a:gd name="T7" fmla="*/ 79 h 225"/>
                    <a:gd name="T8" fmla="*/ 91 w 146"/>
                    <a:gd name="T9" fmla="*/ 46 h 225"/>
                    <a:gd name="T10" fmla="*/ 129 w 146"/>
                    <a:gd name="T11" fmla="*/ 29 h 225"/>
                    <a:gd name="T12" fmla="*/ 134 w 146"/>
                    <a:gd name="T13" fmla="*/ 15 h 225"/>
                    <a:gd name="T14" fmla="*/ 120 w 146"/>
                    <a:gd name="T15" fmla="*/ 9 h 225"/>
                    <a:gd name="T16" fmla="*/ 84 w 146"/>
                    <a:gd name="T17" fmla="*/ 23 h 225"/>
                    <a:gd name="T18" fmla="*/ 74 w 146"/>
                    <a:gd name="T19" fmla="*/ 0 h 225"/>
                    <a:gd name="T20" fmla="*/ 69 w 146"/>
                    <a:gd name="T21" fmla="*/ 4 h 225"/>
                    <a:gd name="T22" fmla="*/ 0 w 146"/>
                    <a:gd name="T23" fmla="*/ 20 h 225"/>
                    <a:gd name="T24" fmla="*/ 0 w 146"/>
                    <a:gd name="T25" fmla="*/ 225 h 225"/>
                    <a:gd name="T26" fmla="*/ 83 w 146"/>
                    <a:gd name="T27" fmla="*/ 156 h 225"/>
                    <a:gd name="T28" fmla="*/ 120 w 146"/>
                    <a:gd name="T29" fmla="*/ 172 h 225"/>
                    <a:gd name="T30" fmla="*/ 124 w 146"/>
                    <a:gd name="T31" fmla="*/ 173 h 225"/>
                    <a:gd name="T32" fmla="*/ 134 w 146"/>
                    <a:gd name="T33" fmla="*/ 166 h 225"/>
                    <a:gd name="T34" fmla="*/ 129 w 146"/>
                    <a:gd name="T35" fmla="*/ 151 h 225"/>
                    <a:gd name="T36" fmla="*/ 90 w 146"/>
                    <a:gd name="T37" fmla="*/ 135 h 225"/>
                    <a:gd name="T38" fmla="*/ 95 w 146"/>
                    <a:gd name="T39" fmla="*/ 101 h 225"/>
                    <a:gd name="T40" fmla="*/ 134 w 146"/>
                    <a:gd name="T41" fmla="*/ 10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6" h="225">
                      <a:moveTo>
                        <a:pt x="134" y="101"/>
                      </a:moveTo>
                      <a:cubicBezTo>
                        <a:pt x="141" y="101"/>
                        <a:pt x="145" y="95"/>
                        <a:pt x="146" y="90"/>
                      </a:cubicBezTo>
                      <a:cubicBezTo>
                        <a:pt x="146" y="83"/>
                        <a:pt x="141" y="79"/>
                        <a:pt x="135" y="79"/>
                      </a:cubicBezTo>
                      <a:cubicBezTo>
                        <a:pt x="95" y="79"/>
                        <a:pt x="95" y="79"/>
                        <a:pt x="95" y="79"/>
                      </a:cubicBezTo>
                      <a:cubicBezTo>
                        <a:pt x="95" y="67"/>
                        <a:pt x="93" y="56"/>
                        <a:pt x="91" y="46"/>
                      </a:cubicBezTo>
                      <a:cubicBezTo>
                        <a:pt x="129" y="29"/>
                        <a:pt x="129" y="29"/>
                        <a:pt x="129" y="29"/>
                      </a:cubicBezTo>
                      <a:cubicBezTo>
                        <a:pt x="134" y="27"/>
                        <a:pt x="136" y="20"/>
                        <a:pt x="134" y="15"/>
                      </a:cubicBezTo>
                      <a:cubicBezTo>
                        <a:pt x="132" y="9"/>
                        <a:pt x="125" y="7"/>
                        <a:pt x="120" y="9"/>
                      </a:cubicBezTo>
                      <a:cubicBezTo>
                        <a:pt x="84" y="23"/>
                        <a:pt x="84" y="23"/>
                        <a:pt x="84" y="23"/>
                      </a:cubicBezTo>
                      <a:cubicBezTo>
                        <a:pt x="82" y="16"/>
                        <a:pt x="79" y="8"/>
                        <a:pt x="74" y="0"/>
                      </a:cubicBezTo>
                      <a:cubicBezTo>
                        <a:pt x="72" y="1"/>
                        <a:pt x="70" y="2"/>
                        <a:pt x="69" y="4"/>
                      </a:cubicBezTo>
                      <a:cubicBezTo>
                        <a:pt x="50" y="13"/>
                        <a:pt x="27" y="20"/>
                        <a:pt x="0" y="20"/>
                      </a:cubicBezTo>
                      <a:cubicBezTo>
                        <a:pt x="0" y="225"/>
                        <a:pt x="0" y="225"/>
                        <a:pt x="0" y="225"/>
                      </a:cubicBezTo>
                      <a:cubicBezTo>
                        <a:pt x="37" y="213"/>
                        <a:pt x="67" y="190"/>
                        <a:pt x="83" y="156"/>
                      </a:cubicBezTo>
                      <a:cubicBezTo>
                        <a:pt x="120" y="172"/>
                        <a:pt x="120" y="172"/>
                        <a:pt x="120" y="172"/>
                      </a:cubicBezTo>
                      <a:cubicBezTo>
                        <a:pt x="121" y="172"/>
                        <a:pt x="123" y="173"/>
                        <a:pt x="124" y="173"/>
                      </a:cubicBezTo>
                      <a:cubicBezTo>
                        <a:pt x="129" y="173"/>
                        <a:pt x="133" y="169"/>
                        <a:pt x="134" y="166"/>
                      </a:cubicBezTo>
                      <a:cubicBezTo>
                        <a:pt x="136" y="161"/>
                        <a:pt x="134" y="154"/>
                        <a:pt x="129" y="151"/>
                      </a:cubicBezTo>
                      <a:cubicBezTo>
                        <a:pt x="90" y="135"/>
                        <a:pt x="90" y="135"/>
                        <a:pt x="90" y="135"/>
                      </a:cubicBezTo>
                      <a:cubicBezTo>
                        <a:pt x="93" y="124"/>
                        <a:pt x="95" y="113"/>
                        <a:pt x="95" y="101"/>
                      </a:cubicBezTo>
                      <a:lnTo>
                        <a:pt x="134" y="1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CiscoSansTT Light"/>
                    <a:cs typeface="CiscoSansTT Light"/>
                  </a:endParaRPr>
                </a:p>
              </p:txBody>
            </p:sp>
            <p:sp>
              <p:nvSpPr>
                <p:cNvPr id="160" name="Freeform 8">
                  <a:extLst>
                    <a:ext uri="{FF2B5EF4-FFF2-40B4-BE49-F238E27FC236}">
                      <a16:creationId xmlns:a16="http://schemas.microsoft.com/office/drawing/2014/main" id="{0C1709D0-2718-B94D-BB69-461FC8B069FE}"/>
                    </a:ext>
                  </a:extLst>
                </p:cNvPr>
                <p:cNvSpPr>
                  <a:spLocks/>
                </p:cNvSpPr>
                <p:nvPr/>
              </p:nvSpPr>
              <p:spPr bwMode="auto">
                <a:xfrm>
                  <a:off x="6228928" y="1803813"/>
                  <a:ext cx="632440" cy="348088"/>
                </a:xfrm>
                <a:custGeom>
                  <a:avLst/>
                  <a:gdLst>
                    <a:gd name="T0" fmla="*/ 179 w 209"/>
                    <a:gd name="T1" fmla="*/ 96 h 115"/>
                    <a:gd name="T2" fmla="*/ 156 w 209"/>
                    <a:gd name="T3" fmla="*/ 72 h 115"/>
                    <a:gd name="T4" fmla="*/ 185 w 209"/>
                    <a:gd name="T5" fmla="*/ 39 h 115"/>
                    <a:gd name="T6" fmla="*/ 189 w 209"/>
                    <a:gd name="T7" fmla="*/ 39 h 115"/>
                    <a:gd name="T8" fmla="*/ 209 w 209"/>
                    <a:gd name="T9" fmla="*/ 19 h 115"/>
                    <a:gd name="T10" fmla="*/ 189 w 209"/>
                    <a:gd name="T11" fmla="*/ 0 h 115"/>
                    <a:gd name="T12" fmla="*/ 170 w 209"/>
                    <a:gd name="T13" fmla="*/ 19 h 115"/>
                    <a:gd name="T14" fmla="*/ 172 w 209"/>
                    <a:gd name="T15" fmla="*/ 28 h 115"/>
                    <a:gd name="T16" fmla="*/ 142 w 209"/>
                    <a:gd name="T17" fmla="*/ 62 h 115"/>
                    <a:gd name="T18" fmla="*/ 106 w 209"/>
                    <a:gd name="T19" fmla="*/ 53 h 115"/>
                    <a:gd name="T20" fmla="*/ 67 w 209"/>
                    <a:gd name="T21" fmla="*/ 63 h 115"/>
                    <a:gd name="T22" fmla="*/ 37 w 209"/>
                    <a:gd name="T23" fmla="*/ 28 h 115"/>
                    <a:gd name="T24" fmla="*/ 39 w 209"/>
                    <a:gd name="T25" fmla="*/ 19 h 115"/>
                    <a:gd name="T26" fmla="*/ 19 w 209"/>
                    <a:gd name="T27" fmla="*/ 0 h 115"/>
                    <a:gd name="T28" fmla="*/ 0 w 209"/>
                    <a:gd name="T29" fmla="*/ 19 h 115"/>
                    <a:gd name="T30" fmla="*/ 19 w 209"/>
                    <a:gd name="T31" fmla="*/ 39 h 115"/>
                    <a:gd name="T32" fmla="*/ 24 w 209"/>
                    <a:gd name="T33" fmla="*/ 39 h 115"/>
                    <a:gd name="T34" fmla="*/ 52 w 209"/>
                    <a:gd name="T35" fmla="*/ 73 h 115"/>
                    <a:gd name="T36" fmla="*/ 33 w 209"/>
                    <a:gd name="T37" fmla="*/ 96 h 115"/>
                    <a:gd name="T38" fmla="*/ 37 w 209"/>
                    <a:gd name="T39" fmla="*/ 99 h 115"/>
                    <a:gd name="T40" fmla="*/ 106 w 209"/>
                    <a:gd name="T41" fmla="*/ 115 h 115"/>
                    <a:gd name="T42" fmla="*/ 174 w 209"/>
                    <a:gd name="T43" fmla="*/ 99 h 115"/>
                    <a:gd name="T44" fmla="*/ 179 w 209"/>
                    <a:gd name="T45" fmla="*/ 9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9" h="115">
                      <a:moveTo>
                        <a:pt x="179" y="96"/>
                      </a:moveTo>
                      <a:cubicBezTo>
                        <a:pt x="173" y="86"/>
                        <a:pt x="165" y="78"/>
                        <a:pt x="156" y="72"/>
                      </a:cubicBezTo>
                      <a:cubicBezTo>
                        <a:pt x="177" y="49"/>
                        <a:pt x="183" y="41"/>
                        <a:pt x="185" y="39"/>
                      </a:cubicBezTo>
                      <a:cubicBezTo>
                        <a:pt x="187" y="39"/>
                        <a:pt x="188" y="39"/>
                        <a:pt x="189" y="39"/>
                      </a:cubicBezTo>
                      <a:cubicBezTo>
                        <a:pt x="200" y="39"/>
                        <a:pt x="209" y="30"/>
                        <a:pt x="209" y="19"/>
                      </a:cubicBezTo>
                      <a:cubicBezTo>
                        <a:pt x="209" y="9"/>
                        <a:pt x="200" y="0"/>
                        <a:pt x="189" y="0"/>
                      </a:cubicBezTo>
                      <a:cubicBezTo>
                        <a:pt x="178" y="0"/>
                        <a:pt x="170" y="9"/>
                        <a:pt x="170" y="19"/>
                      </a:cubicBezTo>
                      <a:cubicBezTo>
                        <a:pt x="170" y="23"/>
                        <a:pt x="170" y="25"/>
                        <a:pt x="172" y="28"/>
                      </a:cubicBezTo>
                      <a:cubicBezTo>
                        <a:pt x="142" y="62"/>
                        <a:pt x="142" y="62"/>
                        <a:pt x="142" y="62"/>
                      </a:cubicBezTo>
                      <a:cubicBezTo>
                        <a:pt x="131" y="56"/>
                        <a:pt x="119" y="53"/>
                        <a:pt x="106" y="53"/>
                      </a:cubicBezTo>
                      <a:cubicBezTo>
                        <a:pt x="92" y="53"/>
                        <a:pt x="79" y="56"/>
                        <a:pt x="67" y="63"/>
                      </a:cubicBezTo>
                      <a:cubicBezTo>
                        <a:pt x="45" y="38"/>
                        <a:pt x="38" y="30"/>
                        <a:pt x="37" y="28"/>
                      </a:cubicBezTo>
                      <a:cubicBezTo>
                        <a:pt x="38" y="26"/>
                        <a:pt x="39" y="23"/>
                        <a:pt x="39" y="19"/>
                      </a:cubicBezTo>
                      <a:cubicBezTo>
                        <a:pt x="39" y="9"/>
                        <a:pt x="30" y="0"/>
                        <a:pt x="19" y="0"/>
                      </a:cubicBezTo>
                      <a:cubicBezTo>
                        <a:pt x="8" y="0"/>
                        <a:pt x="0" y="9"/>
                        <a:pt x="0" y="19"/>
                      </a:cubicBezTo>
                      <a:cubicBezTo>
                        <a:pt x="0" y="30"/>
                        <a:pt x="8" y="39"/>
                        <a:pt x="19" y="39"/>
                      </a:cubicBezTo>
                      <a:cubicBezTo>
                        <a:pt x="21" y="39"/>
                        <a:pt x="22" y="39"/>
                        <a:pt x="24" y="39"/>
                      </a:cubicBezTo>
                      <a:cubicBezTo>
                        <a:pt x="52" y="73"/>
                        <a:pt x="52" y="73"/>
                        <a:pt x="52" y="73"/>
                      </a:cubicBezTo>
                      <a:cubicBezTo>
                        <a:pt x="45" y="80"/>
                        <a:pt x="38" y="87"/>
                        <a:pt x="33" y="96"/>
                      </a:cubicBezTo>
                      <a:cubicBezTo>
                        <a:pt x="34" y="97"/>
                        <a:pt x="35" y="98"/>
                        <a:pt x="37" y="99"/>
                      </a:cubicBezTo>
                      <a:cubicBezTo>
                        <a:pt x="55" y="108"/>
                        <a:pt x="79" y="115"/>
                        <a:pt x="106" y="115"/>
                      </a:cubicBezTo>
                      <a:cubicBezTo>
                        <a:pt x="132" y="115"/>
                        <a:pt x="156" y="108"/>
                        <a:pt x="174" y="99"/>
                      </a:cubicBezTo>
                      <a:cubicBezTo>
                        <a:pt x="176" y="98"/>
                        <a:pt x="177" y="97"/>
                        <a:pt x="179" y="9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CiscoSansTT Light"/>
                    <a:cs typeface="CiscoSansTT Light"/>
                  </a:endParaRPr>
                </a:p>
              </p:txBody>
            </p:sp>
          </p:grpSp>
        </p:grpSp>
      </p:grpSp>
      <p:grpSp>
        <p:nvGrpSpPr>
          <p:cNvPr id="13" name="Group 12">
            <a:extLst>
              <a:ext uri="{FF2B5EF4-FFF2-40B4-BE49-F238E27FC236}">
                <a16:creationId xmlns:a16="http://schemas.microsoft.com/office/drawing/2014/main" id="{6833CEFB-E3DA-EA46-B598-1DC9716C6F7A}"/>
              </a:ext>
            </a:extLst>
          </p:cNvPr>
          <p:cNvGrpSpPr/>
          <p:nvPr/>
        </p:nvGrpSpPr>
        <p:grpSpPr>
          <a:xfrm>
            <a:off x="5021519" y="2019848"/>
            <a:ext cx="5151079" cy="1133856"/>
            <a:chOff x="3766139" y="1316078"/>
            <a:chExt cx="3863309" cy="850392"/>
          </a:xfrm>
        </p:grpSpPr>
        <p:sp>
          <p:nvSpPr>
            <p:cNvPr id="117" name="Rectangle 116">
              <a:extLst>
                <a:ext uri="{FF2B5EF4-FFF2-40B4-BE49-F238E27FC236}">
                  <a16:creationId xmlns:a16="http://schemas.microsoft.com/office/drawing/2014/main" id="{06008FB2-BC82-934C-8C6F-CA33FFE20EDD}"/>
                </a:ext>
              </a:extLst>
            </p:cNvPr>
            <p:cNvSpPr/>
            <p:nvPr/>
          </p:nvSpPr>
          <p:spPr>
            <a:xfrm>
              <a:off x="4690110" y="1358538"/>
              <a:ext cx="2939338" cy="761747"/>
            </a:xfrm>
            <a:prstGeom prst="rect">
              <a:avLst/>
            </a:prstGeom>
          </p:spPr>
          <p:txBody>
            <a:bodyPr wrap="square" anchor="ctr">
              <a:spAutoFit/>
            </a:bodyPr>
            <a:lstStyle/>
            <a:p>
              <a:pPr>
                <a:defRPr/>
              </a:pPr>
              <a:r>
                <a:rPr lang="en-US" sz="2000" dirty="0">
                  <a:solidFill>
                    <a:schemeClr val="accent2"/>
                  </a:solidFill>
                  <a:ea typeface="CiscoSansTT" charset="0"/>
                  <a:cs typeface="CiscoSansTT Light" panose="020B0503020201020303" pitchFamily="34" charset="0"/>
                </a:rPr>
                <a:t>FirstLight DNS Protect - Umbrella</a:t>
              </a:r>
              <a:r>
                <a:rPr lang="en-US" sz="2000" b="1" dirty="0">
                  <a:solidFill>
                    <a:schemeClr val="accent2"/>
                  </a:solidFill>
                  <a:ea typeface="ＭＳ Ｐゴシック" charset="0"/>
                  <a:cs typeface="ＭＳ Ｐゴシック" charset="0"/>
                </a:rPr>
                <a:t> </a:t>
              </a:r>
              <a:br>
                <a:rPr lang="en-US" sz="2000" dirty="0">
                  <a:ea typeface="ＭＳ Ｐゴシック" charset="0"/>
                  <a:cs typeface="ＭＳ Ｐゴシック" charset="0"/>
                </a:rPr>
              </a:br>
              <a:r>
                <a:rPr lang="en-US" sz="2000" dirty="0">
                  <a:solidFill>
                    <a:srgbClr val="003A5C"/>
                  </a:solidFill>
                </a:rPr>
                <a:t>Blocks malicious requests before connections are even made.</a:t>
              </a:r>
            </a:p>
          </p:txBody>
        </p:sp>
        <p:grpSp>
          <p:nvGrpSpPr>
            <p:cNvPr id="161" name="Group 160">
              <a:extLst>
                <a:ext uri="{FF2B5EF4-FFF2-40B4-BE49-F238E27FC236}">
                  <a16:creationId xmlns:a16="http://schemas.microsoft.com/office/drawing/2014/main" id="{D391F8BA-FD7E-D94F-BF24-C7757448EC19}"/>
                </a:ext>
              </a:extLst>
            </p:cNvPr>
            <p:cNvGrpSpPr>
              <a:grpSpLocks noChangeAspect="1"/>
            </p:cNvGrpSpPr>
            <p:nvPr/>
          </p:nvGrpSpPr>
          <p:grpSpPr>
            <a:xfrm>
              <a:off x="3766139" y="1316078"/>
              <a:ext cx="850392" cy="850392"/>
              <a:chOff x="457200" y="2037753"/>
              <a:chExt cx="2286000" cy="2286000"/>
            </a:xfrm>
          </p:grpSpPr>
          <p:sp>
            <p:nvSpPr>
              <p:cNvPr id="162" name="Oval 161">
                <a:extLst>
                  <a:ext uri="{FF2B5EF4-FFF2-40B4-BE49-F238E27FC236}">
                    <a16:creationId xmlns:a16="http://schemas.microsoft.com/office/drawing/2014/main" id="{FF5C4342-66A1-D043-A334-16BD49247B1C}"/>
                  </a:ext>
                </a:extLst>
              </p:cNvPr>
              <p:cNvSpPr>
                <a:spLocks noChangeAspect="1"/>
              </p:cNvSpPr>
              <p:nvPr/>
            </p:nvSpPr>
            <p:spPr>
              <a:xfrm>
                <a:off x="457200" y="2037753"/>
                <a:ext cx="2286000" cy="2286000"/>
              </a:xfrm>
              <a:prstGeom prst="ellipse">
                <a:avLst/>
              </a:prstGeom>
              <a:solidFill>
                <a:srgbClr val="003A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3" name="Freeform 162">
                <a:extLst>
                  <a:ext uri="{FF2B5EF4-FFF2-40B4-BE49-F238E27FC236}">
                    <a16:creationId xmlns:a16="http://schemas.microsoft.com/office/drawing/2014/main" id="{492C7007-2A12-8848-AD4E-85B6E079DD54}"/>
                  </a:ext>
                </a:extLst>
              </p:cNvPr>
              <p:cNvSpPr>
                <a:spLocks noChangeArrowheads="1"/>
              </p:cNvSpPr>
              <p:nvPr/>
            </p:nvSpPr>
            <p:spPr bwMode="auto">
              <a:xfrm flipH="1">
                <a:off x="800770" y="2432228"/>
                <a:ext cx="1603600" cy="1604820"/>
              </a:xfrm>
              <a:custGeom>
                <a:avLst/>
                <a:gdLst>
                  <a:gd name="T0" fmla="*/ 10703 w 11588"/>
                  <a:gd name="T1" fmla="*/ 1311 h 11596"/>
                  <a:gd name="T2" fmla="*/ 9966 w 11588"/>
                  <a:gd name="T3" fmla="*/ 575 h 11596"/>
                  <a:gd name="T4" fmla="*/ 9244 w 11588"/>
                  <a:gd name="T5" fmla="*/ 1178 h 11596"/>
                  <a:gd name="T6" fmla="*/ 6625 w 11588"/>
                  <a:gd name="T7" fmla="*/ 704 h 11596"/>
                  <a:gd name="T8" fmla="*/ 5892 w 11588"/>
                  <a:gd name="T9" fmla="*/ 0 h 11596"/>
                  <a:gd name="T10" fmla="*/ 5161 w 11588"/>
                  <a:gd name="T11" fmla="*/ 683 h 11596"/>
                  <a:gd name="T12" fmla="*/ 2349 w 11588"/>
                  <a:gd name="T13" fmla="*/ 1184 h 11596"/>
                  <a:gd name="T14" fmla="*/ 1626 w 11588"/>
                  <a:gd name="T15" fmla="*/ 575 h 11596"/>
                  <a:gd name="T16" fmla="*/ 890 w 11588"/>
                  <a:gd name="T17" fmla="*/ 1311 h 11596"/>
                  <a:gd name="T18" fmla="*/ 5770 w 11588"/>
                  <a:gd name="T19" fmla="*/ 11595 h 11596"/>
                  <a:gd name="T20" fmla="*/ 5794 w 11588"/>
                  <a:gd name="T21" fmla="*/ 11590 h 11596"/>
                  <a:gd name="T22" fmla="*/ 5818 w 11588"/>
                  <a:gd name="T23" fmla="*/ 11595 h 11596"/>
                  <a:gd name="T24" fmla="*/ 10703 w 11588"/>
                  <a:gd name="T25" fmla="*/ 1311 h 1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88" h="11596">
                    <a:moveTo>
                      <a:pt x="10703" y="1311"/>
                    </a:moveTo>
                    <a:cubicBezTo>
                      <a:pt x="10703" y="903"/>
                      <a:pt x="10372" y="575"/>
                      <a:pt x="9966" y="575"/>
                    </a:cubicBezTo>
                    <a:cubicBezTo>
                      <a:pt x="9604" y="575"/>
                      <a:pt x="9304" y="837"/>
                      <a:pt x="9244" y="1178"/>
                    </a:cubicBezTo>
                    <a:cubicBezTo>
                      <a:pt x="8412" y="1027"/>
                      <a:pt x="7096" y="786"/>
                      <a:pt x="6625" y="704"/>
                    </a:cubicBezTo>
                    <a:cubicBezTo>
                      <a:pt x="6609" y="312"/>
                      <a:pt x="6288" y="0"/>
                      <a:pt x="5892" y="0"/>
                    </a:cubicBezTo>
                    <a:cubicBezTo>
                      <a:pt x="5503" y="0"/>
                      <a:pt x="5188" y="302"/>
                      <a:pt x="5161" y="683"/>
                    </a:cubicBezTo>
                    <a:lnTo>
                      <a:pt x="2349" y="1184"/>
                    </a:lnTo>
                    <a:cubicBezTo>
                      <a:pt x="2288" y="839"/>
                      <a:pt x="1989" y="575"/>
                      <a:pt x="1626" y="575"/>
                    </a:cubicBezTo>
                    <a:cubicBezTo>
                      <a:pt x="1219" y="575"/>
                      <a:pt x="890" y="906"/>
                      <a:pt x="890" y="1311"/>
                    </a:cubicBezTo>
                    <a:cubicBezTo>
                      <a:pt x="0" y="9582"/>
                      <a:pt x="5153" y="11595"/>
                      <a:pt x="5770" y="11595"/>
                    </a:cubicBezTo>
                    <a:cubicBezTo>
                      <a:pt x="5778" y="11595"/>
                      <a:pt x="5786" y="11592"/>
                      <a:pt x="5794" y="11590"/>
                    </a:cubicBezTo>
                    <a:cubicBezTo>
                      <a:pt x="5802" y="11590"/>
                      <a:pt x="5810" y="11595"/>
                      <a:pt x="5818" y="11595"/>
                    </a:cubicBezTo>
                    <a:cubicBezTo>
                      <a:pt x="6434" y="11595"/>
                      <a:pt x="11587" y="9582"/>
                      <a:pt x="10703" y="1311"/>
                    </a:cubicBezTo>
                  </a:path>
                </a:pathLst>
              </a:custGeom>
              <a:solidFill>
                <a:schemeClr val="accent2"/>
              </a:solidFill>
              <a:ln>
                <a:noFill/>
              </a:ln>
              <a:effectLst/>
            </p:spPr>
            <p:txBody>
              <a:bodyPr wrap="none" anchor="ctr"/>
              <a:lstStyle/>
              <a:p>
                <a:endParaRPr lang="en-US" sz="2400" dirty="0"/>
              </a:p>
            </p:txBody>
          </p:sp>
          <p:sp>
            <p:nvSpPr>
              <p:cNvPr id="191" name="Freeform 190">
                <a:extLst>
                  <a:ext uri="{FF2B5EF4-FFF2-40B4-BE49-F238E27FC236}">
                    <a16:creationId xmlns:a16="http://schemas.microsoft.com/office/drawing/2014/main" id="{DF4A0950-10CE-224B-BE86-47AFE4AB5538}"/>
                  </a:ext>
                </a:extLst>
              </p:cNvPr>
              <p:cNvSpPr/>
              <p:nvPr/>
            </p:nvSpPr>
            <p:spPr>
              <a:xfrm>
                <a:off x="1082044" y="3603150"/>
                <a:ext cx="1041052" cy="433760"/>
              </a:xfrm>
              <a:custGeom>
                <a:avLst/>
                <a:gdLst>
                  <a:gd name="connsiteX0" fmla="*/ 0 w 1041052"/>
                  <a:gd name="connsiteY0" fmla="*/ 0 h 433760"/>
                  <a:gd name="connsiteX1" fmla="*/ 1041052 w 1041052"/>
                  <a:gd name="connsiteY1" fmla="*/ 0 h 433760"/>
                  <a:gd name="connsiteX2" fmla="*/ 1003239 w 1041052"/>
                  <a:gd name="connsiteY2" fmla="*/ 64760 h 433760"/>
                  <a:gd name="connsiteX3" fmla="*/ 523873 w 1041052"/>
                  <a:gd name="connsiteY3" fmla="*/ 433760 h 433760"/>
                  <a:gd name="connsiteX4" fmla="*/ 520552 w 1041052"/>
                  <a:gd name="connsiteY4" fmla="*/ 433068 h 433760"/>
                  <a:gd name="connsiteX5" fmla="*/ 517231 w 1041052"/>
                  <a:gd name="connsiteY5" fmla="*/ 433760 h 433760"/>
                  <a:gd name="connsiteX6" fmla="*/ 37845 w 1041052"/>
                  <a:gd name="connsiteY6" fmla="*/ 64760 h 433760"/>
                  <a:gd name="connsiteX7" fmla="*/ 0 w 1041052"/>
                  <a:gd name="connsiteY7" fmla="*/ 0 h 43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1052" h="433760">
                    <a:moveTo>
                      <a:pt x="0" y="0"/>
                    </a:moveTo>
                    <a:lnTo>
                      <a:pt x="1041052" y="0"/>
                    </a:lnTo>
                    <a:lnTo>
                      <a:pt x="1003239" y="64760"/>
                    </a:lnTo>
                    <a:cubicBezTo>
                      <a:pt x="818542" y="345613"/>
                      <a:pt x="571902" y="433760"/>
                      <a:pt x="523873" y="433760"/>
                    </a:cubicBezTo>
                    <a:cubicBezTo>
                      <a:pt x="522766" y="433760"/>
                      <a:pt x="521659" y="433345"/>
                      <a:pt x="520552" y="433068"/>
                    </a:cubicBezTo>
                    <a:cubicBezTo>
                      <a:pt x="519445" y="433068"/>
                      <a:pt x="518338" y="433760"/>
                      <a:pt x="517231" y="433760"/>
                    </a:cubicBezTo>
                    <a:cubicBezTo>
                      <a:pt x="469281" y="433760"/>
                      <a:pt x="222675" y="345613"/>
                      <a:pt x="37845" y="64760"/>
                    </a:cubicBezTo>
                    <a:lnTo>
                      <a:pt x="0"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92" name="Group 191">
                <a:extLst>
                  <a:ext uri="{FF2B5EF4-FFF2-40B4-BE49-F238E27FC236}">
                    <a16:creationId xmlns:a16="http://schemas.microsoft.com/office/drawing/2014/main" id="{B5F2973B-264F-1C49-86D4-96E6374F4525}"/>
                  </a:ext>
                </a:extLst>
              </p:cNvPr>
              <p:cNvGrpSpPr/>
              <p:nvPr/>
            </p:nvGrpSpPr>
            <p:grpSpPr>
              <a:xfrm>
                <a:off x="734543" y="2736000"/>
                <a:ext cx="1726200" cy="881550"/>
                <a:chOff x="734543" y="2736000"/>
                <a:chExt cx="1726200" cy="881550"/>
              </a:xfrm>
              <a:solidFill>
                <a:schemeClr val="bg2"/>
              </a:solidFill>
            </p:grpSpPr>
            <p:sp>
              <p:nvSpPr>
                <p:cNvPr id="195" name="Rounded Rectangle 194">
                  <a:extLst>
                    <a:ext uri="{FF2B5EF4-FFF2-40B4-BE49-F238E27FC236}">
                      <a16:creationId xmlns:a16="http://schemas.microsoft.com/office/drawing/2014/main" id="{16C23F35-1B72-D249-8A36-BB8983580106}"/>
                    </a:ext>
                  </a:extLst>
                </p:cNvPr>
                <p:cNvSpPr/>
                <p:nvPr/>
              </p:nvSpPr>
              <p:spPr>
                <a:xfrm>
                  <a:off x="1567943" y="2736000"/>
                  <a:ext cx="655200" cy="37440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6" name="Rounded Rectangle 195">
                  <a:extLst>
                    <a:ext uri="{FF2B5EF4-FFF2-40B4-BE49-F238E27FC236}">
                      <a16:creationId xmlns:a16="http://schemas.microsoft.com/office/drawing/2014/main" id="{758674D9-F61B-2649-A55D-54B614516235}"/>
                    </a:ext>
                  </a:extLst>
                </p:cNvPr>
                <p:cNvSpPr/>
                <p:nvPr/>
              </p:nvSpPr>
              <p:spPr>
                <a:xfrm>
                  <a:off x="734543" y="3243150"/>
                  <a:ext cx="1726200" cy="37440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7" name="Rounded Rectangle 196">
                  <a:extLst>
                    <a:ext uri="{FF2B5EF4-FFF2-40B4-BE49-F238E27FC236}">
                      <a16:creationId xmlns:a16="http://schemas.microsoft.com/office/drawing/2014/main" id="{6AD5889D-0217-3F49-B265-4D6438E91E9E}"/>
                    </a:ext>
                  </a:extLst>
                </p:cNvPr>
                <p:cNvSpPr/>
                <p:nvPr/>
              </p:nvSpPr>
              <p:spPr>
                <a:xfrm>
                  <a:off x="1108343" y="3000150"/>
                  <a:ext cx="1251600" cy="37440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grpSp>
      <p:cxnSp>
        <p:nvCxnSpPr>
          <p:cNvPr id="186" name="Straight Connector 185">
            <a:extLst>
              <a:ext uri="{FF2B5EF4-FFF2-40B4-BE49-F238E27FC236}">
                <a16:creationId xmlns:a16="http://schemas.microsoft.com/office/drawing/2014/main" id="{DEE653B6-C39A-A64E-9B15-05165B407DD4}"/>
              </a:ext>
            </a:extLst>
          </p:cNvPr>
          <p:cNvCxnSpPr>
            <a:cxnSpLocks/>
          </p:cNvCxnSpPr>
          <p:nvPr/>
        </p:nvCxnSpPr>
        <p:spPr>
          <a:xfrm>
            <a:off x="2875722" y="449939"/>
            <a:ext cx="8600661" cy="0"/>
          </a:xfrm>
          <a:prstGeom prst="line">
            <a:avLst/>
          </a:prstGeom>
          <a:ln w="12700" cap="rnd">
            <a:solidFill>
              <a:schemeClr val="bg2">
                <a:lumMod val="75000"/>
              </a:schemeClr>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FFD86C76-C17E-5D4F-8826-C769503FB5E4}"/>
              </a:ext>
            </a:extLst>
          </p:cNvPr>
          <p:cNvCxnSpPr>
            <a:cxnSpLocks/>
          </p:cNvCxnSpPr>
          <p:nvPr/>
        </p:nvCxnSpPr>
        <p:spPr>
          <a:xfrm>
            <a:off x="728870" y="449939"/>
            <a:ext cx="2120348" cy="0"/>
          </a:xfrm>
          <a:prstGeom prst="line">
            <a:avLst/>
          </a:prstGeom>
          <a:ln w="12700" cap="rnd">
            <a:solidFill>
              <a:srgbClr val="003A5C"/>
            </a:solidFill>
            <a:headEnd type="oval"/>
            <a:tailEnd type="none" w="med" len="sm"/>
          </a:ln>
        </p:spPr>
        <p:style>
          <a:lnRef idx="1">
            <a:schemeClr val="accent1"/>
          </a:lnRef>
          <a:fillRef idx="0">
            <a:schemeClr val="accent1"/>
          </a:fillRef>
          <a:effectRef idx="0">
            <a:schemeClr val="accent1"/>
          </a:effectRef>
          <a:fontRef idx="minor">
            <a:schemeClr val="tx1"/>
          </a:fontRef>
        </p:style>
      </p:cxnSp>
      <p:sp>
        <p:nvSpPr>
          <p:cNvPr id="188" name="Oval 187">
            <a:extLst>
              <a:ext uri="{FF2B5EF4-FFF2-40B4-BE49-F238E27FC236}">
                <a16:creationId xmlns:a16="http://schemas.microsoft.com/office/drawing/2014/main" id="{84718BDC-77F3-8E41-A50C-E116F6476A92}"/>
              </a:ext>
            </a:extLst>
          </p:cNvPr>
          <p:cNvSpPr/>
          <p:nvPr/>
        </p:nvSpPr>
        <p:spPr>
          <a:xfrm>
            <a:off x="2720713" y="337239"/>
            <a:ext cx="219456" cy="219456"/>
          </a:xfrm>
          <a:prstGeom prst="ellipse">
            <a:avLst/>
          </a:prstGeom>
          <a:solidFill>
            <a:srgbClr val="003A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3A5C"/>
              </a:solidFill>
            </a:endParaRPr>
          </a:p>
        </p:txBody>
      </p:sp>
      <p:sp>
        <p:nvSpPr>
          <p:cNvPr id="189" name="Oval 188">
            <a:extLst>
              <a:ext uri="{FF2B5EF4-FFF2-40B4-BE49-F238E27FC236}">
                <a16:creationId xmlns:a16="http://schemas.microsoft.com/office/drawing/2014/main" id="{A9595C1E-DB58-EC4B-92E1-0AC4DDEEAF58}"/>
              </a:ext>
            </a:extLst>
          </p:cNvPr>
          <p:cNvSpPr/>
          <p:nvPr/>
        </p:nvSpPr>
        <p:spPr>
          <a:xfrm>
            <a:off x="5988549" y="337239"/>
            <a:ext cx="219456" cy="219456"/>
          </a:xfrm>
          <a:prstGeom prst="ellipse">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0" name="Oval 189">
            <a:extLst>
              <a:ext uri="{FF2B5EF4-FFF2-40B4-BE49-F238E27FC236}">
                <a16:creationId xmlns:a16="http://schemas.microsoft.com/office/drawing/2014/main" id="{DC79F14F-A388-AE4E-89CD-689E2C9BCEFB}"/>
              </a:ext>
            </a:extLst>
          </p:cNvPr>
          <p:cNvSpPr/>
          <p:nvPr/>
        </p:nvSpPr>
        <p:spPr>
          <a:xfrm>
            <a:off x="9216139" y="337239"/>
            <a:ext cx="219456" cy="219456"/>
          </a:xfrm>
          <a:prstGeom prst="ellipse">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3" name="Rectangle 212">
            <a:extLst>
              <a:ext uri="{FF2B5EF4-FFF2-40B4-BE49-F238E27FC236}">
                <a16:creationId xmlns:a16="http://schemas.microsoft.com/office/drawing/2014/main" id="{AB1591C3-EFE7-4544-AE70-4417CDC26577}"/>
              </a:ext>
            </a:extLst>
          </p:cNvPr>
          <p:cNvSpPr/>
          <p:nvPr/>
        </p:nvSpPr>
        <p:spPr>
          <a:xfrm>
            <a:off x="1379557" y="545020"/>
            <a:ext cx="2887579" cy="707886"/>
          </a:xfrm>
          <a:prstGeom prst="rect">
            <a:avLst/>
          </a:prstGeom>
        </p:spPr>
        <p:txBody>
          <a:bodyPr wrap="square">
            <a:spAutoFit/>
          </a:bodyPr>
          <a:lstStyle/>
          <a:p>
            <a:pPr algn="ctr"/>
            <a:r>
              <a:rPr lang="en-US" sz="4000" b="1" dirty="0">
                <a:solidFill>
                  <a:srgbClr val="003A5C"/>
                </a:solidFill>
              </a:rPr>
              <a:t>Prevent</a:t>
            </a:r>
          </a:p>
        </p:txBody>
      </p:sp>
      <p:grpSp>
        <p:nvGrpSpPr>
          <p:cNvPr id="150" name="Group 149">
            <a:extLst>
              <a:ext uri="{FF2B5EF4-FFF2-40B4-BE49-F238E27FC236}">
                <a16:creationId xmlns:a16="http://schemas.microsoft.com/office/drawing/2014/main" id="{88CD82C0-8A4E-4FD4-A4FF-B5D204C56AA0}"/>
              </a:ext>
            </a:extLst>
          </p:cNvPr>
          <p:cNvGrpSpPr/>
          <p:nvPr/>
        </p:nvGrpSpPr>
        <p:grpSpPr>
          <a:xfrm>
            <a:off x="9105364" y="6390266"/>
            <a:ext cx="8288791" cy="377582"/>
            <a:chOff x="9105364" y="6390266"/>
            <a:chExt cx="8288791" cy="377582"/>
          </a:xfrm>
        </p:grpSpPr>
        <p:sp>
          <p:nvSpPr>
            <p:cNvPr id="151" name="TextBox 150">
              <a:extLst>
                <a:ext uri="{FF2B5EF4-FFF2-40B4-BE49-F238E27FC236}">
                  <a16:creationId xmlns:a16="http://schemas.microsoft.com/office/drawing/2014/main" id="{08084F69-674D-4B59-8AA0-AFB612A39114}"/>
                </a:ext>
              </a:extLst>
            </p:cNvPr>
            <p:cNvSpPr txBox="1"/>
            <p:nvPr/>
          </p:nvSpPr>
          <p:spPr>
            <a:xfrm>
              <a:off x="10779618" y="6429294"/>
              <a:ext cx="661453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bg1"/>
                  </a:solidFill>
                  <a:latin typeface="Gibson" pitchFamily="2" charset="77"/>
                </a:rPr>
                <a:t>For Finance</a:t>
              </a:r>
            </a:p>
          </p:txBody>
        </p:sp>
        <p:pic>
          <p:nvPicPr>
            <p:cNvPr id="152" name="Picture 151">
              <a:extLst>
                <a:ext uri="{FF2B5EF4-FFF2-40B4-BE49-F238E27FC236}">
                  <a16:creationId xmlns:a16="http://schemas.microsoft.com/office/drawing/2014/main" id="{AD4C78E6-F4ED-4683-ADD5-C3D4F85F1C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5364" y="6390266"/>
              <a:ext cx="1712891" cy="361993"/>
            </a:xfrm>
            <a:prstGeom prst="rect">
              <a:avLst/>
            </a:prstGeom>
          </p:spPr>
        </p:pic>
      </p:grpSp>
    </p:spTree>
    <p:extLst>
      <p:ext uri="{BB962C8B-B14F-4D97-AF65-F5344CB8AC3E}">
        <p14:creationId xmlns:p14="http://schemas.microsoft.com/office/powerpoint/2010/main" val="32809267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7" name="Straight Connector 96"/>
          <p:cNvCxnSpPr/>
          <p:nvPr/>
        </p:nvCxnSpPr>
        <p:spPr>
          <a:xfrm>
            <a:off x="4577168" y="3593580"/>
            <a:ext cx="6374969"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53CC5E41-7241-6946-B3E1-E2C09C2D3D23}"/>
              </a:ext>
            </a:extLst>
          </p:cNvPr>
          <p:cNvGrpSpPr/>
          <p:nvPr/>
        </p:nvGrpSpPr>
        <p:grpSpPr>
          <a:xfrm>
            <a:off x="1198693" y="1931337"/>
            <a:ext cx="3890544" cy="1066660"/>
            <a:chOff x="899020" y="1249695"/>
            <a:chExt cx="2917908" cy="799995"/>
          </a:xfrm>
        </p:grpSpPr>
        <p:grpSp>
          <p:nvGrpSpPr>
            <p:cNvPr id="261" name="Group 260">
              <a:extLst>
                <a:ext uri="{FF2B5EF4-FFF2-40B4-BE49-F238E27FC236}">
                  <a16:creationId xmlns:a16="http://schemas.microsoft.com/office/drawing/2014/main" id="{AAEC8F0F-6B2C-D547-87B2-A6B4F7882FA0}"/>
                </a:ext>
              </a:extLst>
            </p:cNvPr>
            <p:cNvGrpSpPr/>
            <p:nvPr/>
          </p:nvGrpSpPr>
          <p:grpSpPr>
            <a:xfrm>
              <a:off x="899020" y="1249695"/>
              <a:ext cx="1157887" cy="658518"/>
              <a:chOff x="7552093" y="2167229"/>
              <a:chExt cx="1574362" cy="895377"/>
            </a:xfrm>
          </p:grpSpPr>
          <p:sp>
            <p:nvSpPr>
              <p:cNvPr id="262" name="Freeform 261">
                <a:extLst>
                  <a:ext uri="{FF2B5EF4-FFF2-40B4-BE49-F238E27FC236}">
                    <a16:creationId xmlns:a16="http://schemas.microsoft.com/office/drawing/2014/main" id="{382CB5D6-A125-D641-A033-E170BBFAF083}"/>
                  </a:ext>
                </a:extLst>
              </p:cNvPr>
              <p:cNvSpPr/>
              <p:nvPr/>
            </p:nvSpPr>
            <p:spPr>
              <a:xfrm rot="787047" flipH="1">
                <a:off x="7826952" y="2167229"/>
                <a:ext cx="699785" cy="555870"/>
              </a:xfrm>
              <a:custGeom>
                <a:avLst/>
                <a:gdLst>
                  <a:gd name="connsiteX0" fmla="*/ 472534 w 1270634"/>
                  <a:gd name="connsiteY0" fmla="*/ 0 h 1009323"/>
                  <a:gd name="connsiteX1" fmla="*/ 1270634 w 1270634"/>
                  <a:gd name="connsiteY1" fmla="*/ 798100 h 1009323"/>
                  <a:gd name="connsiteX2" fmla="*/ 1254419 w 1270634"/>
                  <a:gd name="connsiteY2" fmla="*/ 958945 h 1009323"/>
                  <a:gd name="connsiteX3" fmla="*/ 1241466 w 1270634"/>
                  <a:gd name="connsiteY3" fmla="*/ 1009323 h 1009323"/>
                  <a:gd name="connsiteX4" fmla="*/ 371141 w 1270634"/>
                  <a:gd name="connsiteY4" fmla="*/ 1009323 h 1009323"/>
                  <a:gd name="connsiteX5" fmla="*/ 371141 w 1270634"/>
                  <a:gd name="connsiteY5" fmla="*/ 158010 h 1009323"/>
                  <a:gd name="connsiteX6" fmla="*/ 0 w 1270634"/>
                  <a:gd name="connsiteY6" fmla="*/ 158010 h 1009323"/>
                  <a:gd name="connsiteX7" fmla="*/ 26309 w 1270634"/>
                  <a:gd name="connsiteY7" fmla="*/ 136303 h 1009323"/>
                  <a:gd name="connsiteX8" fmla="*/ 472534 w 1270634"/>
                  <a:gd name="connsiteY8" fmla="*/ 0 h 1009323"/>
                  <a:gd name="connsiteX0" fmla="*/ 371141 w 1270634"/>
                  <a:gd name="connsiteY0" fmla="*/ 158010 h 1009323"/>
                  <a:gd name="connsiteX1" fmla="*/ 0 w 1270634"/>
                  <a:gd name="connsiteY1" fmla="*/ 158010 h 1009323"/>
                  <a:gd name="connsiteX2" fmla="*/ 26309 w 1270634"/>
                  <a:gd name="connsiteY2" fmla="*/ 136303 h 1009323"/>
                  <a:gd name="connsiteX3" fmla="*/ 472534 w 1270634"/>
                  <a:gd name="connsiteY3" fmla="*/ 0 h 1009323"/>
                  <a:gd name="connsiteX4" fmla="*/ 1270634 w 1270634"/>
                  <a:gd name="connsiteY4" fmla="*/ 798100 h 1009323"/>
                  <a:gd name="connsiteX5" fmla="*/ 1254419 w 1270634"/>
                  <a:gd name="connsiteY5" fmla="*/ 958945 h 1009323"/>
                  <a:gd name="connsiteX6" fmla="*/ 1241466 w 1270634"/>
                  <a:gd name="connsiteY6" fmla="*/ 1009323 h 1009323"/>
                  <a:gd name="connsiteX7" fmla="*/ 371141 w 1270634"/>
                  <a:gd name="connsiteY7" fmla="*/ 1009323 h 1009323"/>
                  <a:gd name="connsiteX8" fmla="*/ 462581 w 1270634"/>
                  <a:gd name="connsiteY8" fmla="*/ 249450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 name="connsiteX6" fmla="*/ 371141 w 1270634"/>
                  <a:gd name="connsiteY6" fmla="*/ 1009323 h 1009323"/>
                  <a:gd name="connsiteX7" fmla="*/ 462581 w 1270634"/>
                  <a:gd name="connsiteY7" fmla="*/ 249450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 name="connsiteX6" fmla="*/ 371141 w 1270634"/>
                  <a:gd name="connsiteY6" fmla="*/ 1009323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634" h="1009323">
                    <a:moveTo>
                      <a:pt x="0" y="158010"/>
                    </a:moveTo>
                    <a:lnTo>
                      <a:pt x="26309" y="136303"/>
                    </a:lnTo>
                    <a:cubicBezTo>
                      <a:pt x="153687" y="50248"/>
                      <a:pt x="307242" y="0"/>
                      <a:pt x="472534" y="0"/>
                    </a:cubicBezTo>
                    <a:cubicBezTo>
                      <a:pt x="913312" y="0"/>
                      <a:pt x="1270634" y="357322"/>
                      <a:pt x="1270634" y="798100"/>
                    </a:cubicBezTo>
                    <a:cubicBezTo>
                      <a:pt x="1270634" y="853197"/>
                      <a:pt x="1265051" y="906991"/>
                      <a:pt x="1254419" y="958945"/>
                    </a:cubicBezTo>
                    <a:lnTo>
                      <a:pt x="1241466" y="1009323"/>
                    </a:lnTo>
                  </a:path>
                </a:pathLst>
              </a:custGeom>
              <a:noFill/>
              <a:ln w="12700" cap="rnd">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US" sz="1351" dirty="0">
                  <a:solidFill>
                    <a:srgbClr val="005073"/>
                  </a:solidFill>
                  <a:latin typeface="+mj-lt"/>
                </a:endParaRPr>
              </a:p>
            </p:txBody>
          </p:sp>
          <p:sp>
            <p:nvSpPr>
              <p:cNvPr id="263" name="Freeform 262">
                <a:extLst>
                  <a:ext uri="{FF2B5EF4-FFF2-40B4-BE49-F238E27FC236}">
                    <a16:creationId xmlns:a16="http://schemas.microsoft.com/office/drawing/2014/main" id="{639792EE-BB08-404D-8F37-B942CB3C9A17}"/>
                  </a:ext>
                </a:extLst>
              </p:cNvPr>
              <p:cNvSpPr/>
              <p:nvPr/>
            </p:nvSpPr>
            <p:spPr>
              <a:xfrm rot="3136200">
                <a:off x="8539834" y="2345077"/>
                <a:ext cx="453153" cy="188421"/>
              </a:xfrm>
              <a:custGeom>
                <a:avLst/>
                <a:gdLst>
                  <a:gd name="connsiteX0" fmla="*/ 93636 w 763657"/>
                  <a:gd name="connsiteY0" fmla="*/ 139429 h 327630"/>
                  <a:gd name="connsiteX1" fmla="*/ 690959 w 763657"/>
                  <a:gd name="connsiteY1" fmla="*/ 109085 h 327630"/>
                  <a:gd name="connsiteX2" fmla="*/ 748448 w 763657"/>
                  <a:gd name="connsiteY2" fmla="*/ 172594 h 327630"/>
                  <a:gd name="connsiteX3" fmla="*/ 763657 w 763657"/>
                  <a:gd name="connsiteY3" fmla="*/ 195582 h 327630"/>
                  <a:gd name="connsiteX4" fmla="*/ 212297 w 763657"/>
                  <a:gd name="connsiteY4" fmla="*/ 327630 h 327630"/>
                  <a:gd name="connsiteX5" fmla="*/ 212297 w 763657"/>
                  <a:gd name="connsiteY5" fmla="*/ 311204 h 327630"/>
                  <a:gd name="connsiteX6" fmla="*/ 0 w 763657"/>
                  <a:gd name="connsiteY6" fmla="*/ 311204 h 327630"/>
                  <a:gd name="connsiteX7" fmla="*/ 1679 w 763657"/>
                  <a:gd name="connsiteY7" fmla="*/ 303443 h 327630"/>
                  <a:gd name="connsiteX8" fmla="*/ 93636 w 763657"/>
                  <a:gd name="connsiteY8" fmla="*/ 139429 h 327630"/>
                  <a:gd name="connsiteX0" fmla="*/ 212297 w 763657"/>
                  <a:gd name="connsiteY0" fmla="*/ 311204 h 402644"/>
                  <a:gd name="connsiteX1" fmla="*/ 0 w 763657"/>
                  <a:gd name="connsiteY1" fmla="*/ 311204 h 402644"/>
                  <a:gd name="connsiteX2" fmla="*/ 1679 w 763657"/>
                  <a:gd name="connsiteY2" fmla="*/ 303443 h 402644"/>
                  <a:gd name="connsiteX3" fmla="*/ 93636 w 763657"/>
                  <a:gd name="connsiteY3" fmla="*/ 139429 h 402644"/>
                  <a:gd name="connsiteX4" fmla="*/ 690959 w 763657"/>
                  <a:gd name="connsiteY4" fmla="*/ 109085 h 402644"/>
                  <a:gd name="connsiteX5" fmla="*/ 748448 w 763657"/>
                  <a:gd name="connsiteY5" fmla="*/ 172594 h 402644"/>
                  <a:gd name="connsiteX6" fmla="*/ 763657 w 763657"/>
                  <a:gd name="connsiteY6" fmla="*/ 195582 h 402644"/>
                  <a:gd name="connsiteX7" fmla="*/ 212297 w 763657"/>
                  <a:gd name="connsiteY7" fmla="*/ 327630 h 402644"/>
                  <a:gd name="connsiteX8" fmla="*/ 303737 w 763657"/>
                  <a:gd name="connsiteY8" fmla="*/ 402644 h 402644"/>
                  <a:gd name="connsiteX0" fmla="*/ 212297 w 763657"/>
                  <a:gd name="connsiteY0" fmla="*/ 311204 h 327630"/>
                  <a:gd name="connsiteX1" fmla="*/ 0 w 763657"/>
                  <a:gd name="connsiteY1" fmla="*/ 311204 h 327630"/>
                  <a:gd name="connsiteX2" fmla="*/ 1679 w 763657"/>
                  <a:gd name="connsiteY2" fmla="*/ 303443 h 327630"/>
                  <a:gd name="connsiteX3" fmla="*/ 93636 w 763657"/>
                  <a:gd name="connsiteY3" fmla="*/ 139429 h 327630"/>
                  <a:gd name="connsiteX4" fmla="*/ 690959 w 763657"/>
                  <a:gd name="connsiteY4" fmla="*/ 109085 h 327630"/>
                  <a:gd name="connsiteX5" fmla="*/ 748448 w 763657"/>
                  <a:gd name="connsiteY5" fmla="*/ 172594 h 327630"/>
                  <a:gd name="connsiteX6" fmla="*/ 763657 w 763657"/>
                  <a:gd name="connsiteY6" fmla="*/ 195582 h 327630"/>
                  <a:gd name="connsiteX7" fmla="*/ 212297 w 763657"/>
                  <a:gd name="connsiteY7" fmla="*/ 327630 h 327630"/>
                  <a:gd name="connsiteX0" fmla="*/ 212297 w 763657"/>
                  <a:gd name="connsiteY0" fmla="*/ 311204 h 311204"/>
                  <a:gd name="connsiteX1" fmla="*/ 0 w 763657"/>
                  <a:gd name="connsiteY1" fmla="*/ 311204 h 311204"/>
                  <a:gd name="connsiteX2" fmla="*/ 1679 w 763657"/>
                  <a:gd name="connsiteY2" fmla="*/ 303443 h 311204"/>
                  <a:gd name="connsiteX3" fmla="*/ 93636 w 763657"/>
                  <a:gd name="connsiteY3" fmla="*/ 139429 h 311204"/>
                  <a:gd name="connsiteX4" fmla="*/ 690959 w 763657"/>
                  <a:gd name="connsiteY4" fmla="*/ 109085 h 311204"/>
                  <a:gd name="connsiteX5" fmla="*/ 748448 w 763657"/>
                  <a:gd name="connsiteY5" fmla="*/ 172594 h 311204"/>
                  <a:gd name="connsiteX6" fmla="*/ 763657 w 763657"/>
                  <a:gd name="connsiteY6" fmla="*/ 195582 h 311204"/>
                  <a:gd name="connsiteX0" fmla="*/ 0 w 763657"/>
                  <a:gd name="connsiteY0" fmla="*/ 311204 h 311204"/>
                  <a:gd name="connsiteX1" fmla="*/ 1679 w 763657"/>
                  <a:gd name="connsiteY1" fmla="*/ 303443 h 311204"/>
                  <a:gd name="connsiteX2" fmla="*/ 93636 w 763657"/>
                  <a:gd name="connsiteY2" fmla="*/ 139429 h 311204"/>
                  <a:gd name="connsiteX3" fmla="*/ 690959 w 763657"/>
                  <a:gd name="connsiteY3" fmla="*/ 109085 h 311204"/>
                  <a:gd name="connsiteX4" fmla="*/ 748448 w 763657"/>
                  <a:gd name="connsiteY4" fmla="*/ 172594 h 311204"/>
                  <a:gd name="connsiteX5" fmla="*/ 763657 w 763657"/>
                  <a:gd name="connsiteY5" fmla="*/ 195582 h 311204"/>
                  <a:gd name="connsiteX0" fmla="*/ 0 w 748448"/>
                  <a:gd name="connsiteY0" fmla="*/ 311204 h 311204"/>
                  <a:gd name="connsiteX1" fmla="*/ 1679 w 748448"/>
                  <a:gd name="connsiteY1" fmla="*/ 303443 h 311204"/>
                  <a:gd name="connsiteX2" fmla="*/ 93636 w 748448"/>
                  <a:gd name="connsiteY2" fmla="*/ 139429 h 311204"/>
                  <a:gd name="connsiteX3" fmla="*/ 690959 w 748448"/>
                  <a:gd name="connsiteY3" fmla="*/ 109085 h 311204"/>
                  <a:gd name="connsiteX4" fmla="*/ 748448 w 748448"/>
                  <a:gd name="connsiteY4" fmla="*/ 172594 h 311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448" h="311204">
                    <a:moveTo>
                      <a:pt x="0" y="311204"/>
                    </a:moveTo>
                    <a:lnTo>
                      <a:pt x="1679" y="303443"/>
                    </a:lnTo>
                    <a:cubicBezTo>
                      <a:pt x="19026" y="244368"/>
                      <a:pt x="49601" y="188177"/>
                      <a:pt x="93636" y="139429"/>
                    </a:cubicBezTo>
                    <a:cubicBezTo>
                      <a:pt x="250203" y="-33896"/>
                      <a:pt x="517634" y="-47482"/>
                      <a:pt x="690959" y="109085"/>
                    </a:cubicBezTo>
                    <a:cubicBezTo>
                      <a:pt x="712624" y="128656"/>
                      <a:pt x="731795" y="149959"/>
                      <a:pt x="748448" y="172594"/>
                    </a:cubicBezTo>
                  </a:path>
                </a:pathLst>
              </a:custGeom>
              <a:noFill/>
              <a:ln w="12700" cap="rnd">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US" sz="1351" dirty="0">
                  <a:solidFill>
                    <a:srgbClr val="005073"/>
                  </a:solidFill>
                  <a:latin typeface="+mj-lt"/>
                </a:endParaRPr>
              </a:p>
            </p:txBody>
          </p:sp>
          <p:sp>
            <p:nvSpPr>
              <p:cNvPr id="264" name="Freeform 263">
                <a:extLst>
                  <a:ext uri="{FF2B5EF4-FFF2-40B4-BE49-F238E27FC236}">
                    <a16:creationId xmlns:a16="http://schemas.microsoft.com/office/drawing/2014/main" id="{74D7CB84-D413-694A-97FB-E54978A15A7A}"/>
                  </a:ext>
                </a:extLst>
              </p:cNvPr>
              <p:cNvSpPr/>
              <p:nvPr/>
            </p:nvSpPr>
            <p:spPr>
              <a:xfrm>
                <a:off x="7552093" y="2601729"/>
                <a:ext cx="230848" cy="460877"/>
              </a:xfrm>
              <a:custGeom>
                <a:avLst/>
                <a:gdLst>
                  <a:gd name="connsiteX0" fmla="*/ 293809 w 392310"/>
                  <a:gd name="connsiteY0" fmla="*/ 0 h 607981"/>
                  <a:gd name="connsiteX1" fmla="*/ 293809 w 392310"/>
                  <a:gd name="connsiteY1" fmla="*/ 232977 h 607981"/>
                  <a:gd name="connsiteX2" fmla="*/ 392310 w 392310"/>
                  <a:gd name="connsiteY2" fmla="*/ 232977 h 607981"/>
                  <a:gd name="connsiteX3" fmla="*/ 304532 w 392310"/>
                  <a:gd name="connsiteY3" fmla="*/ 607981 h 607981"/>
                  <a:gd name="connsiteX4" fmla="*/ 0 w 392310"/>
                  <a:gd name="connsiteY4" fmla="*/ 303450 h 607981"/>
                  <a:gd name="connsiteX5" fmla="*/ 243158 w 392310"/>
                  <a:gd name="connsiteY5" fmla="*/ 5106 h 607981"/>
                  <a:gd name="connsiteX6" fmla="*/ 293809 w 392310"/>
                  <a:gd name="connsiteY6" fmla="*/ 0 h 607981"/>
                  <a:gd name="connsiteX0" fmla="*/ 392310 w 483750"/>
                  <a:gd name="connsiteY0" fmla="*/ 232977 h 607981"/>
                  <a:gd name="connsiteX1" fmla="*/ 304532 w 483750"/>
                  <a:gd name="connsiteY1" fmla="*/ 607981 h 607981"/>
                  <a:gd name="connsiteX2" fmla="*/ 0 w 483750"/>
                  <a:gd name="connsiteY2" fmla="*/ 303450 h 607981"/>
                  <a:gd name="connsiteX3" fmla="*/ 243158 w 483750"/>
                  <a:gd name="connsiteY3" fmla="*/ 5106 h 607981"/>
                  <a:gd name="connsiteX4" fmla="*/ 293809 w 483750"/>
                  <a:gd name="connsiteY4" fmla="*/ 0 h 607981"/>
                  <a:gd name="connsiteX5" fmla="*/ 293809 w 483750"/>
                  <a:gd name="connsiteY5" fmla="*/ 232977 h 607981"/>
                  <a:gd name="connsiteX6" fmla="*/ 483750 w 483750"/>
                  <a:gd name="connsiteY6" fmla="*/ 32441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5" fmla="*/ 293809 w 392310"/>
                  <a:gd name="connsiteY5" fmla="*/ 23297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0" fmla="*/ 304532 w 304532"/>
                  <a:gd name="connsiteY0" fmla="*/ 607981 h 607981"/>
                  <a:gd name="connsiteX1" fmla="*/ 0 w 304532"/>
                  <a:gd name="connsiteY1" fmla="*/ 303450 h 607981"/>
                  <a:gd name="connsiteX2" fmla="*/ 243158 w 304532"/>
                  <a:gd name="connsiteY2" fmla="*/ 5106 h 607981"/>
                  <a:gd name="connsiteX3" fmla="*/ 293809 w 304532"/>
                  <a:gd name="connsiteY3" fmla="*/ 0 h 607981"/>
                </a:gdLst>
                <a:ahLst/>
                <a:cxnLst>
                  <a:cxn ang="0">
                    <a:pos x="connsiteX0" y="connsiteY0"/>
                  </a:cxn>
                  <a:cxn ang="0">
                    <a:pos x="connsiteX1" y="connsiteY1"/>
                  </a:cxn>
                  <a:cxn ang="0">
                    <a:pos x="connsiteX2" y="connsiteY2"/>
                  </a:cxn>
                  <a:cxn ang="0">
                    <a:pos x="connsiteX3" y="connsiteY3"/>
                  </a:cxn>
                </a:cxnLst>
                <a:rect l="l" t="t" r="r" b="b"/>
                <a:pathLst>
                  <a:path w="304532" h="607981">
                    <a:moveTo>
                      <a:pt x="304532" y="607981"/>
                    </a:moveTo>
                    <a:cubicBezTo>
                      <a:pt x="136344" y="607981"/>
                      <a:pt x="0" y="471638"/>
                      <a:pt x="0" y="303450"/>
                    </a:cubicBezTo>
                    <a:cubicBezTo>
                      <a:pt x="0" y="156286"/>
                      <a:pt x="104388" y="33502"/>
                      <a:pt x="243158" y="5106"/>
                    </a:cubicBezTo>
                    <a:lnTo>
                      <a:pt x="293809" y="0"/>
                    </a:lnTo>
                  </a:path>
                </a:pathLst>
              </a:custGeom>
              <a:noFill/>
              <a:ln w="12700" cap="rnd">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US" sz="1351" dirty="0">
                  <a:solidFill>
                    <a:srgbClr val="005073"/>
                  </a:solidFill>
                  <a:latin typeface="+mj-lt"/>
                </a:endParaRPr>
              </a:p>
            </p:txBody>
          </p:sp>
          <p:sp>
            <p:nvSpPr>
              <p:cNvPr id="265" name="Freeform 264">
                <a:extLst>
                  <a:ext uri="{FF2B5EF4-FFF2-40B4-BE49-F238E27FC236}">
                    <a16:creationId xmlns:a16="http://schemas.microsoft.com/office/drawing/2014/main" id="{879C8CB9-E079-244B-98A5-5BA4C44B3FCC}"/>
                  </a:ext>
                </a:extLst>
              </p:cNvPr>
              <p:cNvSpPr/>
              <p:nvPr/>
            </p:nvSpPr>
            <p:spPr>
              <a:xfrm flipH="1">
                <a:off x="8895607" y="2601729"/>
                <a:ext cx="230848" cy="460877"/>
              </a:xfrm>
              <a:custGeom>
                <a:avLst/>
                <a:gdLst>
                  <a:gd name="connsiteX0" fmla="*/ 293809 w 392310"/>
                  <a:gd name="connsiteY0" fmla="*/ 0 h 607981"/>
                  <a:gd name="connsiteX1" fmla="*/ 293809 w 392310"/>
                  <a:gd name="connsiteY1" fmla="*/ 232977 h 607981"/>
                  <a:gd name="connsiteX2" fmla="*/ 392310 w 392310"/>
                  <a:gd name="connsiteY2" fmla="*/ 232977 h 607981"/>
                  <a:gd name="connsiteX3" fmla="*/ 304532 w 392310"/>
                  <a:gd name="connsiteY3" fmla="*/ 607981 h 607981"/>
                  <a:gd name="connsiteX4" fmla="*/ 0 w 392310"/>
                  <a:gd name="connsiteY4" fmla="*/ 303450 h 607981"/>
                  <a:gd name="connsiteX5" fmla="*/ 243158 w 392310"/>
                  <a:gd name="connsiteY5" fmla="*/ 5106 h 607981"/>
                  <a:gd name="connsiteX6" fmla="*/ 293809 w 392310"/>
                  <a:gd name="connsiteY6" fmla="*/ 0 h 607981"/>
                  <a:gd name="connsiteX0" fmla="*/ 392310 w 483750"/>
                  <a:gd name="connsiteY0" fmla="*/ 232977 h 607981"/>
                  <a:gd name="connsiteX1" fmla="*/ 304532 w 483750"/>
                  <a:gd name="connsiteY1" fmla="*/ 607981 h 607981"/>
                  <a:gd name="connsiteX2" fmla="*/ 0 w 483750"/>
                  <a:gd name="connsiteY2" fmla="*/ 303450 h 607981"/>
                  <a:gd name="connsiteX3" fmla="*/ 243158 w 483750"/>
                  <a:gd name="connsiteY3" fmla="*/ 5106 h 607981"/>
                  <a:gd name="connsiteX4" fmla="*/ 293809 w 483750"/>
                  <a:gd name="connsiteY4" fmla="*/ 0 h 607981"/>
                  <a:gd name="connsiteX5" fmla="*/ 293809 w 483750"/>
                  <a:gd name="connsiteY5" fmla="*/ 232977 h 607981"/>
                  <a:gd name="connsiteX6" fmla="*/ 483750 w 483750"/>
                  <a:gd name="connsiteY6" fmla="*/ 32441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5" fmla="*/ 293809 w 392310"/>
                  <a:gd name="connsiteY5" fmla="*/ 23297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0" fmla="*/ 304532 w 304532"/>
                  <a:gd name="connsiteY0" fmla="*/ 607981 h 607981"/>
                  <a:gd name="connsiteX1" fmla="*/ 0 w 304532"/>
                  <a:gd name="connsiteY1" fmla="*/ 303450 h 607981"/>
                  <a:gd name="connsiteX2" fmla="*/ 243158 w 304532"/>
                  <a:gd name="connsiteY2" fmla="*/ 5106 h 607981"/>
                  <a:gd name="connsiteX3" fmla="*/ 293809 w 304532"/>
                  <a:gd name="connsiteY3" fmla="*/ 0 h 607981"/>
                </a:gdLst>
                <a:ahLst/>
                <a:cxnLst>
                  <a:cxn ang="0">
                    <a:pos x="connsiteX0" y="connsiteY0"/>
                  </a:cxn>
                  <a:cxn ang="0">
                    <a:pos x="connsiteX1" y="connsiteY1"/>
                  </a:cxn>
                  <a:cxn ang="0">
                    <a:pos x="connsiteX2" y="connsiteY2"/>
                  </a:cxn>
                  <a:cxn ang="0">
                    <a:pos x="connsiteX3" y="connsiteY3"/>
                  </a:cxn>
                </a:cxnLst>
                <a:rect l="l" t="t" r="r" b="b"/>
                <a:pathLst>
                  <a:path w="304532" h="607981">
                    <a:moveTo>
                      <a:pt x="304532" y="607981"/>
                    </a:moveTo>
                    <a:cubicBezTo>
                      <a:pt x="136344" y="607981"/>
                      <a:pt x="0" y="471638"/>
                      <a:pt x="0" y="303450"/>
                    </a:cubicBezTo>
                    <a:cubicBezTo>
                      <a:pt x="0" y="156286"/>
                      <a:pt x="104388" y="33502"/>
                      <a:pt x="243158" y="5106"/>
                    </a:cubicBezTo>
                    <a:lnTo>
                      <a:pt x="293809" y="0"/>
                    </a:lnTo>
                  </a:path>
                </a:pathLst>
              </a:custGeom>
              <a:noFill/>
              <a:ln w="12700" cap="rnd">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US" sz="1351" dirty="0">
                  <a:solidFill>
                    <a:srgbClr val="005073"/>
                  </a:solidFill>
                  <a:latin typeface="+mj-lt"/>
                </a:endParaRPr>
              </a:p>
            </p:txBody>
          </p:sp>
          <p:cxnSp>
            <p:nvCxnSpPr>
              <p:cNvPr id="266" name="Straight Connector 265">
                <a:extLst>
                  <a:ext uri="{FF2B5EF4-FFF2-40B4-BE49-F238E27FC236}">
                    <a16:creationId xmlns:a16="http://schemas.microsoft.com/office/drawing/2014/main" id="{32BE9C5B-5DB9-4C47-8FA4-B546E130A320}"/>
                  </a:ext>
                </a:extLst>
              </p:cNvPr>
              <p:cNvCxnSpPr>
                <a:cxnSpLocks/>
              </p:cNvCxnSpPr>
              <p:nvPr/>
            </p:nvCxnSpPr>
            <p:spPr>
              <a:xfrm flipH="1">
                <a:off x="7791860" y="3062606"/>
                <a:ext cx="1103747" cy="0"/>
              </a:xfrm>
              <a:prstGeom prst="line">
                <a:avLst/>
              </a:prstGeom>
              <a:ln w="12700" cap="rnd">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1169744" y="1400571"/>
              <a:ext cx="580702" cy="350068"/>
              <a:chOff x="650219" y="1478819"/>
              <a:chExt cx="900683" cy="542964"/>
            </a:xfrm>
            <a:noFill/>
          </p:grpSpPr>
          <p:sp>
            <p:nvSpPr>
              <p:cNvPr id="307" name="Freeform 361"/>
              <p:cNvSpPr>
                <a:spLocks noChangeAspect="1" noChangeArrowheads="1"/>
              </p:cNvSpPr>
              <p:nvPr/>
            </p:nvSpPr>
            <p:spPr bwMode="auto">
              <a:xfrm>
                <a:off x="871690" y="1478819"/>
                <a:ext cx="230334" cy="226070"/>
              </a:xfrm>
              <a:custGeom>
                <a:avLst/>
                <a:gdLst>
                  <a:gd name="T0" fmla="*/ 184 w 312"/>
                  <a:gd name="T1" fmla="*/ 29 h 311"/>
                  <a:gd name="T2" fmla="*/ 184 w 312"/>
                  <a:gd name="T3" fmla="*/ 29 h 311"/>
                  <a:gd name="T4" fmla="*/ 226 w 312"/>
                  <a:gd name="T5" fmla="*/ 46 h 311"/>
                  <a:gd name="T6" fmla="*/ 226 w 312"/>
                  <a:gd name="T7" fmla="*/ 46 h 311"/>
                  <a:gd name="T8" fmla="*/ 266 w 312"/>
                  <a:gd name="T9" fmla="*/ 85 h 311"/>
                  <a:gd name="T10" fmla="*/ 266 w 312"/>
                  <a:gd name="T11" fmla="*/ 85 h 311"/>
                  <a:gd name="T12" fmla="*/ 283 w 312"/>
                  <a:gd name="T13" fmla="*/ 127 h 311"/>
                  <a:gd name="T14" fmla="*/ 283 w 312"/>
                  <a:gd name="T15" fmla="*/ 127 h 311"/>
                  <a:gd name="T16" fmla="*/ 283 w 312"/>
                  <a:gd name="T17" fmla="*/ 184 h 311"/>
                  <a:gd name="T18" fmla="*/ 283 w 312"/>
                  <a:gd name="T19" fmla="*/ 184 h 311"/>
                  <a:gd name="T20" fmla="*/ 266 w 312"/>
                  <a:gd name="T21" fmla="*/ 225 h 311"/>
                  <a:gd name="T22" fmla="*/ 266 w 312"/>
                  <a:gd name="T23" fmla="*/ 225 h 311"/>
                  <a:gd name="T24" fmla="*/ 226 w 312"/>
                  <a:gd name="T25" fmla="*/ 265 h 311"/>
                  <a:gd name="T26" fmla="*/ 226 w 312"/>
                  <a:gd name="T27" fmla="*/ 265 h 311"/>
                  <a:gd name="T28" fmla="*/ 184 w 312"/>
                  <a:gd name="T29" fmla="*/ 282 h 311"/>
                  <a:gd name="T30" fmla="*/ 184 w 312"/>
                  <a:gd name="T31" fmla="*/ 282 h 311"/>
                  <a:gd name="T32" fmla="*/ 127 w 312"/>
                  <a:gd name="T33" fmla="*/ 282 h 311"/>
                  <a:gd name="T34" fmla="*/ 127 w 312"/>
                  <a:gd name="T35" fmla="*/ 282 h 311"/>
                  <a:gd name="T36" fmla="*/ 85 w 312"/>
                  <a:gd name="T37" fmla="*/ 265 h 311"/>
                  <a:gd name="T38" fmla="*/ 85 w 312"/>
                  <a:gd name="T39" fmla="*/ 265 h 311"/>
                  <a:gd name="T40" fmla="*/ 46 w 312"/>
                  <a:gd name="T41" fmla="*/ 225 h 311"/>
                  <a:gd name="T42" fmla="*/ 46 w 312"/>
                  <a:gd name="T43" fmla="*/ 225 h 311"/>
                  <a:gd name="T44" fmla="*/ 29 w 312"/>
                  <a:gd name="T45" fmla="*/ 184 h 311"/>
                  <a:gd name="T46" fmla="*/ 29 w 312"/>
                  <a:gd name="T47" fmla="*/ 184 h 311"/>
                  <a:gd name="T48" fmla="*/ 29 w 312"/>
                  <a:gd name="T49" fmla="*/ 127 h 311"/>
                  <a:gd name="T50" fmla="*/ 29 w 312"/>
                  <a:gd name="T51" fmla="*/ 127 h 311"/>
                  <a:gd name="T52" fmla="*/ 46 w 312"/>
                  <a:gd name="T53" fmla="*/ 85 h 311"/>
                  <a:gd name="T54" fmla="*/ 46 w 312"/>
                  <a:gd name="T55" fmla="*/ 85 h 311"/>
                  <a:gd name="T56" fmla="*/ 85 w 312"/>
                  <a:gd name="T57" fmla="*/ 46 h 311"/>
                  <a:gd name="T58" fmla="*/ 85 w 312"/>
                  <a:gd name="T59" fmla="*/ 46 h 311"/>
                  <a:gd name="T60" fmla="*/ 127 w 312"/>
                  <a:gd name="T61" fmla="*/ 29 h 311"/>
                  <a:gd name="T62" fmla="*/ 127 w 312"/>
                  <a:gd name="T63" fmla="*/ 29 h 311"/>
                  <a:gd name="T64" fmla="*/ 184 w 312"/>
                  <a:gd name="T65" fmla="*/ 29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2" h="311">
                    <a:moveTo>
                      <a:pt x="184" y="29"/>
                    </a:moveTo>
                    <a:lnTo>
                      <a:pt x="184" y="29"/>
                    </a:lnTo>
                    <a:cubicBezTo>
                      <a:pt x="189" y="46"/>
                      <a:pt x="209" y="54"/>
                      <a:pt x="226" y="46"/>
                    </a:cubicBezTo>
                    <a:lnTo>
                      <a:pt x="226" y="46"/>
                    </a:lnTo>
                    <a:cubicBezTo>
                      <a:pt x="252" y="34"/>
                      <a:pt x="280" y="60"/>
                      <a:pt x="266" y="85"/>
                    </a:cubicBezTo>
                    <a:lnTo>
                      <a:pt x="266" y="85"/>
                    </a:lnTo>
                    <a:cubicBezTo>
                      <a:pt x="257" y="102"/>
                      <a:pt x="266" y="122"/>
                      <a:pt x="283" y="127"/>
                    </a:cubicBezTo>
                    <a:lnTo>
                      <a:pt x="283" y="127"/>
                    </a:lnTo>
                    <a:cubicBezTo>
                      <a:pt x="311" y="136"/>
                      <a:pt x="311" y="175"/>
                      <a:pt x="283" y="184"/>
                    </a:cubicBezTo>
                    <a:lnTo>
                      <a:pt x="283" y="184"/>
                    </a:lnTo>
                    <a:cubicBezTo>
                      <a:pt x="266" y="189"/>
                      <a:pt x="257" y="209"/>
                      <a:pt x="266" y="225"/>
                    </a:cubicBezTo>
                    <a:lnTo>
                      <a:pt x="266" y="225"/>
                    </a:lnTo>
                    <a:cubicBezTo>
                      <a:pt x="277" y="251"/>
                      <a:pt x="252" y="279"/>
                      <a:pt x="226" y="265"/>
                    </a:cubicBezTo>
                    <a:lnTo>
                      <a:pt x="226" y="265"/>
                    </a:lnTo>
                    <a:cubicBezTo>
                      <a:pt x="209" y="256"/>
                      <a:pt x="189" y="265"/>
                      <a:pt x="184" y="282"/>
                    </a:cubicBezTo>
                    <a:lnTo>
                      <a:pt x="184" y="282"/>
                    </a:lnTo>
                    <a:cubicBezTo>
                      <a:pt x="175" y="310"/>
                      <a:pt x="136" y="310"/>
                      <a:pt x="127" y="282"/>
                    </a:cubicBezTo>
                    <a:lnTo>
                      <a:pt x="127" y="282"/>
                    </a:lnTo>
                    <a:cubicBezTo>
                      <a:pt x="122" y="265"/>
                      <a:pt x="102" y="256"/>
                      <a:pt x="85" y="265"/>
                    </a:cubicBezTo>
                    <a:lnTo>
                      <a:pt x="85" y="265"/>
                    </a:lnTo>
                    <a:cubicBezTo>
                      <a:pt x="60" y="276"/>
                      <a:pt x="31" y="251"/>
                      <a:pt x="46" y="225"/>
                    </a:cubicBezTo>
                    <a:lnTo>
                      <a:pt x="46" y="225"/>
                    </a:lnTo>
                    <a:cubicBezTo>
                      <a:pt x="54" y="209"/>
                      <a:pt x="46" y="189"/>
                      <a:pt x="29" y="184"/>
                    </a:cubicBezTo>
                    <a:lnTo>
                      <a:pt x="29" y="184"/>
                    </a:lnTo>
                    <a:cubicBezTo>
                      <a:pt x="0" y="175"/>
                      <a:pt x="0" y="136"/>
                      <a:pt x="29" y="127"/>
                    </a:cubicBezTo>
                    <a:lnTo>
                      <a:pt x="29" y="127"/>
                    </a:lnTo>
                    <a:cubicBezTo>
                      <a:pt x="46" y="122"/>
                      <a:pt x="54" y="102"/>
                      <a:pt x="46" y="85"/>
                    </a:cubicBezTo>
                    <a:lnTo>
                      <a:pt x="46" y="85"/>
                    </a:lnTo>
                    <a:cubicBezTo>
                      <a:pt x="34" y="60"/>
                      <a:pt x="60" y="31"/>
                      <a:pt x="85" y="46"/>
                    </a:cubicBezTo>
                    <a:lnTo>
                      <a:pt x="85" y="46"/>
                    </a:lnTo>
                    <a:cubicBezTo>
                      <a:pt x="102" y="54"/>
                      <a:pt x="122" y="46"/>
                      <a:pt x="127" y="29"/>
                    </a:cubicBezTo>
                    <a:lnTo>
                      <a:pt x="127" y="29"/>
                    </a:lnTo>
                    <a:cubicBezTo>
                      <a:pt x="136" y="0"/>
                      <a:pt x="175" y="0"/>
                      <a:pt x="184" y="29"/>
                    </a:cubicBezTo>
                  </a:path>
                </a:pathLst>
              </a:custGeom>
              <a:grpFill/>
              <a:ln w="12700">
                <a:solidFill>
                  <a:schemeClr val="accent6"/>
                </a:solidFill>
              </a:ln>
              <a:effectLst/>
            </p:spPr>
            <p:txBody>
              <a:bodyPr wrap="none" anchor="ctr"/>
              <a:lstStyle/>
              <a:p>
                <a:pPr defTabSz="609585" fontAlgn="base">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308" name="Freeform 361"/>
              <p:cNvSpPr>
                <a:spLocks noChangeAspect="1" noChangeArrowheads="1"/>
              </p:cNvSpPr>
              <p:nvPr/>
            </p:nvSpPr>
            <p:spPr bwMode="auto">
              <a:xfrm>
                <a:off x="650219" y="1792796"/>
                <a:ext cx="161234" cy="158248"/>
              </a:xfrm>
              <a:custGeom>
                <a:avLst/>
                <a:gdLst>
                  <a:gd name="T0" fmla="*/ 184 w 312"/>
                  <a:gd name="T1" fmla="*/ 29 h 311"/>
                  <a:gd name="T2" fmla="*/ 184 w 312"/>
                  <a:gd name="T3" fmla="*/ 29 h 311"/>
                  <a:gd name="T4" fmla="*/ 226 w 312"/>
                  <a:gd name="T5" fmla="*/ 46 h 311"/>
                  <a:gd name="T6" fmla="*/ 226 w 312"/>
                  <a:gd name="T7" fmla="*/ 46 h 311"/>
                  <a:gd name="T8" fmla="*/ 266 w 312"/>
                  <a:gd name="T9" fmla="*/ 85 h 311"/>
                  <a:gd name="T10" fmla="*/ 266 w 312"/>
                  <a:gd name="T11" fmla="*/ 85 h 311"/>
                  <a:gd name="T12" fmla="*/ 283 w 312"/>
                  <a:gd name="T13" fmla="*/ 127 h 311"/>
                  <a:gd name="T14" fmla="*/ 283 w 312"/>
                  <a:gd name="T15" fmla="*/ 127 h 311"/>
                  <a:gd name="T16" fmla="*/ 283 w 312"/>
                  <a:gd name="T17" fmla="*/ 184 h 311"/>
                  <a:gd name="T18" fmla="*/ 283 w 312"/>
                  <a:gd name="T19" fmla="*/ 184 h 311"/>
                  <a:gd name="T20" fmla="*/ 266 w 312"/>
                  <a:gd name="T21" fmla="*/ 225 h 311"/>
                  <a:gd name="T22" fmla="*/ 266 w 312"/>
                  <a:gd name="T23" fmla="*/ 225 h 311"/>
                  <a:gd name="T24" fmla="*/ 226 w 312"/>
                  <a:gd name="T25" fmla="*/ 265 h 311"/>
                  <a:gd name="T26" fmla="*/ 226 w 312"/>
                  <a:gd name="T27" fmla="*/ 265 h 311"/>
                  <a:gd name="T28" fmla="*/ 184 w 312"/>
                  <a:gd name="T29" fmla="*/ 282 h 311"/>
                  <a:gd name="T30" fmla="*/ 184 w 312"/>
                  <a:gd name="T31" fmla="*/ 282 h 311"/>
                  <a:gd name="T32" fmla="*/ 127 w 312"/>
                  <a:gd name="T33" fmla="*/ 282 h 311"/>
                  <a:gd name="T34" fmla="*/ 127 w 312"/>
                  <a:gd name="T35" fmla="*/ 282 h 311"/>
                  <a:gd name="T36" fmla="*/ 85 w 312"/>
                  <a:gd name="T37" fmla="*/ 265 h 311"/>
                  <a:gd name="T38" fmla="*/ 85 w 312"/>
                  <a:gd name="T39" fmla="*/ 265 h 311"/>
                  <a:gd name="T40" fmla="*/ 46 w 312"/>
                  <a:gd name="T41" fmla="*/ 225 h 311"/>
                  <a:gd name="T42" fmla="*/ 46 w 312"/>
                  <a:gd name="T43" fmla="*/ 225 h 311"/>
                  <a:gd name="T44" fmla="*/ 29 w 312"/>
                  <a:gd name="T45" fmla="*/ 184 h 311"/>
                  <a:gd name="T46" fmla="*/ 29 w 312"/>
                  <a:gd name="T47" fmla="*/ 184 h 311"/>
                  <a:gd name="T48" fmla="*/ 29 w 312"/>
                  <a:gd name="T49" fmla="*/ 127 h 311"/>
                  <a:gd name="T50" fmla="*/ 29 w 312"/>
                  <a:gd name="T51" fmla="*/ 127 h 311"/>
                  <a:gd name="T52" fmla="*/ 46 w 312"/>
                  <a:gd name="T53" fmla="*/ 85 h 311"/>
                  <a:gd name="T54" fmla="*/ 46 w 312"/>
                  <a:gd name="T55" fmla="*/ 85 h 311"/>
                  <a:gd name="T56" fmla="*/ 85 w 312"/>
                  <a:gd name="T57" fmla="*/ 46 h 311"/>
                  <a:gd name="T58" fmla="*/ 85 w 312"/>
                  <a:gd name="T59" fmla="*/ 46 h 311"/>
                  <a:gd name="T60" fmla="*/ 127 w 312"/>
                  <a:gd name="T61" fmla="*/ 29 h 311"/>
                  <a:gd name="T62" fmla="*/ 127 w 312"/>
                  <a:gd name="T63" fmla="*/ 29 h 311"/>
                  <a:gd name="T64" fmla="*/ 184 w 312"/>
                  <a:gd name="T65" fmla="*/ 29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2" h="311">
                    <a:moveTo>
                      <a:pt x="184" y="29"/>
                    </a:moveTo>
                    <a:lnTo>
                      <a:pt x="184" y="29"/>
                    </a:lnTo>
                    <a:cubicBezTo>
                      <a:pt x="189" y="46"/>
                      <a:pt x="209" y="54"/>
                      <a:pt x="226" y="46"/>
                    </a:cubicBezTo>
                    <a:lnTo>
                      <a:pt x="226" y="46"/>
                    </a:lnTo>
                    <a:cubicBezTo>
                      <a:pt x="252" y="34"/>
                      <a:pt x="280" y="60"/>
                      <a:pt x="266" y="85"/>
                    </a:cubicBezTo>
                    <a:lnTo>
                      <a:pt x="266" y="85"/>
                    </a:lnTo>
                    <a:cubicBezTo>
                      <a:pt x="257" y="102"/>
                      <a:pt x="266" y="122"/>
                      <a:pt x="283" y="127"/>
                    </a:cubicBezTo>
                    <a:lnTo>
                      <a:pt x="283" y="127"/>
                    </a:lnTo>
                    <a:cubicBezTo>
                      <a:pt x="311" y="136"/>
                      <a:pt x="311" y="175"/>
                      <a:pt x="283" y="184"/>
                    </a:cubicBezTo>
                    <a:lnTo>
                      <a:pt x="283" y="184"/>
                    </a:lnTo>
                    <a:cubicBezTo>
                      <a:pt x="266" y="189"/>
                      <a:pt x="257" y="209"/>
                      <a:pt x="266" y="225"/>
                    </a:cubicBezTo>
                    <a:lnTo>
                      <a:pt x="266" y="225"/>
                    </a:lnTo>
                    <a:cubicBezTo>
                      <a:pt x="277" y="251"/>
                      <a:pt x="252" y="279"/>
                      <a:pt x="226" y="265"/>
                    </a:cubicBezTo>
                    <a:lnTo>
                      <a:pt x="226" y="265"/>
                    </a:lnTo>
                    <a:cubicBezTo>
                      <a:pt x="209" y="256"/>
                      <a:pt x="189" y="265"/>
                      <a:pt x="184" y="282"/>
                    </a:cubicBezTo>
                    <a:lnTo>
                      <a:pt x="184" y="282"/>
                    </a:lnTo>
                    <a:cubicBezTo>
                      <a:pt x="175" y="310"/>
                      <a:pt x="136" y="310"/>
                      <a:pt x="127" y="282"/>
                    </a:cubicBezTo>
                    <a:lnTo>
                      <a:pt x="127" y="282"/>
                    </a:lnTo>
                    <a:cubicBezTo>
                      <a:pt x="122" y="265"/>
                      <a:pt x="102" y="256"/>
                      <a:pt x="85" y="265"/>
                    </a:cubicBezTo>
                    <a:lnTo>
                      <a:pt x="85" y="265"/>
                    </a:lnTo>
                    <a:cubicBezTo>
                      <a:pt x="60" y="276"/>
                      <a:pt x="31" y="251"/>
                      <a:pt x="46" y="225"/>
                    </a:cubicBezTo>
                    <a:lnTo>
                      <a:pt x="46" y="225"/>
                    </a:lnTo>
                    <a:cubicBezTo>
                      <a:pt x="54" y="209"/>
                      <a:pt x="46" y="189"/>
                      <a:pt x="29" y="184"/>
                    </a:cubicBezTo>
                    <a:lnTo>
                      <a:pt x="29" y="184"/>
                    </a:lnTo>
                    <a:cubicBezTo>
                      <a:pt x="0" y="175"/>
                      <a:pt x="0" y="136"/>
                      <a:pt x="29" y="127"/>
                    </a:cubicBezTo>
                    <a:lnTo>
                      <a:pt x="29" y="127"/>
                    </a:lnTo>
                    <a:cubicBezTo>
                      <a:pt x="46" y="122"/>
                      <a:pt x="54" y="102"/>
                      <a:pt x="46" y="85"/>
                    </a:cubicBezTo>
                    <a:lnTo>
                      <a:pt x="46" y="85"/>
                    </a:lnTo>
                    <a:cubicBezTo>
                      <a:pt x="34" y="60"/>
                      <a:pt x="60" y="31"/>
                      <a:pt x="85" y="46"/>
                    </a:cubicBezTo>
                    <a:lnTo>
                      <a:pt x="85" y="46"/>
                    </a:lnTo>
                    <a:cubicBezTo>
                      <a:pt x="102" y="54"/>
                      <a:pt x="122" y="46"/>
                      <a:pt x="127" y="29"/>
                    </a:cubicBezTo>
                    <a:lnTo>
                      <a:pt x="127" y="29"/>
                    </a:lnTo>
                    <a:cubicBezTo>
                      <a:pt x="136" y="0"/>
                      <a:pt x="175" y="0"/>
                      <a:pt x="184" y="29"/>
                    </a:cubicBezTo>
                  </a:path>
                </a:pathLst>
              </a:custGeom>
              <a:grpFill/>
              <a:ln w="12700">
                <a:solidFill>
                  <a:schemeClr val="accent6"/>
                </a:solidFill>
              </a:ln>
              <a:effectLst/>
            </p:spPr>
            <p:txBody>
              <a:bodyPr wrap="none" anchor="ctr"/>
              <a:lstStyle/>
              <a:p>
                <a:pPr defTabSz="609585" fontAlgn="base">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310" name="Freeform 361"/>
              <p:cNvSpPr>
                <a:spLocks noChangeAspect="1" noChangeArrowheads="1"/>
              </p:cNvSpPr>
              <p:nvPr/>
            </p:nvSpPr>
            <p:spPr bwMode="auto">
              <a:xfrm>
                <a:off x="1141994" y="1620445"/>
                <a:ext cx="408908" cy="401338"/>
              </a:xfrm>
              <a:custGeom>
                <a:avLst/>
                <a:gdLst>
                  <a:gd name="T0" fmla="*/ 184 w 312"/>
                  <a:gd name="T1" fmla="*/ 29 h 311"/>
                  <a:gd name="T2" fmla="*/ 184 w 312"/>
                  <a:gd name="T3" fmla="*/ 29 h 311"/>
                  <a:gd name="T4" fmla="*/ 226 w 312"/>
                  <a:gd name="T5" fmla="*/ 46 h 311"/>
                  <a:gd name="T6" fmla="*/ 226 w 312"/>
                  <a:gd name="T7" fmla="*/ 46 h 311"/>
                  <a:gd name="T8" fmla="*/ 266 w 312"/>
                  <a:gd name="T9" fmla="*/ 85 h 311"/>
                  <a:gd name="T10" fmla="*/ 266 w 312"/>
                  <a:gd name="T11" fmla="*/ 85 h 311"/>
                  <a:gd name="T12" fmla="*/ 283 w 312"/>
                  <a:gd name="T13" fmla="*/ 127 h 311"/>
                  <a:gd name="T14" fmla="*/ 283 w 312"/>
                  <a:gd name="T15" fmla="*/ 127 h 311"/>
                  <a:gd name="T16" fmla="*/ 283 w 312"/>
                  <a:gd name="T17" fmla="*/ 184 h 311"/>
                  <a:gd name="T18" fmla="*/ 283 w 312"/>
                  <a:gd name="T19" fmla="*/ 184 h 311"/>
                  <a:gd name="T20" fmla="*/ 266 w 312"/>
                  <a:gd name="T21" fmla="*/ 225 h 311"/>
                  <a:gd name="T22" fmla="*/ 266 w 312"/>
                  <a:gd name="T23" fmla="*/ 225 h 311"/>
                  <a:gd name="T24" fmla="*/ 226 w 312"/>
                  <a:gd name="T25" fmla="*/ 265 h 311"/>
                  <a:gd name="T26" fmla="*/ 226 w 312"/>
                  <a:gd name="T27" fmla="*/ 265 h 311"/>
                  <a:gd name="T28" fmla="*/ 184 w 312"/>
                  <a:gd name="T29" fmla="*/ 282 h 311"/>
                  <a:gd name="T30" fmla="*/ 184 w 312"/>
                  <a:gd name="T31" fmla="*/ 282 h 311"/>
                  <a:gd name="T32" fmla="*/ 127 w 312"/>
                  <a:gd name="T33" fmla="*/ 282 h 311"/>
                  <a:gd name="T34" fmla="*/ 127 w 312"/>
                  <a:gd name="T35" fmla="*/ 282 h 311"/>
                  <a:gd name="T36" fmla="*/ 85 w 312"/>
                  <a:gd name="T37" fmla="*/ 265 h 311"/>
                  <a:gd name="T38" fmla="*/ 85 w 312"/>
                  <a:gd name="T39" fmla="*/ 265 h 311"/>
                  <a:gd name="T40" fmla="*/ 46 w 312"/>
                  <a:gd name="T41" fmla="*/ 225 h 311"/>
                  <a:gd name="T42" fmla="*/ 46 w 312"/>
                  <a:gd name="T43" fmla="*/ 225 h 311"/>
                  <a:gd name="T44" fmla="*/ 29 w 312"/>
                  <a:gd name="T45" fmla="*/ 184 h 311"/>
                  <a:gd name="T46" fmla="*/ 29 w 312"/>
                  <a:gd name="T47" fmla="*/ 184 h 311"/>
                  <a:gd name="T48" fmla="*/ 29 w 312"/>
                  <a:gd name="T49" fmla="*/ 127 h 311"/>
                  <a:gd name="T50" fmla="*/ 29 w 312"/>
                  <a:gd name="T51" fmla="*/ 127 h 311"/>
                  <a:gd name="T52" fmla="*/ 46 w 312"/>
                  <a:gd name="T53" fmla="*/ 85 h 311"/>
                  <a:gd name="T54" fmla="*/ 46 w 312"/>
                  <a:gd name="T55" fmla="*/ 85 h 311"/>
                  <a:gd name="T56" fmla="*/ 85 w 312"/>
                  <a:gd name="T57" fmla="*/ 46 h 311"/>
                  <a:gd name="T58" fmla="*/ 85 w 312"/>
                  <a:gd name="T59" fmla="*/ 46 h 311"/>
                  <a:gd name="T60" fmla="*/ 127 w 312"/>
                  <a:gd name="T61" fmla="*/ 29 h 311"/>
                  <a:gd name="T62" fmla="*/ 127 w 312"/>
                  <a:gd name="T63" fmla="*/ 29 h 311"/>
                  <a:gd name="T64" fmla="*/ 184 w 312"/>
                  <a:gd name="T65" fmla="*/ 29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2" h="311">
                    <a:moveTo>
                      <a:pt x="184" y="29"/>
                    </a:moveTo>
                    <a:lnTo>
                      <a:pt x="184" y="29"/>
                    </a:lnTo>
                    <a:cubicBezTo>
                      <a:pt x="189" y="46"/>
                      <a:pt x="209" y="54"/>
                      <a:pt x="226" y="46"/>
                    </a:cubicBezTo>
                    <a:lnTo>
                      <a:pt x="226" y="46"/>
                    </a:lnTo>
                    <a:cubicBezTo>
                      <a:pt x="252" y="34"/>
                      <a:pt x="280" y="60"/>
                      <a:pt x="266" y="85"/>
                    </a:cubicBezTo>
                    <a:lnTo>
                      <a:pt x="266" y="85"/>
                    </a:lnTo>
                    <a:cubicBezTo>
                      <a:pt x="257" y="102"/>
                      <a:pt x="266" y="122"/>
                      <a:pt x="283" y="127"/>
                    </a:cubicBezTo>
                    <a:lnTo>
                      <a:pt x="283" y="127"/>
                    </a:lnTo>
                    <a:cubicBezTo>
                      <a:pt x="311" y="136"/>
                      <a:pt x="311" y="175"/>
                      <a:pt x="283" y="184"/>
                    </a:cubicBezTo>
                    <a:lnTo>
                      <a:pt x="283" y="184"/>
                    </a:lnTo>
                    <a:cubicBezTo>
                      <a:pt x="266" y="189"/>
                      <a:pt x="257" y="209"/>
                      <a:pt x="266" y="225"/>
                    </a:cubicBezTo>
                    <a:lnTo>
                      <a:pt x="266" y="225"/>
                    </a:lnTo>
                    <a:cubicBezTo>
                      <a:pt x="277" y="251"/>
                      <a:pt x="252" y="279"/>
                      <a:pt x="226" y="265"/>
                    </a:cubicBezTo>
                    <a:lnTo>
                      <a:pt x="226" y="265"/>
                    </a:lnTo>
                    <a:cubicBezTo>
                      <a:pt x="209" y="256"/>
                      <a:pt x="189" y="265"/>
                      <a:pt x="184" y="282"/>
                    </a:cubicBezTo>
                    <a:lnTo>
                      <a:pt x="184" y="282"/>
                    </a:lnTo>
                    <a:cubicBezTo>
                      <a:pt x="175" y="310"/>
                      <a:pt x="136" y="310"/>
                      <a:pt x="127" y="282"/>
                    </a:cubicBezTo>
                    <a:lnTo>
                      <a:pt x="127" y="282"/>
                    </a:lnTo>
                    <a:cubicBezTo>
                      <a:pt x="122" y="265"/>
                      <a:pt x="102" y="256"/>
                      <a:pt x="85" y="265"/>
                    </a:cubicBezTo>
                    <a:lnTo>
                      <a:pt x="85" y="265"/>
                    </a:lnTo>
                    <a:cubicBezTo>
                      <a:pt x="60" y="276"/>
                      <a:pt x="31" y="251"/>
                      <a:pt x="46" y="225"/>
                    </a:cubicBezTo>
                    <a:lnTo>
                      <a:pt x="46" y="225"/>
                    </a:lnTo>
                    <a:cubicBezTo>
                      <a:pt x="54" y="209"/>
                      <a:pt x="46" y="189"/>
                      <a:pt x="29" y="184"/>
                    </a:cubicBezTo>
                    <a:lnTo>
                      <a:pt x="29" y="184"/>
                    </a:lnTo>
                    <a:cubicBezTo>
                      <a:pt x="0" y="175"/>
                      <a:pt x="0" y="136"/>
                      <a:pt x="29" y="127"/>
                    </a:cubicBezTo>
                    <a:lnTo>
                      <a:pt x="29" y="127"/>
                    </a:lnTo>
                    <a:cubicBezTo>
                      <a:pt x="46" y="122"/>
                      <a:pt x="54" y="102"/>
                      <a:pt x="46" y="85"/>
                    </a:cubicBezTo>
                    <a:lnTo>
                      <a:pt x="46" y="85"/>
                    </a:lnTo>
                    <a:cubicBezTo>
                      <a:pt x="34" y="60"/>
                      <a:pt x="60" y="31"/>
                      <a:pt x="85" y="46"/>
                    </a:cubicBezTo>
                    <a:lnTo>
                      <a:pt x="85" y="46"/>
                    </a:lnTo>
                    <a:cubicBezTo>
                      <a:pt x="102" y="54"/>
                      <a:pt x="122" y="46"/>
                      <a:pt x="127" y="29"/>
                    </a:cubicBezTo>
                    <a:lnTo>
                      <a:pt x="127" y="29"/>
                    </a:lnTo>
                    <a:cubicBezTo>
                      <a:pt x="136" y="0"/>
                      <a:pt x="175" y="0"/>
                      <a:pt x="184" y="29"/>
                    </a:cubicBezTo>
                  </a:path>
                </a:pathLst>
              </a:custGeom>
              <a:grpFill/>
              <a:ln w="12700">
                <a:solidFill>
                  <a:schemeClr val="accent6"/>
                </a:solidFill>
              </a:ln>
              <a:effectLst/>
            </p:spPr>
            <p:txBody>
              <a:bodyPr wrap="none" anchor="ctr"/>
              <a:lstStyle/>
              <a:p>
                <a:pPr defTabSz="609585" fontAlgn="base">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grpSp>
        <p:cxnSp>
          <p:nvCxnSpPr>
            <p:cNvPr id="55" name="Straight Arrow Connector 54"/>
            <p:cNvCxnSpPr/>
            <p:nvPr/>
          </p:nvCxnSpPr>
          <p:spPr>
            <a:xfrm flipH="1">
              <a:off x="2916936" y="1739412"/>
              <a:ext cx="899992" cy="0"/>
            </a:xfrm>
            <a:prstGeom prst="straightConnector1">
              <a:avLst/>
            </a:prstGeom>
            <a:ln w="12700" cap="rnd">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2117510" y="1742526"/>
              <a:ext cx="419950" cy="0"/>
            </a:xfrm>
            <a:prstGeom prst="straightConnector1">
              <a:avLst/>
            </a:prstGeom>
            <a:ln w="12700" cap="rnd">
              <a:solidFill>
                <a:schemeClr val="bg2">
                  <a:lumMod val="75000"/>
                </a:schemeClr>
              </a:solidFill>
              <a:prstDash val="dash"/>
              <a:headEnd w="med" len="sm"/>
              <a:tailEnd type="arrow" w="med" len="sm"/>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3034895B-7067-B94F-AB28-72D25C25959F}"/>
                </a:ext>
              </a:extLst>
            </p:cNvPr>
            <p:cNvGrpSpPr>
              <a:grpSpLocks noChangeAspect="1"/>
            </p:cNvGrpSpPr>
            <p:nvPr/>
          </p:nvGrpSpPr>
          <p:grpSpPr>
            <a:xfrm>
              <a:off x="1093023" y="1758576"/>
              <a:ext cx="512064" cy="291114"/>
              <a:chOff x="1801047" y="1791826"/>
              <a:chExt cx="1270645" cy="726083"/>
            </a:xfrm>
          </p:grpSpPr>
          <p:sp>
            <p:nvSpPr>
              <p:cNvPr id="269" name="Freeform 21">
                <a:extLst>
                  <a:ext uri="{FF2B5EF4-FFF2-40B4-BE49-F238E27FC236}">
                    <a16:creationId xmlns:a16="http://schemas.microsoft.com/office/drawing/2014/main" id="{1BEE68DC-4068-DB4C-A52E-EBCCF705A176}"/>
                  </a:ext>
                </a:extLst>
              </p:cNvPr>
              <p:cNvSpPr>
                <a:spLocks noChangeArrowheads="1"/>
              </p:cNvSpPr>
              <p:nvPr/>
            </p:nvSpPr>
            <p:spPr bwMode="auto">
              <a:xfrm>
                <a:off x="1801047" y="1791826"/>
                <a:ext cx="1270645" cy="726083"/>
              </a:xfrm>
              <a:custGeom>
                <a:avLst/>
                <a:gdLst>
                  <a:gd name="T0" fmla="*/ 1202 w 1203"/>
                  <a:gd name="T1" fmla="*/ 341 h 681"/>
                  <a:gd name="T2" fmla="*/ 601 w 1203"/>
                  <a:gd name="T3" fmla="*/ 680 h 681"/>
                  <a:gd name="T4" fmla="*/ 0 w 1203"/>
                  <a:gd name="T5" fmla="*/ 341 h 681"/>
                  <a:gd name="T6" fmla="*/ 601 w 1203"/>
                  <a:gd name="T7" fmla="*/ 2 h 681"/>
                  <a:gd name="T8" fmla="*/ 1202 w 1203"/>
                  <a:gd name="T9" fmla="*/ 341 h 681"/>
                </a:gdLst>
                <a:ahLst/>
                <a:cxnLst>
                  <a:cxn ang="0">
                    <a:pos x="T0" y="T1"/>
                  </a:cxn>
                  <a:cxn ang="0">
                    <a:pos x="T2" y="T3"/>
                  </a:cxn>
                  <a:cxn ang="0">
                    <a:pos x="T4" y="T5"/>
                  </a:cxn>
                  <a:cxn ang="0">
                    <a:pos x="T6" y="T7"/>
                  </a:cxn>
                  <a:cxn ang="0">
                    <a:pos x="T8" y="T9"/>
                  </a:cxn>
                </a:cxnLst>
                <a:rect l="0" t="0" r="r" b="b"/>
                <a:pathLst>
                  <a:path w="1203" h="681">
                    <a:moveTo>
                      <a:pt x="1202" y="341"/>
                    </a:moveTo>
                    <a:cubicBezTo>
                      <a:pt x="1202" y="341"/>
                      <a:pt x="932" y="680"/>
                      <a:pt x="601" y="680"/>
                    </a:cubicBezTo>
                    <a:cubicBezTo>
                      <a:pt x="270" y="680"/>
                      <a:pt x="0" y="341"/>
                      <a:pt x="0" y="341"/>
                    </a:cubicBezTo>
                    <a:cubicBezTo>
                      <a:pt x="0" y="341"/>
                      <a:pt x="270" y="2"/>
                      <a:pt x="601" y="2"/>
                    </a:cubicBezTo>
                    <a:cubicBezTo>
                      <a:pt x="932" y="0"/>
                      <a:pt x="1202" y="341"/>
                      <a:pt x="1202" y="341"/>
                    </a:cubicBezTo>
                  </a:path>
                </a:pathLst>
              </a:custGeom>
              <a:solidFill>
                <a:schemeClr val="bg2"/>
              </a:solidFill>
              <a:ln w="12700" cap="rnd">
                <a:solidFill>
                  <a:srgbClr val="003A5C"/>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09585" fontAlgn="base">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270" name="Freeform 23">
                <a:extLst>
                  <a:ext uri="{FF2B5EF4-FFF2-40B4-BE49-F238E27FC236}">
                    <a16:creationId xmlns:a16="http://schemas.microsoft.com/office/drawing/2014/main" id="{13C21D58-6E94-6D43-BD0F-B0871C27EAD7}"/>
                  </a:ext>
                </a:extLst>
              </p:cNvPr>
              <p:cNvSpPr>
                <a:spLocks noChangeArrowheads="1"/>
              </p:cNvSpPr>
              <p:nvPr/>
            </p:nvSpPr>
            <p:spPr bwMode="auto">
              <a:xfrm>
                <a:off x="2198997" y="1916621"/>
                <a:ext cx="474745" cy="476492"/>
              </a:xfrm>
              <a:custGeom>
                <a:avLst/>
                <a:gdLst>
                  <a:gd name="T0" fmla="*/ 450 w 451"/>
                  <a:gd name="T1" fmla="*/ 225 h 451"/>
                  <a:gd name="T2" fmla="*/ 420 w 451"/>
                  <a:gd name="T3" fmla="*/ 338 h 451"/>
                  <a:gd name="T4" fmla="*/ 338 w 451"/>
                  <a:gd name="T5" fmla="*/ 420 h 451"/>
                  <a:gd name="T6" fmla="*/ 225 w 451"/>
                  <a:gd name="T7" fmla="*/ 450 h 451"/>
                  <a:gd name="T8" fmla="*/ 112 w 451"/>
                  <a:gd name="T9" fmla="*/ 420 h 451"/>
                  <a:gd name="T10" fmla="*/ 30 w 451"/>
                  <a:gd name="T11" fmla="*/ 338 h 451"/>
                  <a:gd name="T12" fmla="*/ 0 w 451"/>
                  <a:gd name="T13" fmla="*/ 225 h 451"/>
                  <a:gd name="T14" fmla="*/ 30 w 451"/>
                  <a:gd name="T15" fmla="*/ 113 h 451"/>
                  <a:gd name="T16" fmla="*/ 112 w 451"/>
                  <a:gd name="T17" fmla="*/ 30 h 451"/>
                  <a:gd name="T18" fmla="*/ 225 w 451"/>
                  <a:gd name="T19" fmla="*/ 0 h 451"/>
                  <a:gd name="T20" fmla="*/ 338 w 451"/>
                  <a:gd name="T21" fmla="*/ 30 h 451"/>
                  <a:gd name="T22" fmla="*/ 420 w 451"/>
                  <a:gd name="T23" fmla="*/ 113 h 451"/>
                  <a:gd name="T24" fmla="*/ 450 w 451"/>
                  <a:gd name="T25" fmla="*/ 225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1" h="451">
                    <a:moveTo>
                      <a:pt x="450" y="225"/>
                    </a:moveTo>
                    <a:cubicBezTo>
                      <a:pt x="450" y="267"/>
                      <a:pt x="441" y="302"/>
                      <a:pt x="420" y="338"/>
                    </a:cubicBezTo>
                    <a:cubicBezTo>
                      <a:pt x="399" y="374"/>
                      <a:pt x="373" y="399"/>
                      <a:pt x="338" y="420"/>
                    </a:cubicBezTo>
                    <a:cubicBezTo>
                      <a:pt x="302" y="441"/>
                      <a:pt x="266" y="450"/>
                      <a:pt x="225" y="450"/>
                    </a:cubicBezTo>
                    <a:cubicBezTo>
                      <a:pt x="184" y="450"/>
                      <a:pt x="147" y="441"/>
                      <a:pt x="112" y="420"/>
                    </a:cubicBezTo>
                    <a:cubicBezTo>
                      <a:pt x="76" y="399"/>
                      <a:pt x="51" y="374"/>
                      <a:pt x="30" y="338"/>
                    </a:cubicBezTo>
                    <a:cubicBezTo>
                      <a:pt x="9" y="302"/>
                      <a:pt x="0" y="266"/>
                      <a:pt x="0" y="225"/>
                    </a:cubicBezTo>
                    <a:cubicBezTo>
                      <a:pt x="0" y="183"/>
                      <a:pt x="9" y="149"/>
                      <a:pt x="30" y="113"/>
                    </a:cubicBezTo>
                    <a:cubicBezTo>
                      <a:pt x="51" y="77"/>
                      <a:pt x="76" y="51"/>
                      <a:pt x="112" y="30"/>
                    </a:cubicBezTo>
                    <a:cubicBezTo>
                      <a:pt x="147" y="9"/>
                      <a:pt x="184" y="0"/>
                      <a:pt x="225" y="0"/>
                    </a:cubicBezTo>
                    <a:cubicBezTo>
                      <a:pt x="266" y="0"/>
                      <a:pt x="302" y="9"/>
                      <a:pt x="338" y="30"/>
                    </a:cubicBezTo>
                    <a:cubicBezTo>
                      <a:pt x="373" y="51"/>
                      <a:pt x="399" y="77"/>
                      <a:pt x="420" y="113"/>
                    </a:cubicBezTo>
                    <a:cubicBezTo>
                      <a:pt x="441" y="149"/>
                      <a:pt x="450" y="184"/>
                      <a:pt x="450" y="225"/>
                    </a:cubicBezTo>
                  </a:path>
                </a:pathLst>
              </a:custGeom>
              <a:noFill/>
              <a:ln w="12700" cap="rnd">
                <a:solidFill>
                  <a:srgbClr val="003A5C"/>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09585" fontAlgn="base">
                  <a:spcBef>
                    <a:spcPct val="0"/>
                  </a:spcBef>
                  <a:spcAft>
                    <a:spcPct val="0"/>
                  </a:spcAft>
                  <a:defRPr/>
                </a:pPr>
                <a:endParaRPr lang="en-US" sz="2400" dirty="0">
                  <a:solidFill>
                    <a:srgbClr val="FFFFFF"/>
                  </a:solidFill>
                  <a:latin typeface="Arial" charset="0"/>
                  <a:ea typeface="ＭＳ Ｐゴシック" charset="0"/>
                  <a:cs typeface="ＭＳ Ｐゴシック" charset="0"/>
                </a:endParaRPr>
              </a:p>
            </p:txBody>
          </p:sp>
          <p:sp>
            <p:nvSpPr>
              <p:cNvPr id="272" name="Oval 271">
                <a:extLst>
                  <a:ext uri="{FF2B5EF4-FFF2-40B4-BE49-F238E27FC236}">
                    <a16:creationId xmlns:a16="http://schemas.microsoft.com/office/drawing/2014/main" id="{7E741E4E-CCBA-AF4E-9B44-651B1A9FDF1E}"/>
                  </a:ext>
                </a:extLst>
              </p:cNvPr>
              <p:cNvSpPr>
                <a:spLocks noChangeAspect="1"/>
              </p:cNvSpPr>
              <p:nvPr/>
            </p:nvSpPr>
            <p:spPr>
              <a:xfrm>
                <a:off x="2294637" y="2013135"/>
                <a:ext cx="283464" cy="283464"/>
              </a:xfrm>
              <a:prstGeom prst="ellipse">
                <a:avLst/>
              </a:prstGeom>
              <a:noFill/>
              <a:ln w="12700">
                <a:solidFill>
                  <a:srgbClr val="003A5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4" name="Group 3">
              <a:extLst>
                <a:ext uri="{FF2B5EF4-FFF2-40B4-BE49-F238E27FC236}">
                  <a16:creationId xmlns:a16="http://schemas.microsoft.com/office/drawing/2014/main" id="{7057AB42-80E5-D94A-9DF0-A966820737DF}"/>
                </a:ext>
              </a:extLst>
            </p:cNvPr>
            <p:cNvGrpSpPr/>
            <p:nvPr/>
          </p:nvGrpSpPr>
          <p:grpSpPr>
            <a:xfrm>
              <a:off x="2504539" y="1519585"/>
              <a:ext cx="452749" cy="453090"/>
              <a:chOff x="2036753" y="2082177"/>
              <a:chExt cx="452749" cy="453090"/>
            </a:xfrm>
          </p:grpSpPr>
          <p:sp>
            <p:nvSpPr>
              <p:cNvPr id="123" name="Freeform 122">
                <a:extLst>
                  <a:ext uri="{FF2B5EF4-FFF2-40B4-BE49-F238E27FC236}">
                    <a16:creationId xmlns:a16="http://schemas.microsoft.com/office/drawing/2014/main" id="{70E8B055-815E-E640-8624-C27B44A4F354}"/>
                  </a:ext>
                </a:extLst>
              </p:cNvPr>
              <p:cNvSpPr>
                <a:spLocks noChangeArrowheads="1"/>
              </p:cNvSpPr>
              <p:nvPr/>
            </p:nvSpPr>
            <p:spPr bwMode="auto">
              <a:xfrm flipH="1">
                <a:off x="2036753" y="2082177"/>
                <a:ext cx="452749" cy="453090"/>
              </a:xfrm>
              <a:custGeom>
                <a:avLst/>
                <a:gdLst>
                  <a:gd name="T0" fmla="*/ 10703 w 11588"/>
                  <a:gd name="T1" fmla="*/ 1311 h 11596"/>
                  <a:gd name="T2" fmla="*/ 9966 w 11588"/>
                  <a:gd name="T3" fmla="*/ 575 h 11596"/>
                  <a:gd name="T4" fmla="*/ 9244 w 11588"/>
                  <a:gd name="T5" fmla="*/ 1178 h 11596"/>
                  <a:gd name="T6" fmla="*/ 6625 w 11588"/>
                  <a:gd name="T7" fmla="*/ 704 h 11596"/>
                  <a:gd name="T8" fmla="*/ 5892 w 11588"/>
                  <a:gd name="T9" fmla="*/ 0 h 11596"/>
                  <a:gd name="T10" fmla="*/ 5161 w 11588"/>
                  <a:gd name="T11" fmla="*/ 683 h 11596"/>
                  <a:gd name="T12" fmla="*/ 2349 w 11588"/>
                  <a:gd name="T13" fmla="*/ 1184 h 11596"/>
                  <a:gd name="T14" fmla="*/ 1626 w 11588"/>
                  <a:gd name="T15" fmla="*/ 575 h 11596"/>
                  <a:gd name="T16" fmla="*/ 890 w 11588"/>
                  <a:gd name="T17" fmla="*/ 1311 h 11596"/>
                  <a:gd name="T18" fmla="*/ 5770 w 11588"/>
                  <a:gd name="T19" fmla="*/ 11595 h 11596"/>
                  <a:gd name="T20" fmla="*/ 5794 w 11588"/>
                  <a:gd name="T21" fmla="*/ 11590 h 11596"/>
                  <a:gd name="T22" fmla="*/ 5818 w 11588"/>
                  <a:gd name="T23" fmla="*/ 11595 h 11596"/>
                  <a:gd name="T24" fmla="*/ 10703 w 11588"/>
                  <a:gd name="T25" fmla="*/ 1311 h 1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88" h="11596">
                    <a:moveTo>
                      <a:pt x="10703" y="1311"/>
                    </a:moveTo>
                    <a:cubicBezTo>
                      <a:pt x="10703" y="903"/>
                      <a:pt x="10372" y="575"/>
                      <a:pt x="9966" y="575"/>
                    </a:cubicBezTo>
                    <a:cubicBezTo>
                      <a:pt x="9604" y="575"/>
                      <a:pt x="9304" y="837"/>
                      <a:pt x="9244" y="1178"/>
                    </a:cubicBezTo>
                    <a:cubicBezTo>
                      <a:pt x="8412" y="1027"/>
                      <a:pt x="7096" y="786"/>
                      <a:pt x="6625" y="704"/>
                    </a:cubicBezTo>
                    <a:cubicBezTo>
                      <a:pt x="6609" y="312"/>
                      <a:pt x="6288" y="0"/>
                      <a:pt x="5892" y="0"/>
                    </a:cubicBezTo>
                    <a:cubicBezTo>
                      <a:pt x="5503" y="0"/>
                      <a:pt x="5188" y="302"/>
                      <a:pt x="5161" y="683"/>
                    </a:cubicBezTo>
                    <a:lnTo>
                      <a:pt x="2349" y="1184"/>
                    </a:lnTo>
                    <a:cubicBezTo>
                      <a:pt x="2288" y="839"/>
                      <a:pt x="1989" y="575"/>
                      <a:pt x="1626" y="575"/>
                    </a:cubicBezTo>
                    <a:cubicBezTo>
                      <a:pt x="1219" y="575"/>
                      <a:pt x="890" y="906"/>
                      <a:pt x="890" y="1311"/>
                    </a:cubicBezTo>
                    <a:cubicBezTo>
                      <a:pt x="0" y="9582"/>
                      <a:pt x="5153" y="11595"/>
                      <a:pt x="5770" y="11595"/>
                    </a:cubicBezTo>
                    <a:cubicBezTo>
                      <a:pt x="5778" y="11595"/>
                      <a:pt x="5786" y="11592"/>
                      <a:pt x="5794" y="11590"/>
                    </a:cubicBezTo>
                    <a:cubicBezTo>
                      <a:pt x="5802" y="11590"/>
                      <a:pt x="5810" y="11595"/>
                      <a:pt x="5818" y="11595"/>
                    </a:cubicBezTo>
                    <a:cubicBezTo>
                      <a:pt x="6434" y="11595"/>
                      <a:pt x="11587" y="9582"/>
                      <a:pt x="10703" y="1311"/>
                    </a:cubicBezTo>
                  </a:path>
                </a:pathLst>
              </a:custGeom>
              <a:noFill/>
              <a:ln w="12700">
                <a:solidFill>
                  <a:srgbClr val="003A5C"/>
                </a:solidFill>
              </a:ln>
              <a:effectLst/>
            </p:spPr>
            <p:txBody>
              <a:bodyPr wrap="none" anchor="ctr"/>
              <a:lstStyle/>
              <a:p>
                <a:pPr defTabSz="1219170">
                  <a:defRPr/>
                </a:pPr>
                <a:endParaRPr lang="en-US" sz="2400" kern="0" dirty="0">
                  <a:solidFill>
                    <a:srgbClr val="FFFFFF"/>
                  </a:solidFill>
                  <a:latin typeface="+mj-lt"/>
                  <a:ea typeface="ＭＳ Ｐゴシック" charset="0"/>
                </a:endParaRPr>
              </a:p>
            </p:txBody>
          </p:sp>
          <p:cxnSp>
            <p:nvCxnSpPr>
              <p:cNvPr id="124" name="Straight Connector 123">
                <a:extLst>
                  <a:ext uri="{FF2B5EF4-FFF2-40B4-BE49-F238E27FC236}">
                    <a16:creationId xmlns:a16="http://schemas.microsoft.com/office/drawing/2014/main" id="{C246BC7D-AD5A-9847-8F4F-7668C7C17118}"/>
                  </a:ext>
                </a:extLst>
              </p:cNvPr>
              <p:cNvCxnSpPr/>
              <p:nvPr/>
            </p:nvCxnSpPr>
            <p:spPr>
              <a:xfrm>
                <a:off x="2182715" y="2227008"/>
                <a:ext cx="160824" cy="157871"/>
              </a:xfrm>
              <a:prstGeom prst="line">
                <a:avLst/>
              </a:prstGeom>
              <a:ln w="12700" cap="rnd">
                <a:solidFill>
                  <a:srgbClr val="003A5C"/>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13A56936-B350-C44B-AEFC-00BB147540F2}"/>
                  </a:ext>
                </a:extLst>
              </p:cNvPr>
              <p:cNvCxnSpPr>
                <a:cxnSpLocks/>
              </p:cNvCxnSpPr>
              <p:nvPr/>
            </p:nvCxnSpPr>
            <p:spPr>
              <a:xfrm flipH="1">
                <a:off x="2182715" y="2227008"/>
                <a:ext cx="160824" cy="157871"/>
              </a:xfrm>
              <a:prstGeom prst="line">
                <a:avLst/>
              </a:prstGeom>
              <a:ln w="12700" cap="rnd">
                <a:solidFill>
                  <a:srgbClr val="003A5C"/>
                </a:solidFill>
              </a:ln>
            </p:spPr>
            <p:style>
              <a:lnRef idx="1">
                <a:schemeClr val="accent1"/>
              </a:lnRef>
              <a:fillRef idx="0">
                <a:schemeClr val="accent1"/>
              </a:fillRef>
              <a:effectRef idx="0">
                <a:schemeClr val="accent1"/>
              </a:effectRef>
              <a:fontRef idx="minor">
                <a:schemeClr val="tx1"/>
              </a:fontRef>
            </p:style>
          </p:cxnSp>
        </p:grpSp>
      </p:grpSp>
      <p:grpSp>
        <p:nvGrpSpPr>
          <p:cNvPr id="135" name="Group 134">
            <a:extLst>
              <a:ext uri="{FF2B5EF4-FFF2-40B4-BE49-F238E27FC236}">
                <a16:creationId xmlns:a16="http://schemas.microsoft.com/office/drawing/2014/main" id="{740EAB92-7C6F-A64E-AE31-F45C23C5363B}"/>
              </a:ext>
            </a:extLst>
          </p:cNvPr>
          <p:cNvGrpSpPr/>
          <p:nvPr/>
        </p:nvGrpSpPr>
        <p:grpSpPr>
          <a:xfrm>
            <a:off x="712847" y="3576795"/>
            <a:ext cx="4817232" cy="1414292"/>
            <a:chOff x="534635" y="2483789"/>
            <a:chExt cx="3612924" cy="1060719"/>
          </a:xfrm>
        </p:grpSpPr>
        <p:cxnSp>
          <p:nvCxnSpPr>
            <p:cNvPr id="136" name="Straight Arrow Connector 135">
              <a:extLst>
                <a:ext uri="{FF2B5EF4-FFF2-40B4-BE49-F238E27FC236}">
                  <a16:creationId xmlns:a16="http://schemas.microsoft.com/office/drawing/2014/main" id="{BFD4ED9A-8602-D848-B918-6B6C0A7B480B}"/>
                </a:ext>
              </a:extLst>
            </p:cNvPr>
            <p:cNvCxnSpPr/>
            <p:nvPr/>
          </p:nvCxnSpPr>
          <p:spPr>
            <a:xfrm flipH="1">
              <a:off x="2644225" y="3254848"/>
              <a:ext cx="630031" cy="0"/>
            </a:xfrm>
            <a:prstGeom prst="straightConnector1">
              <a:avLst/>
            </a:prstGeom>
            <a:ln w="12700" cap="rnd">
              <a:solidFill>
                <a:schemeClr val="bg2">
                  <a:lumMod val="75000"/>
                </a:schemeClr>
              </a:solidFill>
              <a:prstDash val="dash"/>
              <a:headEnd type="arrow" w="med" len="sm"/>
              <a:tailEnd type="non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35E63320-53AF-D940-88C1-FCCCD191CEEC}"/>
                </a:ext>
              </a:extLst>
            </p:cNvPr>
            <p:cNvCxnSpPr/>
            <p:nvPr/>
          </p:nvCxnSpPr>
          <p:spPr>
            <a:xfrm flipH="1">
              <a:off x="1658816" y="3254848"/>
              <a:ext cx="504848" cy="0"/>
            </a:xfrm>
            <a:prstGeom prst="straightConnector1">
              <a:avLst/>
            </a:prstGeom>
            <a:ln w="12700" cap="rnd">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nvGrpSpPr>
            <p:cNvPr id="142" name="Group 141">
              <a:extLst>
                <a:ext uri="{FF2B5EF4-FFF2-40B4-BE49-F238E27FC236}">
                  <a16:creationId xmlns:a16="http://schemas.microsoft.com/office/drawing/2014/main" id="{B9733AC3-9565-CA4E-9971-36E8F0A16812}"/>
                </a:ext>
              </a:extLst>
            </p:cNvPr>
            <p:cNvGrpSpPr/>
            <p:nvPr/>
          </p:nvGrpSpPr>
          <p:grpSpPr>
            <a:xfrm rot="18000000" flipH="1">
              <a:off x="923049" y="3005816"/>
              <a:ext cx="429356" cy="485895"/>
              <a:chOff x="4085712" y="740997"/>
              <a:chExt cx="460012" cy="520588"/>
            </a:xfrm>
          </p:grpSpPr>
          <p:sp>
            <p:nvSpPr>
              <p:cNvPr id="219" name="Freeform 139">
                <a:extLst>
                  <a:ext uri="{FF2B5EF4-FFF2-40B4-BE49-F238E27FC236}">
                    <a16:creationId xmlns:a16="http://schemas.microsoft.com/office/drawing/2014/main" id="{B4AD3F4A-DC14-9846-A5DA-563C9506F7BB}"/>
                  </a:ext>
                </a:extLst>
              </p:cNvPr>
              <p:cNvSpPr>
                <a:spLocks noChangeArrowheads="1"/>
              </p:cNvSpPr>
              <p:nvPr/>
            </p:nvSpPr>
            <p:spPr bwMode="auto">
              <a:xfrm>
                <a:off x="4085712" y="804384"/>
                <a:ext cx="279175" cy="457201"/>
              </a:xfrm>
              <a:custGeom>
                <a:avLst/>
                <a:gdLst>
                  <a:gd name="T0" fmla="*/ 913 w 914"/>
                  <a:gd name="T1" fmla="*/ 0 h 1496"/>
                  <a:gd name="T2" fmla="*/ 747 w 914"/>
                  <a:gd name="T3" fmla="*/ 0 h 1496"/>
                  <a:gd name="T4" fmla="*/ 0 w 914"/>
                  <a:gd name="T5" fmla="*/ 752 h 1496"/>
                  <a:gd name="T6" fmla="*/ 665 w 914"/>
                  <a:gd name="T7" fmla="*/ 1495 h 1496"/>
                </a:gdLst>
                <a:ahLst/>
                <a:cxnLst>
                  <a:cxn ang="0">
                    <a:pos x="T0" y="T1"/>
                  </a:cxn>
                  <a:cxn ang="0">
                    <a:pos x="T2" y="T3"/>
                  </a:cxn>
                  <a:cxn ang="0">
                    <a:pos x="T4" y="T5"/>
                  </a:cxn>
                  <a:cxn ang="0">
                    <a:pos x="T6" y="T7"/>
                  </a:cxn>
                </a:cxnLst>
                <a:rect l="0" t="0" r="r" b="b"/>
                <a:pathLst>
                  <a:path w="914" h="1496">
                    <a:moveTo>
                      <a:pt x="913" y="0"/>
                    </a:moveTo>
                    <a:lnTo>
                      <a:pt x="747" y="0"/>
                    </a:lnTo>
                    <a:cubicBezTo>
                      <a:pt x="335" y="0"/>
                      <a:pt x="0" y="339"/>
                      <a:pt x="0" y="752"/>
                    </a:cubicBezTo>
                    <a:cubicBezTo>
                      <a:pt x="0" y="1137"/>
                      <a:pt x="290" y="1454"/>
                      <a:pt x="665" y="1495"/>
                    </a:cubicBezTo>
                  </a:path>
                </a:pathLst>
              </a:custGeom>
              <a:noFill/>
              <a:ln w="12700" cap="rnd">
                <a:solidFill>
                  <a:srgbClr val="003A5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220" name="Freeform 140">
                <a:extLst>
                  <a:ext uri="{FF2B5EF4-FFF2-40B4-BE49-F238E27FC236}">
                    <a16:creationId xmlns:a16="http://schemas.microsoft.com/office/drawing/2014/main" id="{CC445BE9-317C-7842-996F-2E9C8F07DE93}"/>
                  </a:ext>
                </a:extLst>
              </p:cNvPr>
              <p:cNvSpPr>
                <a:spLocks noChangeArrowheads="1"/>
              </p:cNvSpPr>
              <p:nvPr/>
            </p:nvSpPr>
            <p:spPr bwMode="auto">
              <a:xfrm>
                <a:off x="4277224" y="740997"/>
                <a:ext cx="89012" cy="128124"/>
              </a:xfrm>
              <a:custGeom>
                <a:avLst/>
                <a:gdLst>
                  <a:gd name="T0" fmla="*/ 0 w 291"/>
                  <a:gd name="T1" fmla="*/ 0 h 417"/>
                  <a:gd name="T2" fmla="*/ 290 w 291"/>
                  <a:gd name="T3" fmla="*/ 208 h 417"/>
                  <a:gd name="T4" fmla="*/ 0 w 291"/>
                  <a:gd name="T5" fmla="*/ 416 h 417"/>
                </a:gdLst>
                <a:ahLst/>
                <a:cxnLst>
                  <a:cxn ang="0">
                    <a:pos x="T0" y="T1"/>
                  </a:cxn>
                  <a:cxn ang="0">
                    <a:pos x="T2" y="T3"/>
                  </a:cxn>
                  <a:cxn ang="0">
                    <a:pos x="T4" y="T5"/>
                  </a:cxn>
                </a:cxnLst>
                <a:rect l="0" t="0" r="r" b="b"/>
                <a:pathLst>
                  <a:path w="291" h="417">
                    <a:moveTo>
                      <a:pt x="0" y="0"/>
                    </a:moveTo>
                    <a:lnTo>
                      <a:pt x="290" y="208"/>
                    </a:lnTo>
                    <a:lnTo>
                      <a:pt x="0" y="416"/>
                    </a:lnTo>
                  </a:path>
                </a:pathLst>
              </a:custGeom>
              <a:noFill/>
              <a:ln w="12700" cap="rnd">
                <a:solidFill>
                  <a:srgbClr val="003A5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sp>
            <p:nvSpPr>
              <p:cNvPr id="221" name="Arc 220">
                <a:extLst>
                  <a:ext uri="{FF2B5EF4-FFF2-40B4-BE49-F238E27FC236}">
                    <a16:creationId xmlns:a16="http://schemas.microsoft.com/office/drawing/2014/main" id="{74954D1D-307F-8843-B831-698582DECC83}"/>
                  </a:ext>
                </a:extLst>
              </p:cNvPr>
              <p:cNvSpPr/>
              <p:nvPr/>
            </p:nvSpPr>
            <p:spPr>
              <a:xfrm>
                <a:off x="4088524" y="804041"/>
                <a:ext cx="457200" cy="457200"/>
              </a:xfrm>
              <a:prstGeom prst="arc">
                <a:avLst>
                  <a:gd name="adj1" fmla="val 20063859"/>
                  <a:gd name="adj2" fmla="val 5574191"/>
                </a:avLst>
              </a:prstGeom>
              <a:ln w="12700" cap="rnd">
                <a:solidFill>
                  <a:srgbClr val="003A5C"/>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defTabSz="609585" fontAlgn="base">
                  <a:spcBef>
                    <a:spcPct val="0"/>
                  </a:spcBef>
                  <a:spcAft>
                    <a:spcPct val="0"/>
                  </a:spcAft>
                  <a:defRPr/>
                </a:pPr>
                <a:endParaRPr lang="en-US" sz="2400" dirty="0">
                  <a:solidFill>
                    <a:srgbClr val="FFFFFF"/>
                  </a:solidFill>
                  <a:latin typeface="Arial"/>
                </a:endParaRPr>
              </a:p>
            </p:txBody>
          </p:sp>
        </p:grpSp>
        <p:grpSp>
          <p:nvGrpSpPr>
            <p:cNvPr id="148" name="Group 147">
              <a:extLst>
                <a:ext uri="{FF2B5EF4-FFF2-40B4-BE49-F238E27FC236}">
                  <a16:creationId xmlns:a16="http://schemas.microsoft.com/office/drawing/2014/main" id="{CDC0EF2D-BA8E-F94A-8E10-4EFEB3B2F97E}"/>
                </a:ext>
              </a:extLst>
            </p:cNvPr>
            <p:cNvGrpSpPr/>
            <p:nvPr/>
          </p:nvGrpSpPr>
          <p:grpSpPr>
            <a:xfrm>
              <a:off x="3474720" y="2483789"/>
              <a:ext cx="672839" cy="327637"/>
              <a:chOff x="1709179" y="2574961"/>
              <a:chExt cx="672839" cy="327637"/>
            </a:xfrm>
          </p:grpSpPr>
          <p:cxnSp>
            <p:nvCxnSpPr>
              <p:cNvPr id="212" name="Straight Connector 211">
                <a:extLst>
                  <a:ext uri="{FF2B5EF4-FFF2-40B4-BE49-F238E27FC236}">
                    <a16:creationId xmlns:a16="http://schemas.microsoft.com/office/drawing/2014/main" id="{AD12F3F8-D0B2-C942-8F26-1A457C983B4B}"/>
                  </a:ext>
                </a:extLst>
              </p:cNvPr>
              <p:cNvCxnSpPr/>
              <p:nvPr/>
            </p:nvCxnSpPr>
            <p:spPr>
              <a:xfrm flipH="1">
                <a:off x="1709179" y="2856466"/>
                <a:ext cx="106681" cy="0"/>
              </a:xfrm>
              <a:prstGeom prst="line">
                <a:avLst/>
              </a:prstGeom>
              <a:ln w="1270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213" name="Freeform 97">
                <a:extLst>
                  <a:ext uri="{FF2B5EF4-FFF2-40B4-BE49-F238E27FC236}">
                    <a16:creationId xmlns:a16="http://schemas.microsoft.com/office/drawing/2014/main" id="{B7EB9CFB-4904-444B-8A62-5B986983F953}"/>
                  </a:ext>
                </a:extLst>
              </p:cNvPr>
              <p:cNvSpPr>
                <a:spLocks noChangeArrowheads="1"/>
              </p:cNvSpPr>
              <p:nvPr/>
            </p:nvSpPr>
            <p:spPr bwMode="auto">
              <a:xfrm rot="2537146">
                <a:off x="1855934" y="2574961"/>
                <a:ext cx="526084" cy="193820"/>
              </a:xfrm>
              <a:custGeom>
                <a:avLst/>
                <a:gdLst>
                  <a:gd name="T0" fmla="*/ 913 w 1579"/>
                  <a:gd name="T1" fmla="*/ 581 h 582"/>
                  <a:gd name="T2" fmla="*/ 0 w 1579"/>
                  <a:gd name="T3" fmla="*/ 581 h 582"/>
                  <a:gd name="T4" fmla="*/ 0 w 1579"/>
                  <a:gd name="T5" fmla="*/ 208 h 582"/>
                  <a:gd name="T6" fmla="*/ 207 w 1579"/>
                  <a:gd name="T7" fmla="*/ 0 h 582"/>
                  <a:gd name="T8" fmla="*/ 1578 w 1579"/>
                  <a:gd name="T9" fmla="*/ 0 h 582"/>
                  <a:gd name="T10" fmla="*/ 1495 w 1579"/>
                  <a:gd name="T11" fmla="*/ 249 h 582"/>
                  <a:gd name="T12" fmla="*/ 913 w 1579"/>
                  <a:gd name="T13" fmla="*/ 415 h 582"/>
                  <a:gd name="T14" fmla="*/ 913 w 1579"/>
                  <a:gd name="T15" fmla="*/ 581 h 5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9" h="582">
                    <a:moveTo>
                      <a:pt x="913" y="581"/>
                    </a:moveTo>
                    <a:lnTo>
                      <a:pt x="0" y="581"/>
                    </a:lnTo>
                    <a:lnTo>
                      <a:pt x="0" y="208"/>
                    </a:lnTo>
                    <a:cubicBezTo>
                      <a:pt x="0" y="93"/>
                      <a:pt x="93" y="0"/>
                      <a:pt x="207" y="0"/>
                    </a:cubicBezTo>
                    <a:lnTo>
                      <a:pt x="1578" y="0"/>
                    </a:lnTo>
                    <a:lnTo>
                      <a:pt x="1495" y="249"/>
                    </a:lnTo>
                    <a:lnTo>
                      <a:pt x="913" y="415"/>
                    </a:lnTo>
                    <a:lnTo>
                      <a:pt x="913" y="581"/>
                    </a:lnTo>
                  </a:path>
                </a:pathLst>
              </a:custGeom>
              <a:solidFill>
                <a:schemeClr val="bg2"/>
              </a:solidFill>
              <a:ln w="12700" cap="rnd">
                <a:solidFill>
                  <a:schemeClr val="accent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9585" fontAlgn="base">
                  <a:lnSpc>
                    <a:spcPct val="93000"/>
                  </a:lnSpc>
                  <a:spcBef>
                    <a:spcPct val="0"/>
                  </a:spcBef>
                  <a:spcAft>
                    <a:spcPct val="0"/>
                  </a:spcAft>
                  <a:buClr>
                    <a:srgbClr val="000000"/>
                  </a:buClr>
                  <a:buSzPct val="100000"/>
                  <a:defRPr/>
                </a:pPr>
                <a:endParaRPr lang="en-US" sz="2400">
                  <a:solidFill>
                    <a:srgbClr val="FFFFFF"/>
                  </a:solidFill>
                  <a:latin typeface="Arial" charset="0"/>
                  <a:ea typeface=""/>
                </a:endParaRPr>
              </a:p>
            </p:txBody>
          </p:sp>
          <p:sp>
            <p:nvSpPr>
              <p:cNvPr id="214" name="Freeform 98">
                <a:extLst>
                  <a:ext uri="{FF2B5EF4-FFF2-40B4-BE49-F238E27FC236}">
                    <a16:creationId xmlns:a16="http://schemas.microsoft.com/office/drawing/2014/main" id="{A8540C40-F4DB-B04F-8920-E26631F3F310}"/>
                  </a:ext>
                </a:extLst>
              </p:cNvPr>
              <p:cNvSpPr>
                <a:spLocks noChangeArrowheads="1"/>
              </p:cNvSpPr>
              <p:nvPr/>
            </p:nvSpPr>
            <p:spPr bwMode="auto">
              <a:xfrm rot="2537146">
                <a:off x="1840627" y="2633504"/>
                <a:ext cx="385910" cy="143635"/>
              </a:xfrm>
              <a:custGeom>
                <a:avLst/>
                <a:gdLst>
                  <a:gd name="T0" fmla="*/ 1163 w 1164"/>
                  <a:gd name="T1" fmla="*/ 0 h 428"/>
                  <a:gd name="T2" fmla="*/ 1163 w 1164"/>
                  <a:gd name="T3" fmla="*/ 427 h 428"/>
                  <a:gd name="T4" fmla="*/ 166 w 1164"/>
                  <a:gd name="T5" fmla="*/ 427 h 428"/>
                  <a:gd name="T6" fmla="*/ 0 w 1164"/>
                  <a:gd name="T7" fmla="*/ 267 h 428"/>
                </a:gdLst>
                <a:ahLst/>
                <a:cxnLst>
                  <a:cxn ang="0">
                    <a:pos x="T0" y="T1"/>
                  </a:cxn>
                  <a:cxn ang="0">
                    <a:pos x="T2" y="T3"/>
                  </a:cxn>
                  <a:cxn ang="0">
                    <a:pos x="T4" y="T5"/>
                  </a:cxn>
                  <a:cxn ang="0">
                    <a:pos x="T6" y="T7"/>
                  </a:cxn>
                </a:cxnLst>
                <a:rect l="0" t="0" r="r" b="b"/>
                <a:pathLst>
                  <a:path w="1164" h="428">
                    <a:moveTo>
                      <a:pt x="1163" y="0"/>
                    </a:moveTo>
                    <a:lnTo>
                      <a:pt x="1163" y="427"/>
                    </a:lnTo>
                    <a:lnTo>
                      <a:pt x="166" y="427"/>
                    </a:lnTo>
                    <a:cubicBezTo>
                      <a:pt x="74" y="427"/>
                      <a:pt x="0" y="358"/>
                      <a:pt x="0" y="267"/>
                    </a:cubicBezTo>
                  </a:path>
                </a:pathLst>
              </a:custGeom>
              <a:noFill/>
              <a:ln w="12700" cap="rnd">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latin typeface="Arial" charset="0"/>
                  <a:ea typeface=""/>
                </a:endParaRPr>
              </a:p>
            </p:txBody>
          </p:sp>
          <p:sp>
            <p:nvSpPr>
              <p:cNvPr id="215" name="Line 99">
                <a:extLst>
                  <a:ext uri="{FF2B5EF4-FFF2-40B4-BE49-F238E27FC236}">
                    <a16:creationId xmlns:a16="http://schemas.microsoft.com/office/drawing/2014/main" id="{EB1FC272-5D0B-C049-8D43-94A106E0BFC9}"/>
                  </a:ext>
                </a:extLst>
              </p:cNvPr>
              <p:cNvSpPr>
                <a:spLocks noChangeShapeType="1"/>
              </p:cNvSpPr>
              <p:nvPr/>
            </p:nvSpPr>
            <p:spPr bwMode="auto">
              <a:xfrm rot="2537146">
                <a:off x="2215327" y="2847221"/>
                <a:ext cx="1731" cy="55377"/>
              </a:xfrm>
              <a:prstGeom prst="line">
                <a:avLst/>
              </a:prstGeom>
              <a:noFill/>
              <a:ln w="12700" cap="rnd">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latin typeface="Arial" charset="0"/>
                  <a:ea typeface=""/>
                </a:endParaRPr>
              </a:p>
            </p:txBody>
          </p:sp>
          <p:sp>
            <p:nvSpPr>
              <p:cNvPr id="216" name="Line 100">
                <a:extLst>
                  <a:ext uri="{FF2B5EF4-FFF2-40B4-BE49-F238E27FC236}">
                    <a16:creationId xmlns:a16="http://schemas.microsoft.com/office/drawing/2014/main" id="{A005C274-BCB5-1A47-BCD0-A590B8919187}"/>
                  </a:ext>
                </a:extLst>
              </p:cNvPr>
              <p:cNvSpPr>
                <a:spLocks noChangeShapeType="1"/>
              </p:cNvSpPr>
              <p:nvPr/>
            </p:nvSpPr>
            <p:spPr bwMode="auto">
              <a:xfrm rot="2537146">
                <a:off x="1850435" y="2761351"/>
                <a:ext cx="110755" cy="1731"/>
              </a:xfrm>
              <a:prstGeom prst="line">
                <a:avLst/>
              </a:prstGeom>
              <a:noFill/>
              <a:ln w="12700" cap="rnd">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latin typeface="Arial" charset="0"/>
                  <a:ea typeface=""/>
                </a:endParaRPr>
              </a:p>
            </p:txBody>
          </p:sp>
          <p:cxnSp>
            <p:nvCxnSpPr>
              <p:cNvPr id="217" name="Straight Connector 216">
                <a:extLst>
                  <a:ext uri="{FF2B5EF4-FFF2-40B4-BE49-F238E27FC236}">
                    <a16:creationId xmlns:a16="http://schemas.microsoft.com/office/drawing/2014/main" id="{0F48DCF7-19A1-8E43-9CED-AA5F4B393F83}"/>
                  </a:ext>
                </a:extLst>
              </p:cNvPr>
              <p:cNvCxnSpPr/>
              <p:nvPr/>
            </p:nvCxnSpPr>
            <p:spPr>
              <a:xfrm flipH="1">
                <a:off x="1815859" y="2766684"/>
                <a:ext cx="86277" cy="89280"/>
              </a:xfrm>
              <a:prstGeom prst="line">
                <a:avLst/>
              </a:prstGeom>
              <a:ln w="127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218" name="Oval 217">
                <a:extLst>
                  <a:ext uri="{FF2B5EF4-FFF2-40B4-BE49-F238E27FC236}">
                    <a16:creationId xmlns:a16="http://schemas.microsoft.com/office/drawing/2014/main" id="{64066E68-4C1B-E941-826A-DAA360785674}"/>
                  </a:ext>
                </a:extLst>
              </p:cNvPr>
              <p:cNvSpPr/>
              <p:nvPr/>
            </p:nvSpPr>
            <p:spPr>
              <a:xfrm rot="195077" flipH="1">
                <a:off x="2114578" y="2779148"/>
                <a:ext cx="44085" cy="44085"/>
              </a:xfrm>
              <a:prstGeom prst="ellipse">
                <a:avLst/>
              </a:prstGeom>
              <a:noFill/>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US" sz="2400" dirty="0">
                  <a:solidFill>
                    <a:srgbClr val="005073"/>
                  </a:solidFill>
                  <a:latin typeface="Arial"/>
                </a:endParaRPr>
              </a:p>
            </p:txBody>
          </p:sp>
        </p:grpSp>
        <p:grpSp>
          <p:nvGrpSpPr>
            <p:cNvPr id="149" name="Group 148">
              <a:extLst>
                <a:ext uri="{FF2B5EF4-FFF2-40B4-BE49-F238E27FC236}">
                  <a16:creationId xmlns:a16="http://schemas.microsoft.com/office/drawing/2014/main" id="{B9663FFC-44FD-034B-9BAA-9CEEF70C376D}"/>
                </a:ext>
              </a:extLst>
            </p:cNvPr>
            <p:cNvGrpSpPr/>
            <p:nvPr/>
          </p:nvGrpSpPr>
          <p:grpSpPr>
            <a:xfrm>
              <a:off x="2138496" y="2978277"/>
              <a:ext cx="530352" cy="532034"/>
              <a:chOff x="2130138" y="2452840"/>
              <a:chExt cx="530352" cy="532034"/>
            </a:xfrm>
          </p:grpSpPr>
          <p:grpSp>
            <p:nvGrpSpPr>
              <p:cNvPr id="187" name="Group 16">
                <a:extLst>
                  <a:ext uri="{FF2B5EF4-FFF2-40B4-BE49-F238E27FC236}">
                    <a16:creationId xmlns:a16="http://schemas.microsoft.com/office/drawing/2014/main" id="{891D2DD4-58FC-6B46-B709-3761EDE9BE2B}"/>
                  </a:ext>
                </a:extLst>
              </p:cNvPr>
              <p:cNvGrpSpPr>
                <a:grpSpLocks noChangeAspect="1"/>
              </p:cNvGrpSpPr>
              <p:nvPr/>
            </p:nvGrpSpPr>
            <p:grpSpPr bwMode="auto">
              <a:xfrm rot="1800000">
                <a:off x="2269346" y="2564955"/>
                <a:ext cx="262202" cy="291748"/>
                <a:chOff x="4216398" y="3301548"/>
                <a:chExt cx="601662" cy="668789"/>
              </a:xfrm>
            </p:grpSpPr>
            <p:sp>
              <p:nvSpPr>
                <p:cNvPr id="196" name="Line 64">
                  <a:extLst>
                    <a:ext uri="{FF2B5EF4-FFF2-40B4-BE49-F238E27FC236}">
                      <a16:creationId xmlns:a16="http://schemas.microsoft.com/office/drawing/2014/main" id="{1103E804-BD06-954C-AE09-8D7C3543A6AF}"/>
                    </a:ext>
                  </a:extLst>
                </p:cNvPr>
                <p:cNvSpPr>
                  <a:spLocks noChangeShapeType="1"/>
                </p:cNvSpPr>
                <p:nvPr/>
              </p:nvSpPr>
              <p:spPr bwMode="auto">
                <a:xfrm>
                  <a:off x="4517231" y="3540720"/>
                  <a:ext cx="0" cy="409924"/>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197" name="Line 65">
                  <a:extLst>
                    <a:ext uri="{FF2B5EF4-FFF2-40B4-BE49-F238E27FC236}">
                      <a16:creationId xmlns:a16="http://schemas.microsoft.com/office/drawing/2014/main" id="{B7D57EFC-60A7-3444-B3F4-88A04762EE8C}"/>
                    </a:ext>
                  </a:extLst>
                </p:cNvPr>
                <p:cNvSpPr>
                  <a:spLocks noChangeShapeType="1"/>
                </p:cNvSpPr>
                <p:nvPr/>
              </p:nvSpPr>
              <p:spPr bwMode="auto">
                <a:xfrm flipH="1">
                  <a:off x="4715291" y="3697623"/>
                  <a:ext cx="102769" cy="0"/>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198" name="Line 66">
                  <a:extLst>
                    <a:ext uri="{FF2B5EF4-FFF2-40B4-BE49-F238E27FC236}">
                      <a16:creationId xmlns:a16="http://schemas.microsoft.com/office/drawing/2014/main" id="{FC7DE440-7275-7B4F-8979-6941DE5EEC3F}"/>
                    </a:ext>
                  </a:extLst>
                </p:cNvPr>
                <p:cNvSpPr>
                  <a:spLocks noChangeShapeType="1"/>
                </p:cNvSpPr>
                <p:nvPr/>
              </p:nvSpPr>
              <p:spPr bwMode="auto">
                <a:xfrm flipH="1">
                  <a:off x="4709632" y="3548192"/>
                  <a:ext cx="84131" cy="36280"/>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202" name="Line 67">
                  <a:extLst>
                    <a:ext uri="{FF2B5EF4-FFF2-40B4-BE49-F238E27FC236}">
                      <a16:creationId xmlns:a16="http://schemas.microsoft.com/office/drawing/2014/main" id="{CCAA541B-0F3A-CB4C-9D0A-B1A8C0AE31FE}"/>
                    </a:ext>
                  </a:extLst>
                </p:cNvPr>
                <p:cNvSpPr>
                  <a:spLocks noChangeShapeType="1"/>
                </p:cNvSpPr>
                <p:nvPr/>
              </p:nvSpPr>
              <p:spPr bwMode="auto">
                <a:xfrm flipH="1">
                  <a:off x="4605000" y="3347756"/>
                  <a:ext cx="73362" cy="85911"/>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203" name="Line 68">
                  <a:extLst>
                    <a:ext uri="{FF2B5EF4-FFF2-40B4-BE49-F238E27FC236}">
                      <a16:creationId xmlns:a16="http://schemas.microsoft.com/office/drawing/2014/main" id="{FDA5931E-2963-9642-B953-CCBF986F7B15}"/>
                    </a:ext>
                  </a:extLst>
                </p:cNvPr>
                <p:cNvSpPr>
                  <a:spLocks noChangeShapeType="1"/>
                </p:cNvSpPr>
                <p:nvPr/>
              </p:nvSpPr>
              <p:spPr bwMode="auto">
                <a:xfrm flipH="1" flipV="1">
                  <a:off x="4708234" y="3808682"/>
                  <a:ext cx="85536" cy="40240"/>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204" name="Line 69">
                  <a:extLst>
                    <a:ext uri="{FF2B5EF4-FFF2-40B4-BE49-F238E27FC236}">
                      <a16:creationId xmlns:a16="http://schemas.microsoft.com/office/drawing/2014/main" id="{B555EF16-4951-134A-B842-0CFEEB000708}"/>
                    </a:ext>
                  </a:extLst>
                </p:cNvPr>
                <p:cNvSpPr>
                  <a:spLocks noChangeShapeType="1"/>
                </p:cNvSpPr>
                <p:nvPr/>
              </p:nvSpPr>
              <p:spPr bwMode="auto">
                <a:xfrm flipH="1">
                  <a:off x="4238817" y="3812419"/>
                  <a:ext cx="78046" cy="32768"/>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205" name="Line 70">
                  <a:extLst>
                    <a:ext uri="{FF2B5EF4-FFF2-40B4-BE49-F238E27FC236}">
                      <a16:creationId xmlns:a16="http://schemas.microsoft.com/office/drawing/2014/main" id="{9A67E77E-DA41-1841-991F-586C37DB4CE2}"/>
                    </a:ext>
                  </a:extLst>
                </p:cNvPr>
                <p:cNvSpPr>
                  <a:spLocks noChangeShapeType="1"/>
                </p:cNvSpPr>
                <p:nvPr/>
              </p:nvSpPr>
              <p:spPr bwMode="auto">
                <a:xfrm flipH="1">
                  <a:off x="4216398" y="3697623"/>
                  <a:ext cx="100899" cy="0"/>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206" name="Line 71">
                  <a:extLst>
                    <a:ext uri="{FF2B5EF4-FFF2-40B4-BE49-F238E27FC236}">
                      <a16:creationId xmlns:a16="http://schemas.microsoft.com/office/drawing/2014/main" id="{C56C4873-F349-4447-8D14-7AF24B42A1A5}"/>
                    </a:ext>
                  </a:extLst>
                </p:cNvPr>
                <p:cNvSpPr>
                  <a:spLocks noChangeShapeType="1"/>
                </p:cNvSpPr>
                <p:nvPr/>
              </p:nvSpPr>
              <p:spPr bwMode="auto">
                <a:xfrm flipH="1" flipV="1">
                  <a:off x="4238822" y="3546323"/>
                  <a:ext cx="82165" cy="38654"/>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207" name="Freeform 72">
                  <a:extLst>
                    <a:ext uri="{FF2B5EF4-FFF2-40B4-BE49-F238E27FC236}">
                      <a16:creationId xmlns:a16="http://schemas.microsoft.com/office/drawing/2014/main" id="{EE659CB3-10AE-2742-98B4-D09A20DF16E8}"/>
                    </a:ext>
                  </a:extLst>
                </p:cNvPr>
                <p:cNvSpPr>
                  <a:spLocks noChangeArrowheads="1"/>
                </p:cNvSpPr>
                <p:nvPr/>
              </p:nvSpPr>
              <p:spPr bwMode="auto">
                <a:xfrm>
                  <a:off x="4317300" y="3409966"/>
                  <a:ext cx="397994" cy="560371"/>
                </a:xfrm>
                <a:custGeom>
                  <a:avLst/>
                  <a:gdLst>
                    <a:gd name="T0" fmla="*/ 553 w 1107"/>
                    <a:gd name="T1" fmla="*/ 0 h 1558"/>
                    <a:gd name="T2" fmla="*/ 1106 w 1107"/>
                    <a:gd name="T3" fmla="*/ 849 h 1558"/>
                    <a:gd name="T4" fmla="*/ 553 w 1107"/>
                    <a:gd name="T5" fmla="*/ 1557 h 1558"/>
                    <a:gd name="T6" fmla="*/ 0 w 1107"/>
                    <a:gd name="T7" fmla="*/ 849 h 1558"/>
                    <a:gd name="T8" fmla="*/ 553 w 1107"/>
                    <a:gd name="T9" fmla="*/ 0 h 1558"/>
                  </a:gdLst>
                  <a:ahLst/>
                  <a:cxnLst>
                    <a:cxn ang="0">
                      <a:pos x="T0" y="T1"/>
                    </a:cxn>
                    <a:cxn ang="0">
                      <a:pos x="T2" y="T3"/>
                    </a:cxn>
                    <a:cxn ang="0">
                      <a:pos x="T4" y="T5"/>
                    </a:cxn>
                    <a:cxn ang="0">
                      <a:pos x="T6" y="T7"/>
                    </a:cxn>
                    <a:cxn ang="0">
                      <a:pos x="T8" y="T9"/>
                    </a:cxn>
                  </a:cxnLst>
                  <a:rect l="0" t="0" r="r" b="b"/>
                  <a:pathLst>
                    <a:path w="1107" h="1558">
                      <a:moveTo>
                        <a:pt x="553" y="0"/>
                      </a:moveTo>
                      <a:cubicBezTo>
                        <a:pt x="745" y="0"/>
                        <a:pt x="1106" y="177"/>
                        <a:pt x="1106" y="849"/>
                      </a:cubicBezTo>
                      <a:cubicBezTo>
                        <a:pt x="1106" y="1373"/>
                        <a:pt x="600" y="1557"/>
                        <a:pt x="553" y="1557"/>
                      </a:cubicBezTo>
                      <a:cubicBezTo>
                        <a:pt x="506" y="1557"/>
                        <a:pt x="0" y="1388"/>
                        <a:pt x="0" y="849"/>
                      </a:cubicBezTo>
                      <a:cubicBezTo>
                        <a:pt x="0" y="177"/>
                        <a:pt x="362" y="0"/>
                        <a:pt x="553" y="0"/>
                      </a:cubicBezTo>
                    </a:path>
                  </a:pathLst>
                </a:custGeom>
                <a:noFill/>
                <a:ln w="12700" cap="rnd">
                  <a:solidFill>
                    <a:schemeClr val="accent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208" name="Freeform 73">
                  <a:extLst>
                    <a:ext uri="{FF2B5EF4-FFF2-40B4-BE49-F238E27FC236}">
                      <a16:creationId xmlns:a16="http://schemas.microsoft.com/office/drawing/2014/main" id="{35D94F05-BC96-BF4C-8A2C-6B87122F95C6}"/>
                    </a:ext>
                  </a:extLst>
                </p:cNvPr>
                <p:cNvSpPr>
                  <a:spLocks noChangeAspect="1" noChangeArrowheads="1"/>
                </p:cNvSpPr>
                <p:nvPr/>
              </p:nvSpPr>
              <p:spPr bwMode="auto">
                <a:xfrm>
                  <a:off x="4666631" y="3301548"/>
                  <a:ext cx="50613" cy="50594"/>
                </a:xfrm>
                <a:custGeom>
                  <a:avLst/>
                  <a:gdLst>
                    <a:gd name="T0" fmla="*/ 242 w 243"/>
                    <a:gd name="T1" fmla="*/ 121 h 243"/>
                    <a:gd name="T2" fmla="*/ 226 w 243"/>
                    <a:gd name="T3" fmla="*/ 182 h 243"/>
                    <a:gd name="T4" fmla="*/ 182 w 243"/>
                    <a:gd name="T5" fmla="*/ 226 h 243"/>
                    <a:gd name="T6" fmla="*/ 121 w 243"/>
                    <a:gd name="T7" fmla="*/ 242 h 243"/>
                    <a:gd name="T8" fmla="*/ 61 w 243"/>
                    <a:gd name="T9" fmla="*/ 226 h 243"/>
                    <a:gd name="T10" fmla="*/ 17 w 243"/>
                    <a:gd name="T11" fmla="*/ 182 h 243"/>
                    <a:gd name="T12" fmla="*/ 0 w 243"/>
                    <a:gd name="T13" fmla="*/ 121 h 243"/>
                    <a:gd name="T14" fmla="*/ 17 w 243"/>
                    <a:gd name="T15" fmla="*/ 61 h 243"/>
                    <a:gd name="T16" fmla="*/ 61 w 243"/>
                    <a:gd name="T17" fmla="*/ 17 h 243"/>
                    <a:gd name="T18" fmla="*/ 121 w 243"/>
                    <a:gd name="T19" fmla="*/ 0 h 243"/>
                    <a:gd name="T20" fmla="*/ 182 w 243"/>
                    <a:gd name="T21" fmla="*/ 17 h 243"/>
                    <a:gd name="T22" fmla="*/ 226 w 243"/>
                    <a:gd name="T23" fmla="*/ 61 h 243"/>
                    <a:gd name="T24" fmla="*/ 242 w 243"/>
                    <a:gd name="T25" fmla="*/ 1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243">
                      <a:moveTo>
                        <a:pt x="242" y="121"/>
                      </a:moveTo>
                      <a:cubicBezTo>
                        <a:pt x="242" y="144"/>
                        <a:pt x="237" y="162"/>
                        <a:pt x="226" y="182"/>
                      </a:cubicBezTo>
                      <a:cubicBezTo>
                        <a:pt x="215" y="201"/>
                        <a:pt x="201" y="215"/>
                        <a:pt x="182" y="226"/>
                      </a:cubicBezTo>
                      <a:cubicBezTo>
                        <a:pt x="163" y="237"/>
                        <a:pt x="143" y="242"/>
                        <a:pt x="121" y="242"/>
                      </a:cubicBezTo>
                      <a:cubicBezTo>
                        <a:pt x="98" y="242"/>
                        <a:pt x="80" y="237"/>
                        <a:pt x="61" y="226"/>
                      </a:cubicBezTo>
                      <a:cubicBezTo>
                        <a:pt x="42" y="215"/>
                        <a:pt x="28" y="201"/>
                        <a:pt x="17" y="182"/>
                      </a:cubicBezTo>
                      <a:cubicBezTo>
                        <a:pt x="6" y="162"/>
                        <a:pt x="0" y="143"/>
                        <a:pt x="0" y="121"/>
                      </a:cubicBezTo>
                      <a:cubicBezTo>
                        <a:pt x="0" y="98"/>
                        <a:pt x="6" y="80"/>
                        <a:pt x="17" y="61"/>
                      </a:cubicBezTo>
                      <a:cubicBezTo>
                        <a:pt x="28" y="42"/>
                        <a:pt x="42" y="28"/>
                        <a:pt x="61" y="17"/>
                      </a:cubicBezTo>
                      <a:cubicBezTo>
                        <a:pt x="80" y="5"/>
                        <a:pt x="99" y="0"/>
                        <a:pt x="121" y="0"/>
                      </a:cubicBezTo>
                      <a:cubicBezTo>
                        <a:pt x="144" y="0"/>
                        <a:pt x="163" y="5"/>
                        <a:pt x="182" y="17"/>
                      </a:cubicBezTo>
                      <a:cubicBezTo>
                        <a:pt x="201" y="28"/>
                        <a:pt x="215" y="42"/>
                        <a:pt x="226" y="61"/>
                      </a:cubicBezTo>
                      <a:cubicBezTo>
                        <a:pt x="237" y="80"/>
                        <a:pt x="242" y="99"/>
                        <a:pt x="242" y="121"/>
                      </a:cubicBezTo>
                    </a:path>
                  </a:pathLst>
                </a:custGeom>
                <a:solidFill>
                  <a:schemeClr val="accent6"/>
                </a:solidFill>
                <a:ln w="12700" cap="rnd">
                  <a:solidFill>
                    <a:schemeClr val="accent6"/>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209" name="Line 74">
                  <a:extLst>
                    <a:ext uri="{FF2B5EF4-FFF2-40B4-BE49-F238E27FC236}">
                      <a16:creationId xmlns:a16="http://schemas.microsoft.com/office/drawing/2014/main" id="{EAE2ABB1-AA25-4941-8BFC-85318755F6CD}"/>
                    </a:ext>
                  </a:extLst>
                </p:cNvPr>
                <p:cNvSpPr>
                  <a:spLocks noChangeShapeType="1"/>
                </p:cNvSpPr>
                <p:nvPr/>
              </p:nvSpPr>
              <p:spPr bwMode="auto">
                <a:xfrm>
                  <a:off x="4350951" y="3343406"/>
                  <a:ext cx="67200" cy="81005"/>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210" name="Freeform 75">
                  <a:extLst>
                    <a:ext uri="{FF2B5EF4-FFF2-40B4-BE49-F238E27FC236}">
                      <a16:creationId xmlns:a16="http://schemas.microsoft.com/office/drawing/2014/main" id="{504BB3B9-3279-A340-8EE5-3507FD7B0C88}"/>
                    </a:ext>
                  </a:extLst>
                </p:cNvPr>
                <p:cNvSpPr>
                  <a:spLocks noChangeArrowheads="1"/>
                </p:cNvSpPr>
                <p:nvPr/>
              </p:nvSpPr>
              <p:spPr bwMode="auto">
                <a:xfrm>
                  <a:off x="4313658" y="3301549"/>
                  <a:ext cx="50259" cy="46663"/>
                </a:xfrm>
                <a:custGeom>
                  <a:avLst/>
                  <a:gdLst>
                    <a:gd name="T0" fmla="*/ 242 w 243"/>
                    <a:gd name="T1" fmla="*/ 121 h 243"/>
                    <a:gd name="T2" fmla="*/ 226 w 243"/>
                    <a:gd name="T3" fmla="*/ 182 h 243"/>
                    <a:gd name="T4" fmla="*/ 182 w 243"/>
                    <a:gd name="T5" fmla="*/ 226 h 243"/>
                    <a:gd name="T6" fmla="*/ 121 w 243"/>
                    <a:gd name="T7" fmla="*/ 242 h 243"/>
                    <a:gd name="T8" fmla="*/ 61 w 243"/>
                    <a:gd name="T9" fmla="*/ 226 h 243"/>
                    <a:gd name="T10" fmla="*/ 16 w 243"/>
                    <a:gd name="T11" fmla="*/ 182 h 243"/>
                    <a:gd name="T12" fmla="*/ 0 w 243"/>
                    <a:gd name="T13" fmla="*/ 121 h 243"/>
                    <a:gd name="T14" fmla="*/ 16 w 243"/>
                    <a:gd name="T15" fmla="*/ 61 h 243"/>
                    <a:gd name="T16" fmla="*/ 61 w 243"/>
                    <a:gd name="T17" fmla="*/ 17 h 243"/>
                    <a:gd name="T18" fmla="*/ 121 w 243"/>
                    <a:gd name="T19" fmla="*/ 0 h 243"/>
                    <a:gd name="T20" fmla="*/ 182 w 243"/>
                    <a:gd name="T21" fmla="*/ 17 h 243"/>
                    <a:gd name="T22" fmla="*/ 226 w 243"/>
                    <a:gd name="T23" fmla="*/ 61 h 243"/>
                    <a:gd name="T24" fmla="*/ 242 w 243"/>
                    <a:gd name="T25" fmla="*/ 1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243">
                      <a:moveTo>
                        <a:pt x="242" y="121"/>
                      </a:moveTo>
                      <a:cubicBezTo>
                        <a:pt x="242" y="144"/>
                        <a:pt x="237" y="162"/>
                        <a:pt x="226" y="182"/>
                      </a:cubicBezTo>
                      <a:cubicBezTo>
                        <a:pt x="215" y="201"/>
                        <a:pt x="201" y="215"/>
                        <a:pt x="182" y="226"/>
                      </a:cubicBezTo>
                      <a:cubicBezTo>
                        <a:pt x="162" y="237"/>
                        <a:pt x="143" y="242"/>
                        <a:pt x="121" y="242"/>
                      </a:cubicBezTo>
                      <a:cubicBezTo>
                        <a:pt x="99" y="242"/>
                        <a:pt x="80" y="237"/>
                        <a:pt x="61" y="226"/>
                      </a:cubicBezTo>
                      <a:cubicBezTo>
                        <a:pt x="41" y="215"/>
                        <a:pt x="27" y="201"/>
                        <a:pt x="16" y="182"/>
                      </a:cubicBezTo>
                      <a:cubicBezTo>
                        <a:pt x="4" y="162"/>
                        <a:pt x="0" y="143"/>
                        <a:pt x="0" y="121"/>
                      </a:cubicBezTo>
                      <a:cubicBezTo>
                        <a:pt x="0" y="98"/>
                        <a:pt x="4" y="80"/>
                        <a:pt x="16" y="61"/>
                      </a:cubicBezTo>
                      <a:cubicBezTo>
                        <a:pt x="27" y="42"/>
                        <a:pt x="41" y="28"/>
                        <a:pt x="61" y="17"/>
                      </a:cubicBezTo>
                      <a:cubicBezTo>
                        <a:pt x="80" y="5"/>
                        <a:pt x="99" y="0"/>
                        <a:pt x="121" y="0"/>
                      </a:cubicBezTo>
                      <a:cubicBezTo>
                        <a:pt x="143" y="0"/>
                        <a:pt x="162" y="5"/>
                        <a:pt x="182" y="17"/>
                      </a:cubicBezTo>
                      <a:cubicBezTo>
                        <a:pt x="201" y="28"/>
                        <a:pt x="215" y="42"/>
                        <a:pt x="226" y="61"/>
                      </a:cubicBezTo>
                      <a:cubicBezTo>
                        <a:pt x="237" y="80"/>
                        <a:pt x="242" y="99"/>
                        <a:pt x="242" y="121"/>
                      </a:cubicBezTo>
                    </a:path>
                  </a:pathLst>
                </a:custGeom>
                <a:solidFill>
                  <a:schemeClr val="accent6"/>
                </a:solidFill>
                <a:ln w="12700" cap="rnd">
                  <a:solidFill>
                    <a:schemeClr val="accent6"/>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211" name="Freeform 76">
                  <a:extLst>
                    <a:ext uri="{FF2B5EF4-FFF2-40B4-BE49-F238E27FC236}">
                      <a16:creationId xmlns:a16="http://schemas.microsoft.com/office/drawing/2014/main" id="{B9B8CD2D-D6A0-5D4D-81F5-2A0B1C646D57}"/>
                    </a:ext>
                  </a:extLst>
                </p:cNvPr>
                <p:cNvSpPr>
                  <a:spLocks noChangeArrowheads="1"/>
                </p:cNvSpPr>
                <p:nvPr/>
              </p:nvSpPr>
              <p:spPr bwMode="auto">
                <a:xfrm>
                  <a:off x="4367749" y="3505230"/>
                  <a:ext cx="298963" cy="35491"/>
                </a:xfrm>
                <a:custGeom>
                  <a:avLst/>
                  <a:gdLst>
                    <a:gd name="T0" fmla="*/ 831 w 832"/>
                    <a:gd name="T1" fmla="*/ 0 h 97"/>
                    <a:gd name="T2" fmla="*/ 415 w 832"/>
                    <a:gd name="T3" fmla="*/ 96 h 97"/>
                    <a:gd name="T4" fmla="*/ 0 w 832"/>
                    <a:gd name="T5" fmla="*/ 0 h 97"/>
                  </a:gdLst>
                  <a:ahLst/>
                  <a:cxnLst>
                    <a:cxn ang="0">
                      <a:pos x="T0" y="T1"/>
                    </a:cxn>
                    <a:cxn ang="0">
                      <a:pos x="T2" y="T3"/>
                    </a:cxn>
                    <a:cxn ang="0">
                      <a:pos x="T4" y="T5"/>
                    </a:cxn>
                  </a:cxnLst>
                  <a:rect l="0" t="0" r="r" b="b"/>
                  <a:pathLst>
                    <a:path w="832" h="97">
                      <a:moveTo>
                        <a:pt x="831" y="0"/>
                      </a:moveTo>
                      <a:cubicBezTo>
                        <a:pt x="713" y="60"/>
                        <a:pt x="570" y="96"/>
                        <a:pt x="415" y="96"/>
                      </a:cubicBezTo>
                      <a:cubicBezTo>
                        <a:pt x="261" y="96"/>
                        <a:pt x="118" y="60"/>
                        <a:pt x="0" y="0"/>
                      </a:cubicBezTo>
                    </a:path>
                  </a:pathLst>
                </a:custGeom>
                <a:noFill/>
                <a:ln w="12700" cap="rnd">
                  <a:solidFill>
                    <a:schemeClr val="accent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grpSp>
          <p:grpSp>
            <p:nvGrpSpPr>
              <p:cNvPr id="188" name="Group 187">
                <a:extLst>
                  <a:ext uri="{FF2B5EF4-FFF2-40B4-BE49-F238E27FC236}">
                    <a16:creationId xmlns:a16="http://schemas.microsoft.com/office/drawing/2014/main" id="{208D2CB3-344D-8E49-BCC8-AA5E99EBCF66}"/>
                  </a:ext>
                </a:extLst>
              </p:cNvPr>
              <p:cNvGrpSpPr/>
              <p:nvPr/>
            </p:nvGrpSpPr>
            <p:grpSpPr>
              <a:xfrm rot="1800000">
                <a:off x="2130138" y="2719724"/>
                <a:ext cx="530352" cy="0"/>
                <a:chOff x="6834717" y="1616392"/>
                <a:chExt cx="536036" cy="0"/>
              </a:xfrm>
            </p:grpSpPr>
            <p:sp>
              <p:nvSpPr>
                <p:cNvPr id="194" name="Line 51">
                  <a:extLst>
                    <a:ext uri="{FF2B5EF4-FFF2-40B4-BE49-F238E27FC236}">
                      <a16:creationId xmlns:a16="http://schemas.microsoft.com/office/drawing/2014/main" id="{592CB104-880C-5445-B6DB-98819C335FAE}"/>
                    </a:ext>
                  </a:extLst>
                </p:cNvPr>
                <p:cNvSpPr>
                  <a:spLocks noChangeShapeType="1"/>
                </p:cNvSpPr>
                <p:nvPr/>
              </p:nvSpPr>
              <p:spPr bwMode="auto">
                <a:xfrm flipH="1">
                  <a:off x="7292207" y="1616392"/>
                  <a:ext cx="78546" cy="0"/>
                </a:xfrm>
                <a:prstGeom prst="line">
                  <a:avLst/>
                </a:prstGeom>
                <a:noFill/>
                <a:ln w="12700" cap="rnd">
                  <a:solidFill>
                    <a:srgbClr val="003A5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195" name="Line 52">
                  <a:extLst>
                    <a:ext uri="{FF2B5EF4-FFF2-40B4-BE49-F238E27FC236}">
                      <a16:creationId xmlns:a16="http://schemas.microsoft.com/office/drawing/2014/main" id="{7EAC1E1F-A228-8A4B-B3B7-F43851768135}"/>
                    </a:ext>
                  </a:extLst>
                </p:cNvPr>
                <p:cNvSpPr>
                  <a:spLocks noChangeShapeType="1"/>
                </p:cNvSpPr>
                <p:nvPr/>
              </p:nvSpPr>
              <p:spPr bwMode="auto">
                <a:xfrm flipH="1">
                  <a:off x="6834717" y="1616392"/>
                  <a:ext cx="78128" cy="0"/>
                </a:xfrm>
                <a:prstGeom prst="line">
                  <a:avLst/>
                </a:prstGeom>
                <a:noFill/>
                <a:ln w="12700" cap="rnd">
                  <a:solidFill>
                    <a:srgbClr val="003A5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grpSp>
          <p:grpSp>
            <p:nvGrpSpPr>
              <p:cNvPr id="189" name="Group 188">
                <a:extLst>
                  <a:ext uri="{FF2B5EF4-FFF2-40B4-BE49-F238E27FC236}">
                    <a16:creationId xmlns:a16="http://schemas.microsoft.com/office/drawing/2014/main" id="{410051C3-E86B-3143-A0D8-D6064976BC13}"/>
                  </a:ext>
                </a:extLst>
              </p:cNvPr>
              <p:cNvGrpSpPr/>
              <p:nvPr/>
            </p:nvGrpSpPr>
            <p:grpSpPr>
              <a:xfrm rot="1800000">
                <a:off x="2395979" y="2452840"/>
                <a:ext cx="0" cy="532034"/>
                <a:chOff x="7119846" y="1348198"/>
                <a:chExt cx="0" cy="537373"/>
              </a:xfrm>
            </p:grpSpPr>
            <p:sp>
              <p:nvSpPr>
                <p:cNvPr id="192" name="Line 53">
                  <a:extLst>
                    <a:ext uri="{FF2B5EF4-FFF2-40B4-BE49-F238E27FC236}">
                      <a16:creationId xmlns:a16="http://schemas.microsoft.com/office/drawing/2014/main" id="{6EEC9BD0-3EF3-CF4F-A256-04E1E066260C}"/>
                    </a:ext>
                  </a:extLst>
                </p:cNvPr>
                <p:cNvSpPr>
                  <a:spLocks noChangeShapeType="1"/>
                </p:cNvSpPr>
                <p:nvPr/>
              </p:nvSpPr>
              <p:spPr bwMode="auto">
                <a:xfrm flipV="1">
                  <a:off x="7119846" y="1348198"/>
                  <a:ext cx="0" cy="78173"/>
                </a:xfrm>
                <a:prstGeom prst="line">
                  <a:avLst/>
                </a:prstGeom>
                <a:noFill/>
                <a:ln w="12700" cap="rnd">
                  <a:solidFill>
                    <a:srgbClr val="003A5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193" name="Line 54">
                  <a:extLst>
                    <a:ext uri="{FF2B5EF4-FFF2-40B4-BE49-F238E27FC236}">
                      <a16:creationId xmlns:a16="http://schemas.microsoft.com/office/drawing/2014/main" id="{CEBD32B3-3BE6-EC46-B905-14ED88C63C70}"/>
                    </a:ext>
                  </a:extLst>
                </p:cNvPr>
                <p:cNvSpPr>
                  <a:spLocks noChangeShapeType="1"/>
                </p:cNvSpPr>
                <p:nvPr/>
              </p:nvSpPr>
              <p:spPr bwMode="auto">
                <a:xfrm flipV="1">
                  <a:off x="7119846" y="1807588"/>
                  <a:ext cx="0" cy="77983"/>
                </a:xfrm>
                <a:prstGeom prst="line">
                  <a:avLst/>
                </a:prstGeom>
                <a:noFill/>
                <a:ln w="12700" cap="rnd">
                  <a:solidFill>
                    <a:srgbClr val="003A5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dirty="0">
                    <a:solidFill>
                      <a:srgbClr val="FFFFFF"/>
                    </a:solidFill>
                    <a:ea typeface=""/>
                  </a:endParaRPr>
                </a:p>
              </p:txBody>
            </p:sp>
          </p:grpSp>
          <p:sp>
            <p:nvSpPr>
              <p:cNvPr id="191" name="Oval 190">
                <a:extLst>
                  <a:ext uri="{FF2B5EF4-FFF2-40B4-BE49-F238E27FC236}">
                    <a16:creationId xmlns:a16="http://schemas.microsoft.com/office/drawing/2014/main" id="{F6751234-F91C-084F-9FA3-D4A2D84B5BA7}"/>
                  </a:ext>
                </a:extLst>
              </p:cNvPr>
              <p:cNvSpPr>
                <a:spLocks noChangeAspect="1"/>
              </p:cNvSpPr>
              <p:nvPr/>
            </p:nvSpPr>
            <p:spPr>
              <a:xfrm rot="1800000">
                <a:off x="2167600" y="2491804"/>
                <a:ext cx="455674" cy="455982"/>
              </a:xfrm>
              <a:prstGeom prst="ellipse">
                <a:avLst/>
              </a:prstGeom>
              <a:noFill/>
              <a:ln w="12700" cap="rnd">
                <a:solidFill>
                  <a:srgbClr val="003A5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fontAlgn="base">
                  <a:spcBef>
                    <a:spcPct val="0"/>
                  </a:spcBef>
                  <a:spcAft>
                    <a:spcPct val="0"/>
                  </a:spcAft>
                  <a:defRPr/>
                </a:pPr>
                <a:endParaRPr lang="en-US" sz="2400" dirty="0">
                  <a:solidFill>
                    <a:srgbClr val="005073"/>
                  </a:solidFill>
                </a:endParaRPr>
              </a:p>
            </p:txBody>
          </p:sp>
        </p:grpSp>
        <p:grpSp>
          <p:nvGrpSpPr>
            <p:cNvPr id="150" name="Group 149">
              <a:extLst>
                <a:ext uri="{FF2B5EF4-FFF2-40B4-BE49-F238E27FC236}">
                  <a16:creationId xmlns:a16="http://schemas.microsoft.com/office/drawing/2014/main" id="{EE850ECE-E418-B043-BA53-9C6F2BE5DE24}"/>
                </a:ext>
              </a:extLst>
            </p:cNvPr>
            <p:cNvGrpSpPr/>
            <p:nvPr/>
          </p:nvGrpSpPr>
          <p:grpSpPr>
            <a:xfrm>
              <a:off x="534635" y="2885990"/>
              <a:ext cx="1157887" cy="658518"/>
              <a:chOff x="7552093" y="2167229"/>
              <a:chExt cx="1574362" cy="895377"/>
            </a:xfrm>
          </p:grpSpPr>
          <p:sp>
            <p:nvSpPr>
              <p:cNvPr id="166" name="Freeform 165">
                <a:extLst>
                  <a:ext uri="{FF2B5EF4-FFF2-40B4-BE49-F238E27FC236}">
                    <a16:creationId xmlns:a16="http://schemas.microsoft.com/office/drawing/2014/main" id="{A2E97FFA-B095-344D-B310-5E7B015B67C9}"/>
                  </a:ext>
                </a:extLst>
              </p:cNvPr>
              <p:cNvSpPr/>
              <p:nvPr/>
            </p:nvSpPr>
            <p:spPr>
              <a:xfrm rot="787047" flipH="1">
                <a:off x="7826952" y="2167229"/>
                <a:ext cx="699785" cy="555870"/>
              </a:xfrm>
              <a:custGeom>
                <a:avLst/>
                <a:gdLst>
                  <a:gd name="connsiteX0" fmla="*/ 472534 w 1270634"/>
                  <a:gd name="connsiteY0" fmla="*/ 0 h 1009323"/>
                  <a:gd name="connsiteX1" fmla="*/ 1270634 w 1270634"/>
                  <a:gd name="connsiteY1" fmla="*/ 798100 h 1009323"/>
                  <a:gd name="connsiteX2" fmla="*/ 1254419 w 1270634"/>
                  <a:gd name="connsiteY2" fmla="*/ 958945 h 1009323"/>
                  <a:gd name="connsiteX3" fmla="*/ 1241466 w 1270634"/>
                  <a:gd name="connsiteY3" fmla="*/ 1009323 h 1009323"/>
                  <a:gd name="connsiteX4" fmla="*/ 371141 w 1270634"/>
                  <a:gd name="connsiteY4" fmla="*/ 1009323 h 1009323"/>
                  <a:gd name="connsiteX5" fmla="*/ 371141 w 1270634"/>
                  <a:gd name="connsiteY5" fmla="*/ 158010 h 1009323"/>
                  <a:gd name="connsiteX6" fmla="*/ 0 w 1270634"/>
                  <a:gd name="connsiteY6" fmla="*/ 158010 h 1009323"/>
                  <a:gd name="connsiteX7" fmla="*/ 26309 w 1270634"/>
                  <a:gd name="connsiteY7" fmla="*/ 136303 h 1009323"/>
                  <a:gd name="connsiteX8" fmla="*/ 472534 w 1270634"/>
                  <a:gd name="connsiteY8" fmla="*/ 0 h 1009323"/>
                  <a:gd name="connsiteX0" fmla="*/ 371141 w 1270634"/>
                  <a:gd name="connsiteY0" fmla="*/ 158010 h 1009323"/>
                  <a:gd name="connsiteX1" fmla="*/ 0 w 1270634"/>
                  <a:gd name="connsiteY1" fmla="*/ 158010 h 1009323"/>
                  <a:gd name="connsiteX2" fmla="*/ 26309 w 1270634"/>
                  <a:gd name="connsiteY2" fmla="*/ 136303 h 1009323"/>
                  <a:gd name="connsiteX3" fmla="*/ 472534 w 1270634"/>
                  <a:gd name="connsiteY3" fmla="*/ 0 h 1009323"/>
                  <a:gd name="connsiteX4" fmla="*/ 1270634 w 1270634"/>
                  <a:gd name="connsiteY4" fmla="*/ 798100 h 1009323"/>
                  <a:gd name="connsiteX5" fmla="*/ 1254419 w 1270634"/>
                  <a:gd name="connsiteY5" fmla="*/ 958945 h 1009323"/>
                  <a:gd name="connsiteX6" fmla="*/ 1241466 w 1270634"/>
                  <a:gd name="connsiteY6" fmla="*/ 1009323 h 1009323"/>
                  <a:gd name="connsiteX7" fmla="*/ 371141 w 1270634"/>
                  <a:gd name="connsiteY7" fmla="*/ 1009323 h 1009323"/>
                  <a:gd name="connsiteX8" fmla="*/ 462581 w 1270634"/>
                  <a:gd name="connsiteY8" fmla="*/ 249450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 name="connsiteX6" fmla="*/ 371141 w 1270634"/>
                  <a:gd name="connsiteY6" fmla="*/ 1009323 h 1009323"/>
                  <a:gd name="connsiteX7" fmla="*/ 462581 w 1270634"/>
                  <a:gd name="connsiteY7" fmla="*/ 249450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 name="connsiteX6" fmla="*/ 371141 w 1270634"/>
                  <a:gd name="connsiteY6" fmla="*/ 1009323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634" h="1009323">
                    <a:moveTo>
                      <a:pt x="0" y="158010"/>
                    </a:moveTo>
                    <a:lnTo>
                      <a:pt x="26309" y="136303"/>
                    </a:lnTo>
                    <a:cubicBezTo>
                      <a:pt x="153687" y="50248"/>
                      <a:pt x="307242" y="0"/>
                      <a:pt x="472534" y="0"/>
                    </a:cubicBezTo>
                    <a:cubicBezTo>
                      <a:pt x="913312" y="0"/>
                      <a:pt x="1270634" y="357322"/>
                      <a:pt x="1270634" y="798100"/>
                    </a:cubicBezTo>
                    <a:cubicBezTo>
                      <a:pt x="1270634" y="853197"/>
                      <a:pt x="1265051" y="906991"/>
                      <a:pt x="1254419" y="958945"/>
                    </a:cubicBezTo>
                    <a:lnTo>
                      <a:pt x="1241466" y="1009323"/>
                    </a:lnTo>
                  </a:path>
                </a:pathLst>
              </a:custGeom>
              <a:noFill/>
              <a:ln w="12700" cap="rnd">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US" sz="1351" dirty="0">
                  <a:solidFill>
                    <a:srgbClr val="005073"/>
                  </a:solidFill>
                  <a:latin typeface="+mj-lt"/>
                </a:endParaRPr>
              </a:p>
            </p:txBody>
          </p:sp>
          <p:sp>
            <p:nvSpPr>
              <p:cNvPr id="167" name="Freeform 166">
                <a:extLst>
                  <a:ext uri="{FF2B5EF4-FFF2-40B4-BE49-F238E27FC236}">
                    <a16:creationId xmlns:a16="http://schemas.microsoft.com/office/drawing/2014/main" id="{FFC69D27-F051-8749-A4FA-10A5B92CCBCD}"/>
                  </a:ext>
                </a:extLst>
              </p:cNvPr>
              <p:cNvSpPr/>
              <p:nvPr/>
            </p:nvSpPr>
            <p:spPr>
              <a:xfrm rot="3136200">
                <a:off x="8539834" y="2345077"/>
                <a:ext cx="453153" cy="188421"/>
              </a:xfrm>
              <a:custGeom>
                <a:avLst/>
                <a:gdLst>
                  <a:gd name="connsiteX0" fmla="*/ 93636 w 763657"/>
                  <a:gd name="connsiteY0" fmla="*/ 139429 h 327630"/>
                  <a:gd name="connsiteX1" fmla="*/ 690959 w 763657"/>
                  <a:gd name="connsiteY1" fmla="*/ 109085 h 327630"/>
                  <a:gd name="connsiteX2" fmla="*/ 748448 w 763657"/>
                  <a:gd name="connsiteY2" fmla="*/ 172594 h 327630"/>
                  <a:gd name="connsiteX3" fmla="*/ 763657 w 763657"/>
                  <a:gd name="connsiteY3" fmla="*/ 195582 h 327630"/>
                  <a:gd name="connsiteX4" fmla="*/ 212297 w 763657"/>
                  <a:gd name="connsiteY4" fmla="*/ 327630 h 327630"/>
                  <a:gd name="connsiteX5" fmla="*/ 212297 w 763657"/>
                  <a:gd name="connsiteY5" fmla="*/ 311204 h 327630"/>
                  <a:gd name="connsiteX6" fmla="*/ 0 w 763657"/>
                  <a:gd name="connsiteY6" fmla="*/ 311204 h 327630"/>
                  <a:gd name="connsiteX7" fmla="*/ 1679 w 763657"/>
                  <a:gd name="connsiteY7" fmla="*/ 303443 h 327630"/>
                  <a:gd name="connsiteX8" fmla="*/ 93636 w 763657"/>
                  <a:gd name="connsiteY8" fmla="*/ 139429 h 327630"/>
                  <a:gd name="connsiteX0" fmla="*/ 212297 w 763657"/>
                  <a:gd name="connsiteY0" fmla="*/ 311204 h 402644"/>
                  <a:gd name="connsiteX1" fmla="*/ 0 w 763657"/>
                  <a:gd name="connsiteY1" fmla="*/ 311204 h 402644"/>
                  <a:gd name="connsiteX2" fmla="*/ 1679 w 763657"/>
                  <a:gd name="connsiteY2" fmla="*/ 303443 h 402644"/>
                  <a:gd name="connsiteX3" fmla="*/ 93636 w 763657"/>
                  <a:gd name="connsiteY3" fmla="*/ 139429 h 402644"/>
                  <a:gd name="connsiteX4" fmla="*/ 690959 w 763657"/>
                  <a:gd name="connsiteY4" fmla="*/ 109085 h 402644"/>
                  <a:gd name="connsiteX5" fmla="*/ 748448 w 763657"/>
                  <a:gd name="connsiteY5" fmla="*/ 172594 h 402644"/>
                  <a:gd name="connsiteX6" fmla="*/ 763657 w 763657"/>
                  <a:gd name="connsiteY6" fmla="*/ 195582 h 402644"/>
                  <a:gd name="connsiteX7" fmla="*/ 212297 w 763657"/>
                  <a:gd name="connsiteY7" fmla="*/ 327630 h 402644"/>
                  <a:gd name="connsiteX8" fmla="*/ 303737 w 763657"/>
                  <a:gd name="connsiteY8" fmla="*/ 402644 h 402644"/>
                  <a:gd name="connsiteX0" fmla="*/ 212297 w 763657"/>
                  <a:gd name="connsiteY0" fmla="*/ 311204 h 327630"/>
                  <a:gd name="connsiteX1" fmla="*/ 0 w 763657"/>
                  <a:gd name="connsiteY1" fmla="*/ 311204 h 327630"/>
                  <a:gd name="connsiteX2" fmla="*/ 1679 w 763657"/>
                  <a:gd name="connsiteY2" fmla="*/ 303443 h 327630"/>
                  <a:gd name="connsiteX3" fmla="*/ 93636 w 763657"/>
                  <a:gd name="connsiteY3" fmla="*/ 139429 h 327630"/>
                  <a:gd name="connsiteX4" fmla="*/ 690959 w 763657"/>
                  <a:gd name="connsiteY4" fmla="*/ 109085 h 327630"/>
                  <a:gd name="connsiteX5" fmla="*/ 748448 w 763657"/>
                  <a:gd name="connsiteY5" fmla="*/ 172594 h 327630"/>
                  <a:gd name="connsiteX6" fmla="*/ 763657 w 763657"/>
                  <a:gd name="connsiteY6" fmla="*/ 195582 h 327630"/>
                  <a:gd name="connsiteX7" fmla="*/ 212297 w 763657"/>
                  <a:gd name="connsiteY7" fmla="*/ 327630 h 327630"/>
                  <a:gd name="connsiteX0" fmla="*/ 212297 w 763657"/>
                  <a:gd name="connsiteY0" fmla="*/ 311204 h 311204"/>
                  <a:gd name="connsiteX1" fmla="*/ 0 w 763657"/>
                  <a:gd name="connsiteY1" fmla="*/ 311204 h 311204"/>
                  <a:gd name="connsiteX2" fmla="*/ 1679 w 763657"/>
                  <a:gd name="connsiteY2" fmla="*/ 303443 h 311204"/>
                  <a:gd name="connsiteX3" fmla="*/ 93636 w 763657"/>
                  <a:gd name="connsiteY3" fmla="*/ 139429 h 311204"/>
                  <a:gd name="connsiteX4" fmla="*/ 690959 w 763657"/>
                  <a:gd name="connsiteY4" fmla="*/ 109085 h 311204"/>
                  <a:gd name="connsiteX5" fmla="*/ 748448 w 763657"/>
                  <a:gd name="connsiteY5" fmla="*/ 172594 h 311204"/>
                  <a:gd name="connsiteX6" fmla="*/ 763657 w 763657"/>
                  <a:gd name="connsiteY6" fmla="*/ 195582 h 311204"/>
                  <a:gd name="connsiteX0" fmla="*/ 0 w 763657"/>
                  <a:gd name="connsiteY0" fmla="*/ 311204 h 311204"/>
                  <a:gd name="connsiteX1" fmla="*/ 1679 w 763657"/>
                  <a:gd name="connsiteY1" fmla="*/ 303443 h 311204"/>
                  <a:gd name="connsiteX2" fmla="*/ 93636 w 763657"/>
                  <a:gd name="connsiteY2" fmla="*/ 139429 h 311204"/>
                  <a:gd name="connsiteX3" fmla="*/ 690959 w 763657"/>
                  <a:gd name="connsiteY3" fmla="*/ 109085 h 311204"/>
                  <a:gd name="connsiteX4" fmla="*/ 748448 w 763657"/>
                  <a:gd name="connsiteY4" fmla="*/ 172594 h 311204"/>
                  <a:gd name="connsiteX5" fmla="*/ 763657 w 763657"/>
                  <a:gd name="connsiteY5" fmla="*/ 195582 h 311204"/>
                  <a:gd name="connsiteX0" fmla="*/ 0 w 748448"/>
                  <a:gd name="connsiteY0" fmla="*/ 311204 h 311204"/>
                  <a:gd name="connsiteX1" fmla="*/ 1679 w 748448"/>
                  <a:gd name="connsiteY1" fmla="*/ 303443 h 311204"/>
                  <a:gd name="connsiteX2" fmla="*/ 93636 w 748448"/>
                  <a:gd name="connsiteY2" fmla="*/ 139429 h 311204"/>
                  <a:gd name="connsiteX3" fmla="*/ 690959 w 748448"/>
                  <a:gd name="connsiteY3" fmla="*/ 109085 h 311204"/>
                  <a:gd name="connsiteX4" fmla="*/ 748448 w 748448"/>
                  <a:gd name="connsiteY4" fmla="*/ 172594 h 311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448" h="311204">
                    <a:moveTo>
                      <a:pt x="0" y="311204"/>
                    </a:moveTo>
                    <a:lnTo>
                      <a:pt x="1679" y="303443"/>
                    </a:lnTo>
                    <a:cubicBezTo>
                      <a:pt x="19026" y="244368"/>
                      <a:pt x="49601" y="188177"/>
                      <a:pt x="93636" y="139429"/>
                    </a:cubicBezTo>
                    <a:cubicBezTo>
                      <a:pt x="250203" y="-33896"/>
                      <a:pt x="517634" y="-47482"/>
                      <a:pt x="690959" y="109085"/>
                    </a:cubicBezTo>
                    <a:cubicBezTo>
                      <a:pt x="712624" y="128656"/>
                      <a:pt x="731795" y="149959"/>
                      <a:pt x="748448" y="172594"/>
                    </a:cubicBezTo>
                  </a:path>
                </a:pathLst>
              </a:custGeom>
              <a:noFill/>
              <a:ln w="12700" cap="rnd">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US" sz="1351" dirty="0">
                  <a:solidFill>
                    <a:srgbClr val="005073"/>
                  </a:solidFill>
                  <a:latin typeface="+mj-lt"/>
                </a:endParaRPr>
              </a:p>
            </p:txBody>
          </p:sp>
          <p:sp>
            <p:nvSpPr>
              <p:cNvPr id="168" name="Freeform 167">
                <a:extLst>
                  <a:ext uri="{FF2B5EF4-FFF2-40B4-BE49-F238E27FC236}">
                    <a16:creationId xmlns:a16="http://schemas.microsoft.com/office/drawing/2014/main" id="{0075DB17-C0C8-6B4F-8179-6610B97DBD09}"/>
                  </a:ext>
                </a:extLst>
              </p:cNvPr>
              <p:cNvSpPr/>
              <p:nvPr/>
            </p:nvSpPr>
            <p:spPr>
              <a:xfrm>
                <a:off x="7552093" y="2601729"/>
                <a:ext cx="230848" cy="460877"/>
              </a:xfrm>
              <a:custGeom>
                <a:avLst/>
                <a:gdLst>
                  <a:gd name="connsiteX0" fmla="*/ 293809 w 392310"/>
                  <a:gd name="connsiteY0" fmla="*/ 0 h 607981"/>
                  <a:gd name="connsiteX1" fmla="*/ 293809 w 392310"/>
                  <a:gd name="connsiteY1" fmla="*/ 232977 h 607981"/>
                  <a:gd name="connsiteX2" fmla="*/ 392310 w 392310"/>
                  <a:gd name="connsiteY2" fmla="*/ 232977 h 607981"/>
                  <a:gd name="connsiteX3" fmla="*/ 304532 w 392310"/>
                  <a:gd name="connsiteY3" fmla="*/ 607981 h 607981"/>
                  <a:gd name="connsiteX4" fmla="*/ 0 w 392310"/>
                  <a:gd name="connsiteY4" fmla="*/ 303450 h 607981"/>
                  <a:gd name="connsiteX5" fmla="*/ 243158 w 392310"/>
                  <a:gd name="connsiteY5" fmla="*/ 5106 h 607981"/>
                  <a:gd name="connsiteX6" fmla="*/ 293809 w 392310"/>
                  <a:gd name="connsiteY6" fmla="*/ 0 h 607981"/>
                  <a:gd name="connsiteX0" fmla="*/ 392310 w 483750"/>
                  <a:gd name="connsiteY0" fmla="*/ 232977 h 607981"/>
                  <a:gd name="connsiteX1" fmla="*/ 304532 w 483750"/>
                  <a:gd name="connsiteY1" fmla="*/ 607981 h 607981"/>
                  <a:gd name="connsiteX2" fmla="*/ 0 w 483750"/>
                  <a:gd name="connsiteY2" fmla="*/ 303450 h 607981"/>
                  <a:gd name="connsiteX3" fmla="*/ 243158 w 483750"/>
                  <a:gd name="connsiteY3" fmla="*/ 5106 h 607981"/>
                  <a:gd name="connsiteX4" fmla="*/ 293809 w 483750"/>
                  <a:gd name="connsiteY4" fmla="*/ 0 h 607981"/>
                  <a:gd name="connsiteX5" fmla="*/ 293809 w 483750"/>
                  <a:gd name="connsiteY5" fmla="*/ 232977 h 607981"/>
                  <a:gd name="connsiteX6" fmla="*/ 483750 w 483750"/>
                  <a:gd name="connsiteY6" fmla="*/ 32441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5" fmla="*/ 293809 w 392310"/>
                  <a:gd name="connsiteY5" fmla="*/ 23297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0" fmla="*/ 304532 w 304532"/>
                  <a:gd name="connsiteY0" fmla="*/ 607981 h 607981"/>
                  <a:gd name="connsiteX1" fmla="*/ 0 w 304532"/>
                  <a:gd name="connsiteY1" fmla="*/ 303450 h 607981"/>
                  <a:gd name="connsiteX2" fmla="*/ 243158 w 304532"/>
                  <a:gd name="connsiteY2" fmla="*/ 5106 h 607981"/>
                  <a:gd name="connsiteX3" fmla="*/ 293809 w 304532"/>
                  <a:gd name="connsiteY3" fmla="*/ 0 h 607981"/>
                </a:gdLst>
                <a:ahLst/>
                <a:cxnLst>
                  <a:cxn ang="0">
                    <a:pos x="connsiteX0" y="connsiteY0"/>
                  </a:cxn>
                  <a:cxn ang="0">
                    <a:pos x="connsiteX1" y="connsiteY1"/>
                  </a:cxn>
                  <a:cxn ang="0">
                    <a:pos x="connsiteX2" y="connsiteY2"/>
                  </a:cxn>
                  <a:cxn ang="0">
                    <a:pos x="connsiteX3" y="connsiteY3"/>
                  </a:cxn>
                </a:cxnLst>
                <a:rect l="l" t="t" r="r" b="b"/>
                <a:pathLst>
                  <a:path w="304532" h="607981">
                    <a:moveTo>
                      <a:pt x="304532" y="607981"/>
                    </a:moveTo>
                    <a:cubicBezTo>
                      <a:pt x="136344" y="607981"/>
                      <a:pt x="0" y="471638"/>
                      <a:pt x="0" y="303450"/>
                    </a:cubicBezTo>
                    <a:cubicBezTo>
                      <a:pt x="0" y="156286"/>
                      <a:pt x="104388" y="33502"/>
                      <a:pt x="243158" y="5106"/>
                    </a:cubicBezTo>
                    <a:lnTo>
                      <a:pt x="293809" y="0"/>
                    </a:lnTo>
                  </a:path>
                </a:pathLst>
              </a:custGeom>
              <a:noFill/>
              <a:ln w="12700" cap="rnd">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US" sz="1351" dirty="0">
                  <a:solidFill>
                    <a:srgbClr val="005073"/>
                  </a:solidFill>
                  <a:latin typeface="+mj-lt"/>
                </a:endParaRPr>
              </a:p>
            </p:txBody>
          </p:sp>
          <p:sp>
            <p:nvSpPr>
              <p:cNvPr id="185" name="Freeform 184">
                <a:extLst>
                  <a:ext uri="{FF2B5EF4-FFF2-40B4-BE49-F238E27FC236}">
                    <a16:creationId xmlns:a16="http://schemas.microsoft.com/office/drawing/2014/main" id="{F1AA2AF9-94C0-7E45-AA88-AD49D77F35B3}"/>
                  </a:ext>
                </a:extLst>
              </p:cNvPr>
              <p:cNvSpPr/>
              <p:nvPr/>
            </p:nvSpPr>
            <p:spPr>
              <a:xfrm flipH="1">
                <a:off x="8895607" y="2601729"/>
                <a:ext cx="230848" cy="460877"/>
              </a:xfrm>
              <a:custGeom>
                <a:avLst/>
                <a:gdLst>
                  <a:gd name="connsiteX0" fmla="*/ 293809 w 392310"/>
                  <a:gd name="connsiteY0" fmla="*/ 0 h 607981"/>
                  <a:gd name="connsiteX1" fmla="*/ 293809 w 392310"/>
                  <a:gd name="connsiteY1" fmla="*/ 232977 h 607981"/>
                  <a:gd name="connsiteX2" fmla="*/ 392310 w 392310"/>
                  <a:gd name="connsiteY2" fmla="*/ 232977 h 607981"/>
                  <a:gd name="connsiteX3" fmla="*/ 304532 w 392310"/>
                  <a:gd name="connsiteY3" fmla="*/ 607981 h 607981"/>
                  <a:gd name="connsiteX4" fmla="*/ 0 w 392310"/>
                  <a:gd name="connsiteY4" fmla="*/ 303450 h 607981"/>
                  <a:gd name="connsiteX5" fmla="*/ 243158 w 392310"/>
                  <a:gd name="connsiteY5" fmla="*/ 5106 h 607981"/>
                  <a:gd name="connsiteX6" fmla="*/ 293809 w 392310"/>
                  <a:gd name="connsiteY6" fmla="*/ 0 h 607981"/>
                  <a:gd name="connsiteX0" fmla="*/ 392310 w 483750"/>
                  <a:gd name="connsiteY0" fmla="*/ 232977 h 607981"/>
                  <a:gd name="connsiteX1" fmla="*/ 304532 w 483750"/>
                  <a:gd name="connsiteY1" fmla="*/ 607981 h 607981"/>
                  <a:gd name="connsiteX2" fmla="*/ 0 w 483750"/>
                  <a:gd name="connsiteY2" fmla="*/ 303450 h 607981"/>
                  <a:gd name="connsiteX3" fmla="*/ 243158 w 483750"/>
                  <a:gd name="connsiteY3" fmla="*/ 5106 h 607981"/>
                  <a:gd name="connsiteX4" fmla="*/ 293809 w 483750"/>
                  <a:gd name="connsiteY4" fmla="*/ 0 h 607981"/>
                  <a:gd name="connsiteX5" fmla="*/ 293809 w 483750"/>
                  <a:gd name="connsiteY5" fmla="*/ 232977 h 607981"/>
                  <a:gd name="connsiteX6" fmla="*/ 483750 w 483750"/>
                  <a:gd name="connsiteY6" fmla="*/ 32441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5" fmla="*/ 293809 w 392310"/>
                  <a:gd name="connsiteY5" fmla="*/ 23297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0" fmla="*/ 304532 w 304532"/>
                  <a:gd name="connsiteY0" fmla="*/ 607981 h 607981"/>
                  <a:gd name="connsiteX1" fmla="*/ 0 w 304532"/>
                  <a:gd name="connsiteY1" fmla="*/ 303450 h 607981"/>
                  <a:gd name="connsiteX2" fmla="*/ 243158 w 304532"/>
                  <a:gd name="connsiteY2" fmla="*/ 5106 h 607981"/>
                  <a:gd name="connsiteX3" fmla="*/ 293809 w 304532"/>
                  <a:gd name="connsiteY3" fmla="*/ 0 h 607981"/>
                </a:gdLst>
                <a:ahLst/>
                <a:cxnLst>
                  <a:cxn ang="0">
                    <a:pos x="connsiteX0" y="connsiteY0"/>
                  </a:cxn>
                  <a:cxn ang="0">
                    <a:pos x="connsiteX1" y="connsiteY1"/>
                  </a:cxn>
                  <a:cxn ang="0">
                    <a:pos x="connsiteX2" y="connsiteY2"/>
                  </a:cxn>
                  <a:cxn ang="0">
                    <a:pos x="connsiteX3" y="connsiteY3"/>
                  </a:cxn>
                </a:cxnLst>
                <a:rect l="l" t="t" r="r" b="b"/>
                <a:pathLst>
                  <a:path w="304532" h="607981">
                    <a:moveTo>
                      <a:pt x="304532" y="607981"/>
                    </a:moveTo>
                    <a:cubicBezTo>
                      <a:pt x="136344" y="607981"/>
                      <a:pt x="0" y="471638"/>
                      <a:pt x="0" y="303450"/>
                    </a:cubicBezTo>
                    <a:cubicBezTo>
                      <a:pt x="0" y="156286"/>
                      <a:pt x="104388" y="33502"/>
                      <a:pt x="243158" y="5106"/>
                    </a:cubicBezTo>
                    <a:lnTo>
                      <a:pt x="293809" y="0"/>
                    </a:lnTo>
                  </a:path>
                </a:pathLst>
              </a:custGeom>
              <a:noFill/>
              <a:ln w="12700" cap="rnd">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US" sz="1351" dirty="0">
                  <a:solidFill>
                    <a:srgbClr val="005073"/>
                  </a:solidFill>
                  <a:latin typeface="+mj-lt"/>
                </a:endParaRPr>
              </a:p>
            </p:txBody>
          </p:sp>
          <p:cxnSp>
            <p:nvCxnSpPr>
              <p:cNvPr id="186" name="Straight Connector 185">
                <a:extLst>
                  <a:ext uri="{FF2B5EF4-FFF2-40B4-BE49-F238E27FC236}">
                    <a16:creationId xmlns:a16="http://schemas.microsoft.com/office/drawing/2014/main" id="{269FC57E-F516-C049-98A1-D38D1B31D621}"/>
                  </a:ext>
                </a:extLst>
              </p:cNvPr>
              <p:cNvCxnSpPr>
                <a:cxnSpLocks/>
              </p:cNvCxnSpPr>
              <p:nvPr/>
            </p:nvCxnSpPr>
            <p:spPr>
              <a:xfrm flipH="1">
                <a:off x="7791860" y="3062606"/>
                <a:ext cx="1103747" cy="0"/>
              </a:xfrm>
              <a:prstGeom prst="line">
                <a:avLst/>
              </a:prstGeom>
              <a:ln w="12700" cap="rnd">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51" name="Group 16">
              <a:extLst>
                <a:ext uri="{FF2B5EF4-FFF2-40B4-BE49-F238E27FC236}">
                  <a16:creationId xmlns:a16="http://schemas.microsoft.com/office/drawing/2014/main" id="{C3A46E0B-8CD5-654D-86BD-73DDFE0C1698}"/>
                </a:ext>
              </a:extLst>
            </p:cNvPr>
            <p:cNvGrpSpPr>
              <a:grpSpLocks noChangeAspect="1"/>
            </p:cNvGrpSpPr>
            <p:nvPr/>
          </p:nvGrpSpPr>
          <p:grpSpPr bwMode="auto">
            <a:xfrm rot="1800000">
              <a:off x="1042474" y="3127460"/>
              <a:ext cx="248490" cy="276491"/>
              <a:chOff x="4216398" y="3301548"/>
              <a:chExt cx="601662" cy="668789"/>
            </a:xfrm>
          </p:grpSpPr>
          <p:sp>
            <p:nvSpPr>
              <p:cNvPr id="152" name="Line 64">
                <a:extLst>
                  <a:ext uri="{FF2B5EF4-FFF2-40B4-BE49-F238E27FC236}">
                    <a16:creationId xmlns:a16="http://schemas.microsoft.com/office/drawing/2014/main" id="{8BB8C6F0-D5DB-BB4E-87BE-F5780CECB27E}"/>
                  </a:ext>
                </a:extLst>
              </p:cNvPr>
              <p:cNvSpPr>
                <a:spLocks noChangeShapeType="1"/>
              </p:cNvSpPr>
              <p:nvPr/>
            </p:nvSpPr>
            <p:spPr bwMode="auto">
              <a:xfrm>
                <a:off x="4517231" y="3540720"/>
                <a:ext cx="0" cy="409924"/>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153" name="Line 65">
                <a:extLst>
                  <a:ext uri="{FF2B5EF4-FFF2-40B4-BE49-F238E27FC236}">
                    <a16:creationId xmlns:a16="http://schemas.microsoft.com/office/drawing/2014/main" id="{DDA64244-91B8-344C-A91C-03329A890367}"/>
                  </a:ext>
                </a:extLst>
              </p:cNvPr>
              <p:cNvSpPr>
                <a:spLocks noChangeShapeType="1"/>
              </p:cNvSpPr>
              <p:nvPr/>
            </p:nvSpPr>
            <p:spPr bwMode="auto">
              <a:xfrm flipH="1">
                <a:off x="4715291" y="3697623"/>
                <a:ext cx="102769" cy="0"/>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154" name="Line 66">
                <a:extLst>
                  <a:ext uri="{FF2B5EF4-FFF2-40B4-BE49-F238E27FC236}">
                    <a16:creationId xmlns:a16="http://schemas.microsoft.com/office/drawing/2014/main" id="{2C50EEC5-3A26-5B4C-9C09-180C2932407A}"/>
                  </a:ext>
                </a:extLst>
              </p:cNvPr>
              <p:cNvSpPr>
                <a:spLocks noChangeShapeType="1"/>
              </p:cNvSpPr>
              <p:nvPr/>
            </p:nvSpPr>
            <p:spPr bwMode="auto">
              <a:xfrm flipH="1">
                <a:off x="4709632" y="3548192"/>
                <a:ext cx="84131" cy="36280"/>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156" name="Line 67">
                <a:extLst>
                  <a:ext uri="{FF2B5EF4-FFF2-40B4-BE49-F238E27FC236}">
                    <a16:creationId xmlns:a16="http://schemas.microsoft.com/office/drawing/2014/main" id="{DA26FF43-4314-A249-859A-1CDE7AD006C5}"/>
                  </a:ext>
                </a:extLst>
              </p:cNvPr>
              <p:cNvSpPr>
                <a:spLocks noChangeShapeType="1"/>
              </p:cNvSpPr>
              <p:nvPr/>
            </p:nvSpPr>
            <p:spPr bwMode="auto">
              <a:xfrm flipH="1">
                <a:off x="4605000" y="3347756"/>
                <a:ext cx="73362" cy="85911"/>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157" name="Line 68">
                <a:extLst>
                  <a:ext uri="{FF2B5EF4-FFF2-40B4-BE49-F238E27FC236}">
                    <a16:creationId xmlns:a16="http://schemas.microsoft.com/office/drawing/2014/main" id="{A6ED3AC4-3E46-DA47-AAD6-E78E5C6AE86F}"/>
                  </a:ext>
                </a:extLst>
              </p:cNvPr>
              <p:cNvSpPr>
                <a:spLocks noChangeShapeType="1"/>
              </p:cNvSpPr>
              <p:nvPr/>
            </p:nvSpPr>
            <p:spPr bwMode="auto">
              <a:xfrm flipH="1" flipV="1">
                <a:off x="4708234" y="3808682"/>
                <a:ext cx="85536" cy="40240"/>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158" name="Line 69">
                <a:extLst>
                  <a:ext uri="{FF2B5EF4-FFF2-40B4-BE49-F238E27FC236}">
                    <a16:creationId xmlns:a16="http://schemas.microsoft.com/office/drawing/2014/main" id="{7F371E51-F276-F844-82AF-35A7BDC08E8A}"/>
                  </a:ext>
                </a:extLst>
              </p:cNvPr>
              <p:cNvSpPr>
                <a:spLocks noChangeShapeType="1"/>
              </p:cNvSpPr>
              <p:nvPr/>
            </p:nvSpPr>
            <p:spPr bwMode="auto">
              <a:xfrm flipH="1">
                <a:off x="4238817" y="3812419"/>
                <a:ext cx="78046" cy="32768"/>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159" name="Line 70">
                <a:extLst>
                  <a:ext uri="{FF2B5EF4-FFF2-40B4-BE49-F238E27FC236}">
                    <a16:creationId xmlns:a16="http://schemas.microsoft.com/office/drawing/2014/main" id="{6343154F-6427-5545-B53F-B0D07EFB7FBE}"/>
                  </a:ext>
                </a:extLst>
              </p:cNvPr>
              <p:cNvSpPr>
                <a:spLocks noChangeShapeType="1"/>
              </p:cNvSpPr>
              <p:nvPr/>
            </p:nvSpPr>
            <p:spPr bwMode="auto">
              <a:xfrm flipH="1">
                <a:off x="4216398" y="3697623"/>
                <a:ext cx="100899" cy="0"/>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160" name="Line 71">
                <a:extLst>
                  <a:ext uri="{FF2B5EF4-FFF2-40B4-BE49-F238E27FC236}">
                    <a16:creationId xmlns:a16="http://schemas.microsoft.com/office/drawing/2014/main" id="{0FA3BE38-F2BC-A049-84E9-40061D529B65}"/>
                  </a:ext>
                </a:extLst>
              </p:cNvPr>
              <p:cNvSpPr>
                <a:spLocks noChangeShapeType="1"/>
              </p:cNvSpPr>
              <p:nvPr/>
            </p:nvSpPr>
            <p:spPr bwMode="auto">
              <a:xfrm flipH="1" flipV="1">
                <a:off x="4238822" y="3546323"/>
                <a:ext cx="82165" cy="38654"/>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161" name="Freeform 72">
                <a:extLst>
                  <a:ext uri="{FF2B5EF4-FFF2-40B4-BE49-F238E27FC236}">
                    <a16:creationId xmlns:a16="http://schemas.microsoft.com/office/drawing/2014/main" id="{B360B9A6-24AF-B147-8B05-EC4C9750671B}"/>
                  </a:ext>
                </a:extLst>
              </p:cNvPr>
              <p:cNvSpPr>
                <a:spLocks noChangeArrowheads="1"/>
              </p:cNvSpPr>
              <p:nvPr/>
            </p:nvSpPr>
            <p:spPr bwMode="auto">
              <a:xfrm>
                <a:off x="4317300" y="3409966"/>
                <a:ext cx="397994" cy="560371"/>
              </a:xfrm>
              <a:custGeom>
                <a:avLst/>
                <a:gdLst>
                  <a:gd name="T0" fmla="*/ 553 w 1107"/>
                  <a:gd name="T1" fmla="*/ 0 h 1558"/>
                  <a:gd name="T2" fmla="*/ 1106 w 1107"/>
                  <a:gd name="T3" fmla="*/ 849 h 1558"/>
                  <a:gd name="T4" fmla="*/ 553 w 1107"/>
                  <a:gd name="T5" fmla="*/ 1557 h 1558"/>
                  <a:gd name="T6" fmla="*/ 0 w 1107"/>
                  <a:gd name="T7" fmla="*/ 849 h 1558"/>
                  <a:gd name="T8" fmla="*/ 553 w 1107"/>
                  <a:gd name="T9" fmla="*/ 0 h 1558"/>
                </a:gdLst>
                <a:ahLst/>
                <a:cxnLst>
                  <a:cxn ang="0">
                    <a:pos x="T0" y="T1"/>
                  </a:cxn>
                  <a:cxn ang="0">
                    <a:pos x="T2" y="T3"/>
                  </a:cxn>
                  <a:cxn ang="0">
                    <a:pos x="T4" y="T5"/>
                  </a:cxn>
                  <a:cxn ang="0">
                    <a:pos x="T6" y="T7"/>
                  </a:cxn>
                  <a:cxn ang="0">
                    <a:pos x="T8" y="T9"/>
                  </a:cxn>
                </a:cxnLst>
                <a:rect l="0" t="0" r="r" b="b"/>
                <a:pathLst>
                  <a:path w="1107" h="1558">
                    <a:moveTo>
                      <a:pt x="553" y="0"/>
                    </a:moveTo>
                    <a:cubicBezTo>
                      <a:pt x="745" y="0"/>
                      <a:pt x="1106" y="177"/>
                      <a:pt x="1106" y="849"/>
                    </a:cubicBezTo>
                    <a:cubicBezTo>
                      <a:pt x="1106" y="1373"/>
                      <a:pt x="600" y="1557"/>
                      <a:pt x="553" y="1557"/>
                    </a:cubicBezTo>
                    <a:cubicBezTo>
                      <a:pt x="506" y="1557"/>
                      <a:pt x="0" y="1388"/>
                      <a:pt x="0" y="849"/>
                    </a:cubicBezTo>
                    <a:cubicBezTo>
                      <a:pt x="0" y="177"/>
                      <a:pt x="362" y="0"/>
                      <a:pt x="553" y="0"/>
                    </a:cubicBezTo>
                  </a:path>
                </a:pathLst>
              </a:custGeom>
              <a:noFill/>
              <a:ln w="12700" cap="rnd">
                <a:solidFill>
                  <a:schemeClr val="accent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162" name="Freeform 73">
                <a:extLst>
                  <a:ext uri="{FF2B5EF4-FFF2-40B4-BE49-F238E27FC236}">
                    <a16:creationId xmlns:a16="http://schemas.microsoft.com/office/drawing/2014/main" id="{AE6A5E02-CADA-8644-BEE2-F63D35C6E337}"/>
                  </a:ext>
                </a:extLst>
              </p:cNvPr>
              <p:cNvSpPr>
                <a:spLocks noChangeAspect="1" noChangeArrowheads="1"/>
              </p:cNvSpPr>
              <p:nvPr/>
            </p:nvSpPr>
            <p:spPr bwMode="auto">
              <a:xfrm>
                <a:off x="4666631" y="3301548"/>
                <a:ext cx="50613" cy="50594"/>
              </a:xfrm>
              <a:custGeom>
                <a:avLst/>
                <a:gdLst>
                  <a:gd name="T0" fmla="*/ 242 w 243"/>
                  <a:gd name="T1" fmla="*/ 121 h 243"/>
                  <a:gd name="T2" fmla="*/ 226 w 243"/>
                  <a:gd name="T3" fmla="*/ 182 h 243"/>
                  <a:gd name="T4" fmla="*/ 182 w 243"/>
                  <a:gd name="T5" fmla="*/ 226 h 243"/>
                  <a:gd name="T6" fmla="*/ 121 w 243"/>
                  <a:gd name="T7" fmla="*/ 242 h 243"/>
                  <a:gd name="T8" fmla="*/ 61 w 243"/>
                  <a:gd name="T9" fmla="*/ 226 h 243"/>
                  <a:gd name="T10" fmla="*/ 17 w 243"/>
                  <a:gd name="T11" fmla="*/ 182 h 243"/>
                  <a:gd name="T12" fmla="*/ 0 w 243"/>
                  <a:gd name="T13" fmla="*/ 121 h 243"/>
                  <a:gd name="T14" fmla="*/ 17 w 243"/>
                  <a:gd name="T15" fmla="*/ 61 h 243"/>
                  <a:gd name="T16" fmla="*/ 61 w 243"/>
                  <a:gd name="T17" fmla="*/ 17 h 243"/>
                  <a:gd name="T18" fmla="*/ 121 w 243"/>
                  <a:gd name="T19" fmla="*/ 0 h 243"/>
                  <a:gd name="T20" fmla="*/ 182 w 243"/>
                  <a:gd name="T21" fmla="*/ 17 h 243"/>
                  <a:gd name="T22" fmla="*/ 226 w 243"/>
                  <a:gd name="T23" fmla="*/ 61 h 243"/>
                  <a:gd name="T24" fmla="*/ 242 w 243"/>
                  <a:gd name="T25" fmla="*/ 1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243">
                    <a:moveTo>
                      <a:pt x="242" y="121"/>
                    </a:moveTo>
                    <a:cubicBezTo>
                      <a:pt x="242" y="144"/>
                      <a:pt x="237" y="162"/>
                      <a:pt x="226" y="182"/>
                    </a:cubicBezTo>
                    <a:cubicBezTo>
                      <a:pt x="215" y="201"/>
                      <a:pt x="201" y="215"/>
                      <a:pt x="182" y="226"/>
                    </a:cubicBezTo>
                    <a:cubicBezTo>
                      <a:pt x="163" y="237"/>
                      <a:pt x="143" y="242"/>
                      <a:pt x="121" y="242"/>
                    </a:cubicBezTo>
                    <a:cubicBezTo>
                      <a:pt x="98" y="242"/>
                      <a:pt x="80" y="237"/>
                      <a:pt x="61" y="226"/>
                    </a:cubicBezTo>
                    <a:cubicBezTo>
                      <a:pt x="42" y="215"/>
                      <a:pt x="28" y="201"/>
                      <a:pt x="17" y="182"/>
                    </a:cubicBezTo>
                    <a:cubicBezTo>
                      <a:pt x="6" y="162"/>
                      <a:pt x="0" y="143"/>
                      <a:pt x="0" y="121"/>
                    </a:cubicBezTo>
                    <a:cubicBezTo>
                      <a:pt x="0" y="98"/>
                      <a:pt x="6" y="80"/>
                      <a:pt x="17" y="61"/>
                    </a:cubicBezTo>
                    <a:cubicBezTo>
                      <a:pt x="28" y="42"/>
                      <a:pt x="42" y="28"/>
                      <a:pt x="61" y="17"/>
                    </a:cubicBezTo>
                    <a:cubicBezTo>
                      <a:pt x="80" y="5"/>
                      <a:pt x="99" y="0"/>
                      <a:pt x="121" y="0"/>
                    </a:cubicBezTo>
                    <a:cubicBezTo>
                      <a:pt x="144" y="0"/>
                      <a:pt x="163" y="5"/>
                      <a:pt x="182" y="17"/>
                    </a:cubicBezTo>
                    <a:cubicBezTo>
                      <a:pt x="201" y="28"/>
                      <a:pt x="215" y="42"/>
                      <a:pt x="226" y="61"/>
                    </a:cubicBezTo>
                    <a:cubicBezTo>
                      <a:pt x="237" y="80"/>
                      <a:pt x="242" y="99"/>
                      <a:pt x="242" y="121"/>
                    </a:cubicBezTo>
                  </a:path>
                </a:pathLst>
              </a:custGeom>
              <a:solidFill>
                <a:schemeClr val="accent6"/>
              </a:solidFill>
              <a:ln w="12700" cap="rnd">
                <a:solidFill>
                  <a:schemeClr val="accent6"/>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163" name="Line 74">
                <a:extLst>
                  <a:ext uri="{FF2B5EF4-FFF2-40B4-BE49-F238E27FC236}">
                    <a16:creationId xmlns:a16="http://schemas.microsoft.com/office/drawing/2014/main" id="{C03D8E1F-4C85-DA42-B11D-01F744CA2278}"/>
                  </a:ext>
                </a:extLst>
              </p:cNvPr>
              <p:cNvSpPr>
                <a:spLocks noChangeShapeType="1"/>
              </p:cNvSpPr>
              <p:nvPr/>
            </p:nvSpPr>
            <p:spPr bwMode="auto">
              <a:xfrm>
                <a:off x="4350951" y="3343406"/>
                <a:ext cx="67200" cy="81005"/>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164" name="Freeform 75">
                <a:extLst>
                  <a:ext uri="{FF2B5EF4-FFF2-40B4-BE49-F238E27FC236}">
                    <a16:creationId xmlns:a16="http://schemas.microsoft.com/office/drawing/2014/main" id="{A1DE815D-965F-0C4C-9969-C0C8B221339C}"/>
                  </a:ext>
                </a:extLst>
              </p:cNvPr>
              <p:cNvSpPr>
                <a:spLocks noChangeArrowheads="1"/>
              </p:cNvSpPr>
              <p:nvPr/>
            </p:nvSpPr>
            <p:spPr bwMode="auto">
              <a:xfrm>
                <a:off x="4313658" y="3301549"/>
                <a:ext cx="50259" cy="46663"/>
              </a:xfrm>
              <a:custGeom>
                <a:avLst/>
                <a:gdLst>
                  <a:gd name="T0" fmla="*/ 242 w 243"/>
                  <a:gd name="T1" fmla="*/ 121 h 243"/>
                  <a:gd name="T2" fmla="*/ 226 w 243"/>
                  <a:gd name="T3" fmla="*/ 182 h 243"/>
                  <a:gd name="T4" fmla="*/ 182 w 243"/>
                  <a:gd name="T5" fmla="*/ 226 h 243"/>
                  <a:gd name="T6" fmla="*/ 121 w 243"/>
                  <a:gd name="T7" fmla="*/ 242 h 243"/>
                  <a:gd name="T8" fmla="*/ 61 w 243"/>
                  <a:gd name="T9" fmla="*/ 226 h 243"/>
                  <a:gd name="T10" fmla="*/ 16 w 243"/>
                  <a:gd name="T11" fmla="*/ 182 h 243"/>
                  <a:gd name="T12" fmla="*/ 0 w 243"/>
                  <a:gd name="T13" fmla="*/ 121 h 243"/>
                  <a:gd name="T14" fmla="*/ 16 w 243"/>
                  <a:gd name="T15" fmla="*/ 61 h 243"/>
                  <a:gd name="T16" fmla="*/ 61 w 243"/>
                  <a:gd name="T17" fmla="*/ 17 h 243"/>
                  <a:gd name="T18" fmla="*/ 121 w 243"/>
                  <a:gd name="T19" fmla="*/ 0 h 243"/>
                  <a:gd name="T20" fmla="*/ 182 w 243"/>
                  <a:gd name="T21" fmla="*/ 17 h 243"/>
                  <a:gd name="T22" fmla="*/ 226 w 243"/>
                  <a:gd name="T23" fmla="*/ 61 h 243"/>
                  <a:gd name="T24" fmla="*/ 242 w 243"/>
                  <a:gd name="T25" fmla="*/ 1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243">
                    <a:moveTo>
                      <a:pt x="242" y="121"/>
                    </a:moveTo>
                    <a:cubicBezTo>
                      <a:pt x="242" y="144"/>
                      <a:pt x="237" y="162"/>
                      <a:pt x="226" y="182"/>
                    </a:cubicBezTo>
                    <a:cubicBezTo>
                      <a:pt x="215" y="201"/>
                      <a:pt x="201" y="215"/>
                      <a:pt x="182" y="226"/>
                    </a:cubicBezTo>
                    <a:cubicBezTo>
                      <a:pt x="162" y="237"/>
                      <a:pt x="143" y="242"/>
                      <a:pt x="121" y="242"/>
                    </a:cubicBezTo>
                    <a:cubicBezTo>
                      <a:pt x="99" y="242"/>
                      <a:pt x="80" y="237"/>
                      <a:pt x="61" y="226"/>
                    </a:cubicBezTo>
                    <a:cubicBezTo>
                      <a:pt x="41" y="215"/>
                      <a:pt x="27" y="201"/>
                      <a:pt x="16" y="182"/>
                    </a:cubicBezTo>
                    <a:cubicBezTo>
                      <a:pt x="4" y="162"/>
                      <a:pt x="0" y="143"/>
                      <a:pt x="0" y="121"/>
                    </a:cubicBezTo>
                    <a:cubicBezTo>
                      <a:pt x="0" y="98"/>
                      <a:pt x="4" y="80"/>
                      <a:pt x="16" y="61"/>
                    </a:cubicBezTo>
                    <a:cubicBezTo>
                      <a:pt x="27" y="42"/>
                      <a:pt x="41" y="28"/>
                      <a:pt x="61" y="17"/>
                    </a:cubicBezTo>
                    <a:cubicBezTo>
                      <a:pt x="80" y="5"/>
                      <a:pt x="99" y="0"/>
                      <a:pt x="121" y="0"/>
                    </a:cubicBezTo>
                    <a:cubicBezTo>
                      <a:pt x="143" y="0"/>
                      <a:pt x="162" y="5"/>
                      <a:pt x="182" y="17"/>
                    </a:cubicBezTo>
                    <a:cubicBezTo>
                      <a:pt x="201" y="28"/>
                      <a:pt x="215" y="42"/>
                      <a:pt x="226" y="61"/>
                    </a:cubicBezTo>
                    <a:cubicBezTo>
                      <a:pt x="237" y="80"/>
                      <a:pt x="242" y="99"/>
                      <a:pt x="242" y="121"/>
                    </a:cubicBezTo>
                  </a:path>
                </a:pathLst>
              </a:custGeom>
              <a:solidFill>
                <a:schemeClr val="accent6"/>
              </a:solidFill>
              <a:ln w="12700" cap="rnd">
                <a:solidFill>
                  <a:schemeClr val="accent6"/>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165" name="Freeform 76">
                <a:extLst>
                  <a:ext uri="{FF2B5EF4-FFF2-40B4-BE49-F238E27FC236}">
                    <a16:creationId xmlns:a16="http://schemas.microsoft.com/office/drawing/2014/main" id="{12ED8B27-A925-D545-9B77-48B83E90B698}"/>
                  </a:ext>
                </a:extLst>
              </p:cNvPr>
              <p:cNvSpPr>
                <a:spLocks noChangeArrowheads="1"/>
              </p:cNvSpPr>
              <p:nvPr/>
            </p:nvSpPr>
            <p:spPr bwMode="auto">
              <a:xfrm>
                <a:off x="4367749" y="3505230"/>
                <a:ext cx="298963" cy="35491"/>
              </a:xfrm>
              <a:custGeom>
                <a:avLst/>
                <a:gdLst>
                  <a:gd name="T0" fmla="*/ 831 w 832"/>
                  <a:gd name="T1" fmla="*/ 0 h 97"/>
                  <a:gd name="T2" fmla="*/ 415 w 832"/>
                  <a:gd name="T3" fmla="*/ 96 h 97"/>
                  <a:gd name="T4" fmla="*/ 0 w 832"/>
                  <a:gd name="T5" fmla="*/ 0 h 97"/>
                </a:gdLst>
                <a:ahLst/>
                <a:cxnLst>
                  <a:cxn ang="0">
                    <a:pos x="T0" y="T1"/>
                  </a:cxn>
                  <a:cxn ang="0">
                    <a:pos x="T2" y="T3"/>
                  </a:cxn>
                  <a:cxn ang="0">
                    <a:pos x="T4" y="T5"/>
                  </a:cxn>
                </a:cxnLst>
                <a:rect l="0" t="0" r="r" b="b"/>
                <a:pathLst>
                  <a:path w="832" h="97">
                    <a:moveTo>
                      <a:pt x="831" y="0"/>
                    </a:moveTo>
                    <a:cubicBezTo>
                      <a:pt x="713" y="60"/>
                      <a:pt x="570" y="96"/>
                      <a:pt x="415" y="96"/>
                    </a:cubicBezTo>
                    <a:cubicBezTo>
                      <a:pt x="261" y="96"/>
                      <a:pt x="118" y="60"/>
                      <a:pt x="0" y="0"/>
                    </a:cubicBezTo>
                  </a:path>
                </a:pathLst>
              </a:custGeom>
              <a:noFill/>
              <a:ln w="12700" cap="rnd">
                <a:solidFill>
                  <a:schemeClr val="accent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grpSp>
      </p:grpSp>
      <p:cxnSp>
        <p:nvCxnSpPr>
          <p:cNvPr id="115" name="Straight Connector 114">
            <a:extLst>
              <a:ext uri="{FF2B5EF4-FFF2-40B4-BE49-F238E27FC236}">
                <a16:creationId xmlns:a16="http://schemas.microsoft.com/office/drawing/2014/main" id="{D8C157AB-3462-BC45-9599-B27762D2A026}"/>
              </a:ext>
            </a:extLst>
          </p:cNvPr>
          <p:cNvCxnSpPr>
            <a:cxnSpLocks/>
          </p:cNvCxnSpPr>
          <p:nvPr/>
        </p:nvCxnSpPr>
        <p:spPr>
          <a:xfrm>
            <a:off x="6112257" y="449939"/>
            <a:ext cx="5364127" cy="0"/>
          </a:xfrm>
          <a:prstGeom prst="line">
            <a:avLst/>
          </a:prstGeom>
          <a:ln w="12700" cap="rnd">
            <a:solidFill>
              <a:schemeClr val="bg2">
                <a:lumMod val="75000"/>
              </a:schemeClr>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9CB6C9AA-B522-5D45-80EA-604D52320D6D}"/>
              </a:ext>
            </a:extLst>
          </p:cNvPr>
          <p:cNvCxnSpPr>
            <a:cxnSpLocks/>
          </p:cNvCxnSpPr>
          <p:nvPr/>
        </p:nvCxnSpPr>
        <p:spPr>
          <a:xfrm>
            <a:off x="728869" y="449939"/>
            <a:ext cx="5399643" cy="0"/>
          </a:xfrm>
          <a:prstGeom prst="line">
            <a:avLst/>
          </a:prstGeom>
          <a:ln w="12700" cap="rnd">
            <a:solidFill>
              <a:srgbClr val="003A5C"/>
            </a:solidFill>
            <a:headEnd type="oval"/>
            <a:tailEnd type="none" w="med" len="sm"/>
          </a:ln>
        </p:spPr>
        <p:style>
          <a:lnRef idx="1">
            <a:schemeClr val="accent1"/>
          </a:lnRef>
          <a:fillRef idx="0">
            <a:schemeClr val="accent1"/>
          </a:fillRef>
          <a:effectRef idx="0">
            <a:schemeClr val="accent1"/>
          </a:effectRef>
          <a:fontRef idx="minor">
            <a:schemeClr val="tx1"/>
          </a:fontRef>
        </p:style>
      </p:cxnSp>
      <p:sp>
        <p:nvSpPr>
          <p:cNvPr id="117" name="Oval 116">
            <a:extLst>
              <a:ext uri="{FF2B5EF4-FFF2-40B4-BE49-F238E27FC236}">
                <a16:creationId xmlns:a16="http://schemas.microsoft.com/office/drawing/2014/main" id="{5CF9B65E-FE6E-854B-AB34-C72AFFB0CBB8}"/>
              </a:ext>
            </a:extLst>
          </p:cNvPr>
          <p:cNvSpPr/>
          <p:nvPr/>
        </p:nvSpPr>
        <p:spPr>
          <a:xfrm>
            <a:off x="2720713" y="337239"/>
            <a:ext cx="219456" cy="219456"/>
          </a:xfrm>
          <a:prstGeom prst="ellipse">
            <a:avLst/>
          </a:prstGeom>
          <a:solidFill>
            <a:srgbClr val="003A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Oval 117">
            <a:extLst>
              <a:ext uri="{FF2B5EF4-FFF2-40B4-BE49-F238E27FC236}">
                <a16:creationId xmlns:a16="http://schemas.microsoft.com/office/drawing/2014/main" id="{B1021130-D79D-5840-AE18-8B4BF639AC73}"/>
              </a:ext>
            </a:extLst>
          </p:cNvPr>
          <p:cNvSpPr/>
          <p:nvPr/>
        </p:nvSpPr>
        <p:spPr>
          <a:xfrm>
            <a:off x="5988549" y="337239"/>
            <a:ext cx="219456" cy="219456"/>
          </a:xfrm>
          <a:prstGeom prst="ellipse">
            <a:avLst/>
          </a:prstGeom>
          <a:solidFill>
            <a:srgbClr val="003A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Oval 118">
            <a:extLst>
              <a:ext uri="{FF2B5EF4-FFF2-40B4-BE49-F238E27FC236}">
                <a16:creationId xmlns:a16="http://schemas.microsoft.com/office/drawing/2014/main" id="{6CB364FD-57B2-2943-B2A0-29F7A82F8B00}"/>
              </a:ext>
            </a:extLst>
          </p:cNvPr>
          <p:cNvSpPr/>
          <p:nvPr/>
        </p:nvSpPr>
        <p:spPr>
          <a:xfrm>
            <a:off x="9216139" y="337239"/>
            <a:ext cx="219456" cy="219456"/>
          </a:xfrm>
          <a:prstGeom prst="ellipse">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ectangle 119">
            <a:extLst>
              <a:ext uri="{FF2B5EF4-FFF2-40B4-BE49-F238E27FC236}">
                <a16:creationId xmlns:a16="http://schemas.microsoft.com/office/drawing/2014/main" id="{8F6BCD38-C020-1645-9870-29CB20180309}"/>
              </a:ext>
            </a:extLst>
          </p:cNvPr>
          <p:cNvSpPr/>
          <p:nvPr/>
        </p:nvSpPr>
        <p:spPr>
          <a:xfrm>
            <a:off x="4650683" y="545020"/>
            <a:ext cx="2887579" cy="707886"/>
          </a:xfrm>
          <a:prstGeom prst="rect">
            <a:avLst/>
          </a:prstGeom>
        </p:spPr>
        <p:txBody>
          <a:bodyPr wrap="square">
            <a:spAutoFit/>
          </a:bodyPr>
          <a:lstStyle/>
          <a:p>
            <a:pPr algn="ctr"/>
            <a:r>
              <a:rPr lang="en-US" sz="4000" b="1" dirty="0">
                <a:solidFill>
                  <a:srgbClr val="003A5C"/>
                </a:solidFill>
              </a:rPr>
              <a:t>Detect</a:t>
            </a:r>
          </a:p>
        </p:txBody>
      </p:sp>
      <p:grpSp>
        <p:nvGrpSpPr>
          <p:cNvPr id="113" name="Group 112">
            <a:extLst>
              <a:ext uri="{FF2B5EF4-FFF2-40B4-BE49-F238E27FC236}">
                <a16:creationId xmlns:a16="http://schemas.microsoft.com/office/drawing/2014/main" id="{A3F22669-A53A-4279-883C-5795FC7C48A1}"/>
              </a:ext>
            </a:extLst>
          </p:cNvPr>
          <p:cNvGrpSpPr/>
          <p:nvPr/>
        </p:nvGrpSpPr>
        <p:grpSpPr>
          <a:xfrm>
            <a:off x="5095977" y="1903353"/>
            <a:ext cx="5198594" cy="1323439"/>
            <a:chOff x="3766139" y="1243122"/>
            <a:chExt cx="3898945" cy="992579"/>
          </a:xfrm>
        </p:grpSpPr>
        <p:sp>
          <p:nvSpPr>
            <p:cNvPr id="114" name="Rectangle 113">
              <a:extLst>
                <a:ext uri="{FF2B5EF4-FFF2-40B4-BE49-F238E27FC236}">
                  <a16:creationId xmlns:a16="http://schemas.microsoft.com/office/drawing/2014/main" id="{340F2E43-B64B-467B-8406-84B80CEFA86A}"/>
                </a:ext>
              </a:extLst>
            </p:cNvPr>
            <p:cNvSpPr/>
            <p:nvPr/>
          </p:nvSpPr>
          <p:spPr>
            <a:xfrm>
              <a:off x="4690110" y="1243122"/>
              <a:ext cx="2974974" cy="992579"/>
            </a:xfrm>
            <a:prstGeom prst="rect">
              <a:avLst/>
            </a:prstGeom>
          </p:spPr>
          <p:txBody>
            <a:bodyPr wrap="square" anchor="ctr">
              <a:spAutoFit/>
            </a:bodyPr>
            <a:lstStyle/>
            <a:p>
              <a:pPr>
                <a:defRPr/>
              </a:pPr>
              <a:r>
                <a:rPr lang="en-US" sz="2000" dirty="0">
                  <a:solidFill>
                    <a:schemeClr val="accent2"/>
                  </a:solidFill>
                  <a:ea typeface="CiscoSansTT" charset="0"/>
                  <a:cs typeface="CiscoSansTT Light" panose="020B0503020201020303" pitchFamily="34" charset="0"/>
                </a:rPr>
                <a:t>FirstLight DNS Protect - Umbrella</a:t>
              </a:r>
              <a:r>
                <a:rPr lang="en-US" sz="2000" b="1" dirty="0">
                  <a:solidFill>
                    <a:schemeClr val="accent2"/>
                  </a:solidFill>
                  <a:ea typeface="ＭＳ Ｐゴシック" charset="0"/>
                  <a:cs typeface="ＭＳ Ｐゴシック" charset="0"/>
                </a:rPr>
                <a:t> </a:t>
              </a:r>
              <a:br>
                <a:rPr lang="en-US" sz="2000" dirty="0">
                  <a:ea typeface="ＭＳ Ｐゴシック" charset="0"/>
                  <a:cs typeface="ＭＳ Ｐゴシック" charset="0"/>
                </a:rPr>
              </a:br>
              <a:r>
                <a:rPr lang="en-US" sz="2000" dirty="0">
                  <a:solidFill>
                    <a:srgbClr val="003A5C"/>
                  </a:solidFill>
                </a:rPr>
                <a:t>Learns where attacks are staged and detects attacker's infrastructure in order to proactively block threats.</a:t>
              </a:r>
            </a:p>
          </p:txBody>
        </p:sp>
        <p:grpSp>
          <p:nvGrpSpPr>
            <p:cNvPr id="121" name="Group 120">
              <a:extLst>
                <a:ext uri="{FF2B5EF4-FFF2-40B4-BE49-F238E27FC236}">
                  <a16:creationId xmlns:a16="http://schemas.microsoft.com/office/drawing/2014/main" id="{1CAE7EB5-AA86-420B-807D-040A4BAAACDF}"/>
                </a:ext>
              </a:extLst>
            </p:cNvPr>
            <p:cNvGrpSpPr>
              <a:grpSpLocks noChangeAspect="1"/>
            </p:cNvGrpSpPr>
            <p:nvPr/>
          </p:nvGrpSpPr>
          <p:grpSpPr>
            <a:xfrm>
              <a:off x="3766139" y="1316078"/>
              <a:ext cx="850392" cy="850392"/>
              <a:chOff x="457200" y="2037753"/>
              <a:chExt cx="2286000" cy="2286000"/>
            </a:xfrm>
          </p:grpSpPr>
          <p:sp>
            <p:nvSpPr>
              <p:cNvPr id="122" name="Oval 121">
                <a:extLst>
                  <a:ext uri="{FF2B5EF4-FFF2-40B4-BE49-F238E27FC236}">
                    <a16:creationId xmlns:a16="http://schemas.microsoft.com/office/drawing/2014/main" id="{7F66E122-1FED-416D-86A5-26C0F7E57744}"/>
                  </a:ext>
                </a:extLst>
              </p:cNvPr>
              <p:cNvSpPr>
                <a:spLocks noChangeAspect="1"/>
              </p:cNvSpPr>
              <p:nvPr/>
            </p:nvSpPr>
            <p:spPr>
              <a:xfrm>
                <a:off x="457200" y="2037753"/>
                <a:ext cx="2286000" cy="2286000"/>
              </a:xfrm>
              <a:prstGeom prst="ellipse">
                <a:avLst/>
              </a:prstGeom>
              <a:solidFill>
                <a:srgbClr val="003A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5" name="Freeform 162">
                <a:extLst>
                  <a:ext uri="{FF2B5EF4-FFF2-40B4-BE49-F238E27FC236}">
                    <a16:creationId xmlns:a16="http://schemas.microsoft.com/office/drawing/2014/main" id="{A9188A2A-859A-4B59-BF31-AD6EB8840F3C}"/>
                  </a:ext>
                </a:extLst>
              </p:cNvPr>
              <p:cNvSpPr>
                <a:spLocks noChangeArrowheads="1"/>
              </p:cNvSpPr>
              <p:nvPr/>
            </p:nvSpPr>
            <p:spPr bwMode="auto">
              <a:xfrm flipH="1">
                <a:off x="800770" y="2432228"/>
                <a:ext cx="1603600" cy="1604820"/>
              </a:xfrm>
              <a:custGeom>
                <a:avLst/>
                <a:gdLst>
                  <a:gd name="T0" fmla="*/ 10703 w 11588"/>
                  <a:gd name="T1" fmla="*/ 1311 h 11596"/>
                  <a:gd name="T2" fmla="*/ 9966 w 11588"/>
                  <a:gd name="T3" fmla="*/ 575 h 11596"/>
                  <a:gd name="T4" fmla="*/ 9244 w 11588"/>
                  <a:gd name="T5" fmla="*/ 1178 h 11596"/>
                  <a:gd name="T6" fmla="*/ 6625 w 11588"/>
                  <a:gd name="T7" fmla="*/ 704 h 11596"/>
                  <a:gd name="T8" fmla="*/ 5892 w 11588"/>
                  <a:gd name="T9" fmla="*/ 0 h 11596"/>
                  <a:gd name="T10" fmla="*/ 5161 w 11588"/>
                  <a:gd name="T11" fmla="*/ 683 h 11596"/>
                  <a:gd name="T12" fmla="*/ 2349 w 11588"/>
                  <a:gd name="T13" fmla="*/ 1184 h 11596"/>
                  <a:gd name="T14" fmla="*/ 1626 w 11588"/>
                  <a:gd name="T15" fmla="*/ 575 h 11596"/>
                  <a:gd name="T16" fmla="*/ 890 w 11588"/>
                  <a:gd name="T17" fmla="*/ 1311 h 11596"/>
                  <a:gd name="T18" fmla="*/ 5770 w 11588"/>
                  <a:gd name="T19" fmla="*/ 11595 h 11596"/>
                  <a:gd name="T20" fmla="*/ 5794 w 11588"/>
                  <a:gd name="T21" fmla="*/ 11590 h 11596"/>
                  <a:gd name="T22" fmla="*/ 5818 w 11588"/>
                  <a:gd name="T23" fmla="*/ 11595 h 11596"/>
                  <a:gd name="T24" fmla="*/ 10703 w 11588"/>
                  <a:gd name="T25" fmla="*/ 1311 h 1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88" h="11596">
                    <a:moveTo>
                      <a:pt x="10703" y="1311"/>
                    </a:moveTo>
                    <a:cubicBezTo>
                      <a:pt x="10703" y="903"/>
                      <a:pt x="10372" y="575"/>
                      <a:pt x="9966" y="575"/>
                    </a:cubicBezTo>
                    <a:cubicBezTo>
                      <a:pt x="9604" y="575"/>
                      <a:pt x="9304" y="837"/>
                      <a:pt x="9244" y="1178"/>
                    </a:cubicBezTo>
                    <a:cubicBezTo>
                      <a:pt x="8412" y="1027"/>
                      <a:pt x="7096" y="786"/>
                      <a:pt x="6625" y="704"/>
                    </a:cubicBezTo>
                    <a:cubicBezTo>
                      <a:pt x="6609" y="312"/>
                      <a:pt x="6288" y="0"/>
                      <a:pt x="5892" y="0"/>
                    </a:cubicBezTo>
                    <a:cubicBezTo>
                      <a:pt x="5503" y="0"/>
                      <a:pt x="5188" y="302"/>
                      <a:pt x="5161" y="683"/>
                    </a:cubicBezTo>
                    <a:lnTo>
                      <a:pt x="2349" y="1184"/>
                    </a:lnTo>
                    <a:cubicBezTo>
                      <a:pt x="2288" y="839"/>
                      <a:pt x="1989" y="575"/>
                      <a:pt x="1626" y="575"/>
                    </a:cubicBezTo>
                    <a:cubicBezTo>
                      <a:pt x="1219" y="575"/>
                      <a:pt x="890" y="906"/>
                      <a:pt x="890" y="1311"/>
                    </a:cubicBezTo>
                    <a:cubicBezTo>
                      <a:pt x="0" y="9582"/>
                      <a:pt x="5153" y="11595"/>
                      <a:pt x="5770" y="11595"/>
                    </a:cubicBezTo>
                    <a:cubicBezTo>
                      <a:pt x="5778" y="11595"/>
                      <a:pt x="5786" y="11592"/>
                      <a:pt x="5794" y="11590"/>
                    </a:cubicBezTo>
                    <a:cubicBezTo>
                      <a:pt x="5802" y="11590"/>
                      <a:pt x="5810" y="11595"/>
                      <a:pt x="5818" y="11595"/>
                    </a:cubicBezTo>
                    <a:cubicBezTo>
                      <a:pt x="6434" y="11595"/>
                      <a:pt x="11587" y="9582"/>
                      <a:pt x="10703" y="1311"/>
                    </a:cubicBezTo>
                  </a:path>
                </a:pathLst>
              </a:custGeom>
              <a:solidFill>
                <a:schemeClr val="accent2"/>
              </a:solidFill>
              <a:ln>
                <a:noFill/>
              </a:ln>
              <a:effectLst/>
            </p:spPr>
            <p:txBody>
              <a:bodyPr wrap="none" anchor="ctr"/>
              <a:lstStyle/>
              <a:p>
                <a:endParaRPr lang="en-US" sz="2400" dirty="0"/>
              </a:p>
            </p:txBody>
          </p:sp>
          <p:sp>
            <p:nvSpPr>
              <p:cNvPr id="127" name="Freeform 190">
                <a:extLst>
                  <a:ext uri="{FF2B5EF4-FFF2-40B4-BE49-F238E27FC236}">
                    <a16:creationId xmlns:a16="http://schemas.microsoft.com/office/drawing/2014/main" id="{D17F879F-2CA1-44A2-A8D1-FBD57C366970}"/>
                  </a:ext>
                </a:extLst>
              </p:cNvPr>
              <p:cNvSpPr/>
              <p:nvPr/>
            </p:nvSpPr>
            <p:spPr>
              <a:xfrm>
                <a:off x="1082044" y="3603150"/>
                <a:ext cx="1041052" cy="433760"/>
              </a:xfrm>
              <a:custGeom>
                <a:avLst/>
                <a:gdLst>
                  <a:gd name="connsiteX0" fmla="*/ 0 w 1041052"/>
                  <a:gd name="connsiteY0" fmla="*/ 0 h 433760"/>
                  <a:gd name="connsiteX1" fmla="*/ 1041052 w 1041052"/>
                  <a:gd name="connsiteY1" fmla="*/ 0 h 433760"/>
                  <a:gd name="connsiteX2" fmla="*/ 1003239 w 1041052"/>
                  <a:gd name="connsiteY2" fmla="*/ 64760 h 433760"/>
                  <a:gd name="connsiteX3" fmla="*/ 523873 w 1041052"/>
                  <a:gd name="connsiteY3" fmla="*/ 433760 h 433760"/>
                  <a:gd name="connsiteX4" fmla="*/ 520552 w 1041052"/>
                  <a:gd name="connsiteY4" fmla="*/ 433068 h 433760"/>
                  <a:gd name="connsiteX5" fmla="*/ 517231 w 1041052"/>
                  <a:gd name="connsiteY5" fmla="*/ 433760 h 433760"/>
                  <a:gd name="connsiteX6" fmla="*/ 37845 w 1041052"/>
                  <a:gd name="connsiteY6" fmla="*/ 64760 h 433760"/>
                  <a:gd name="connsiteX7" fmla="*/ 0 w 1041052"/>
                  <a:gd name="connsiteY7" fmla="*/ 0 h 43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1052" h="433760">
                    <a:moveTo>
                      <a:pt x="0" y="0"/>
                    </a:moveTo>
                    <a:lnTo>
                      <a:pt x="1041052" y="0"/>
                    </a:lnTo>
                    <a:lnTo>
                      <a:pt x="1003239" y="64760"/>
                    </a:lnTo>
                    <a:cubicBezTo>
                      <a:pt x="818542" y="345613"/>
                      <a:pt x="571902" y="433760"/>
                      <a:pt x="523873" y="433760"/>
                    </a:cubicBezTo>
                    <a:cubicBezTo>
                      <a:pt x="522766" y="433760"/>
                      <a:pt x="521659" y="433345"/>
                      <a:pt x="520552" y="433068"/>
                    </a:cubicBezTo>
                    <a:cubicBezTo>
                      <a:pt x="519445" y="433068"/>
                      <a:pt x="518338" y="433760"/>
                      <a:pt x="517231" y="433760"/>
                    </a:cubicBezTo>
                    <a:cubicBezTo>
                      <a:pt x="469281" y="433760"/>
                      <a:pt x="222675" y="345613"/>
                      <a:pt x="37845" y="64760"/>
                    </a:cubicBezTo>
                    <a:lnTo>
                      <a:pt x="0"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28" name="Group 127">
                <a:extLst>
                  <a:ext uri="{FF2B5EF4-FFF2-40B4-BE49-F238E27FC236}">
                    <a16:creationId xmlns:a16="http://schemas.microsoft.com/office/drawing/2014/main" id="{F0FC7D0A-EFE4-40BD-AE55-4FC5EA949781}"/>
                  </a:ext>
                </a:extLst>
              </p:cNvPr>
              <p:cNvGrpSpPr/>
              <p:nvPr/>
            </p:nvGrpSpPr>
            <p:grpSpPr>
              <a:xfrm>
                <a:off x="734543" y="2736000"/>
                <a:ext cx="1726200" cy="881550"/>
                <a:chOff x="734543" y="2736000"/>
                <a:chExt cx="1726200" cy="881550"/>
              </a:xfrm>
              <a:solidFill>
                <a:schemeClr val="bg2"/>
              </a:solidFill>
            </p:grpSpPr>
            <p:sp>
              <p:nvSpPr>
                <p:cNvPr id="129" name="Rounded Rectangle 194">
                  <a:extLst>
                    <a:ext uri="{FF2B5EF4-FFF2-40B4-BE49-F238E27FC236}">
                      <a16:creationId xmlns:a16="http://schemas.microsoft.com/office/drawing/2014/main" id="{B5C30DDD-6424-4EB7-84A9-BA7CF086E881}"/>
                    </a:ext>
                  </a:extLst>
                </p:cNvPr>
                <p:cNvSpPr/>
                <p:nvPr/>
              </p:nvSpPr>
              <p:spPr>
                <a:xfrm>
                  <a:off x="1567943" y="2736000"/>
                  <a:ext cx="655200" cy="37440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95">
                  <a:extLst>
                    <a:ext uri="{FF2B5EF4-FFF2-40B4-BE49-F238E27FC236}">
                      <a16:creationId xmlns:a16="http://schemas.microsoft.com/office/drawing/2014/main" id="{75D7E270-FBB1-4C06-AFE6-F77A297D1FBD}"/>
                    </a:ext>
                  </a:extLst>
                </p:cNvPr>
                <p:cNvSpPr/>
                <p:nvPr/>
              </p:nvSpPr>
              <p:spPr>
                <a:xfrm>
                  <a:off x="734543" y="3243150"/>
                  <a:ext cx="1726200" cy="37440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96">
                  <a:extLst>
                    <a:ext uri="{FF2B5EF4-FFF2-40B4-BE49-F238E27FC236}">
                      <a16:creationId xmlns:a16="http://schemas.microsoft.com/office/drawing/2014/main" id="{D45CE48E-4CF9-4193-BD4B-DD25E4244F9F}"/>
                    </a:ext>
                  </a:extLst>
                </p:cNvPr>
                <p:cNvSpPr/>
                <p:nvPr/>
              </p:nvSpPr>
              <p:spPr>
                <a:xfrm>
                  <a:off x="1108343" y="3000150"/>
                  <a:ext cx="1251600" cy="37440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grpSp>
      <p:grpSp>
        <p:nvGrpSpPr>
          <p:cNvPr id="132" name="Group 131">
            <a:extLst>
              <a:ext uri="{FF2B5EF4-FFF2-40B4-BE49-F238E27FC236}">
                <a16:creationId xmlns:a16="http://schemas.microsoft.com/office/drawing/2014/main" id="{26B74145-4EFB-4075-8AE4-DE3FF2F65E80}"/>
              </a:ext>
            </a:extLst>
          </p:cNvPr>
          <p:cNvGrpSpPr/>
          <p:nvPr/>
        </p:nvGrpSpPr>
        <p:grpSpPr>
          <a:xfrm>
            <a:off x="5089237" y="3915455"/>
            <a:ext cx="5803976" cy="1323439"/>
            <a:chOff x="3753336" y="2760342"/>
            <a:chExt cx="4352982" cy="992580"/>
          </a:xfrm>
        </p:grpSpPr>
        <p:sp>
          <p:nvSpPr>
            <p:cNvPr id="133" name="Rectangle 132">
              <a:extLst>
                <a:ext uri="{FF2B5EF4-FFF2-40B4-BE49-F238E27FC236}">
                  <a16:creationId xmlns:a16="http://schemas.microsoft.com/office/drawing/2014/main" id="{22E0D6E1-EA56-432C-8D25-9089B4CFADE1}"/>
                </a:ext>
              </a:extLst>
            </p:cNvPr>
            <p:cNvSpPr/>
            <p:nvPr/>
          </p:nvSpPr>
          <p:spPr>
            <a:xfrm>
              <a:off x="4690109" y="2760342"/>
              <a:ext cx="3416209" cy="992580"/>
            </a:xfrm>
            <a:prstGeom prst="rect">
              <a:avLst/>
            </a:prstGeom>
          </p:spPr>
          <p:txBody>
            <a:bodyPr wrap="square" anchor="ctr">
              <a:spAutoFit/>
            </a:bodyPr>
            <a:lstStyle/>
            <a:p>
              <a:pPr>
                <a:defRPr/>
              </a:pPr>
              <a:r>
                <a:rPr lang="en-US" sz="2000" dirty="0">
                  <a:solidFill>
                    <a:schemeClr val="accent2"/>
                  </a:solidFill>
                  <a:ea typeface="CiscoSansTT" charset="0"/>
                  <a:cs typeface="CiscoSansTT Light" panose="020B0503020201020303" pitchFamily="34" charset="0"/>
                </a:rPr>
                <a:t>AMP for Endpoints</a:t>
              </a:r>
              <a:r>
                <a:rPr lang="en-US" sz="2000" dirty="0">
                  <a:solidFill>
                    <a:schemeClr val="accent2"/>
                  </a:solidFill>
                  <a:ea typeface="CiscoSansTT" charset="0"/>
                  <a:cs typeface="CiscoSansTT" charset="0"/>
                </a:rPr>
                <a:t> </a:t>
              </a:r>
              <a:br>
                <a:rPr lang="en-US" sz="2000" dirty="0">
                  <a:ea typeface="CiscoSansTT" charset="0"/>
                  <a:cs typeface="CiscoSansTT" charset="0"/>
                </a:rPr>
              </a:br>
              <a:r>
                <a:rPr lang="en-US" sz="2000" dirty="0">
                  <a:solidFill>
                    <a:srgbClr val="003A5C"/>
                  </a:solidFill>
                </a:rPr>
                <a:t>Continuously analyzes all file activity to detect malicious behavior and retrospectively alert on net new threats.</a:t>
              </a:r>
              <a:endParaRPr lang="en-US" sz="2000" dirty="0">
                <a:solidFill>
                  <a:srgbClr val="003A5C"/>
                </a:solidFill>
                <a:ea typeface="ＭＳ Ｐゴシック" charset="0"/>
                <a:cs typeface="ＭＳ Ｐゴシック" charset="0"/>
              </a:endParaRPr>
            </a:p>
          </p:txBody>
        </p:sp>
        <p:grpSp>
          <p:nvGrpSpPr>
            <p:cNvPr id="134" name="Group 133">
              <a:extLst>
                <a:ext uri="{FF2B5EF4-FFF2-40B4-BE49-F238E27FC236}">
                  <a16:creationId xmlns:a16="http://schemas.microsoft.com/office/drawing/2014/main" id="{E3DCA392-D8C4-475E-ADF2-62D0224DA57C}"/>
                </a:ext>
              </a:extLst>
            </p:cNvPr>
            <p:cNvGrpSpPr>
              <a:grpSpLocks noChangeAspect="1"/>
            </p:cNvGrpSpPr>
            <p:nvPr/>
          </p:nvGrpSpPr>
          <p:grpSpPr>
            <a:xfrm>
              <a:off x="3753336" y="2838072"/>
              <a:ext cx="850392" cy="850392"/>
              <a:chOff x="2766868" y="3166920"/>
              <a:chExt cx="548640" cy="548640"/>
            </a:xfrm>
          </p:grpSpPr>
          <p:sp>
            <p:nvSpPr>
              <p:cNvPr id="138" name="Oval 137">
                <a:extLst>
                  <a:ext uri="{FF2B5EF4-FFF2-40B4-BE49-F238E27FC236}">
                    <a16:creationId xmlns:a16="http://schemas.microsoft.com/office/drawing/2014/main" id="{B59A905B-4E2A-4460-8D86-C7968F44FB0B}"/>
                  </a:ext>
                </a:extLst>
              </p:cNvPr>
              <p:cNvSpPr>
                <a:spLocks noChangeAspect="1"/>
              </p:cNvSpPr>
              <p:nvPr/>
            </p:nvSpPr>
            <p:spPr>
              <a:xfrm>
                <a:off x="2766868" y="3166920"/>
                <a:ext cx="548640" cy="548640"/>
              </a:xfrm>
              <a:prstGeom prst="ellipse">
                <a:avLst/>
              </a:prstGeom>
              <a:solidFill>
                <a:srgbClr val="003A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Freeform 135">
                <a:extLst>
                  <a:ext uri="{FF2B5EF4-FFF2-40B4-BE49-F238E27FC236}">
                    <a16:creationId xmlns:a16="http://schemas.microsoft.com/office/drawing/2014/main" id="{4C94101C-8075-43EF-B325-4AEB00737986}"/>
                  </a:ext>
                </a:extLst>
              </p:cNvPr>
              <p:cNvSpPr>
                <a:spLocks noChangeAspect="1"/>
              </p:cNvSpPr>
              <p:nvPr/>
            </p:nvSpPr>
            <p:spPr>
              <a:xfrm>
                <a:off x="2909953" y="3309291"/>
                <a:ext cx="405217" cy="405863"/>
              </a:xfrm>
              <a:custGeom>
                <a:avLst/>
                <a:gdLst>
                  <a:gd name="connsiteX0" fmla="*/ 1110782 w 1688406"/>
                  <a:gd name="connsiteY0" fmla="*/ 0 h 1691096"/>
                  <a:gd name="connsiteX1" fmla="*/ 1688406 w 1688406"/>
                  <a:gd name="connsiteY1" fmla="*/ 577623 h 1691096"/>
                  <a:gd name="connsiteX2" fmla="*/ 1683910 w 1688406"/>
                  <a:gd name="connsiteY2" fmla="*/ 666653 h 1691096"/>
                  <a:gd name="connsiteX3" fmla="*/ 663676 w 1688406"/>
                  <a:gd name="connsiteY3" fmla="*/ 1686887 h 1691096"/>
                  <a:gd name="connsiteX4" fmla="*/ 580314 w 1688406"/>
                  <a:gd name="connsiteY4" fmla="*/ 1691096 h 1691096"/>
                  <a:gd name="connsiteX5" fmla="*/ 0 w 1688406"/>
                  <a:gd name="connsiteY5" fmla="*/ 1110782 h 1691096"/>
                  <a:gd name="connsiteX6" fmla="*/ 14042 w 1688406"/>
                  <a:gd name="connsiteY6" fmla="*/ 1096740 h 1691096"/>
                  <a:gd name="connsiteX7" fmla="*/ 119406 w 1688406"/>
                  <a:gd name="connsiteY7" fmla="*/ 1183673 h 1691096"/>
                  <a:gd name="connsiteX8" fmla="*/ 546811 w 1688406"/>
                  <a:gd name="connsiteY8" fmla="*/ 1314227 h 1691096"/>
                  <a:gd name="connsiteX9" fmla="*/ 1311250 w 1688406"/>
                  <a:gd name="connsiteY9" fmla="*/ 549788 h 1691096"/>
                  <a:gd name="connsiteX10" fmla="*/ 1180696 w 1688406"/>
                  <a:gd name="connsiteY10" fmla="*/ 122383 h 1691096"/>
                  <a:gd name="connsiteX11" fmla="*/ 1093763 w 1688406"/>
                  <a:gd name="connsiteY11" fmla="*/ 17019 h 1691096"/>
                  <a:gd name="connsiteX12" fmla="*/ 1110782 w 1688406"/>
                  <a:gd name="connsiteY12" fmla="*/ 0 h 16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8406" h="1691096">
                    <a:moveTo>
                      <a:pt x="1110782" y="0"/>
                    </a:moveTo>
                    <a:lnTo>
                      <a:pt x="1688406" y="577623"/>
                    </a:lnTo>
                    <a:lnTo>
                      <a:pt x="1683910" y="666653"/>
                    </a:lnTo>
                    <a:cubicBezTo>
                      <a:pt x="1629279" y="1204593"/>
                      <a:pt x="1201616" y="1632256"/>
                      <a:pt x="663676" y="1686887"/>
                    </a:cubicBezTo>
                    <a:lnTo>
                      <a:pt x="580314" y="1691096"/>
                    </a:lnTo>
                    <a:lnTo>
                      <a:pt x="0" y="1110782"/>
                    </a:lnTo>
                    <a:lnTo>
                      <a:pt x="14042" y="1096740"/>
                    </a:lnTo>
                    <a:lnTo>
                      <a:pt x="119406" y="1183673"/>
                    </a:lnTo>
                    <a:cubicBezTo>
                      <a:pt x="241411" y="1266098"/>
                      <a:pt x="388491" y="1314227"/>
                      <a:pt x="546811" y="1314227"/>
                    </a:cubicBezTo>
                    <a:cubicBezTo>
                      <a:pt x="968999" y="1314227"/>
                      <a:pt x="1311250" y="971976"/>
                      <a:pt x="1311250" y="549788"/>
                    </a:cubicBezTo>
                    <a:cubicBezTo>
                      <a:pt x="1311250" y="391468"/>
                      <a:pt x="1263121" y="244388"/>
                      <a:pt x="1180696" y="122383"/>
                    </a:cubicBezTo>
                    <a:lnTo>
                      <a:pt x="1093763" y="17019"/>
                    </a:lnTo>
                    <a:lnTo>
                      <a:pt x="1110782" y="0"/>
                    </a:lnTo>
                    <a:close/>
                  </a:path>
                </a:pathLst>
              </a:custGeom>
              <a:solidFill>
                <a:srgbClr val="0F2F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5">
                <a:extLst>
                  <a:ext uri="{FF2B5EF4-FFF2-40B4-BE49-F238E27FC236}">
                    <a16:creationId xmlns:a16="http://schemas.microsoft.com/office/drawing/2014/main" id="{2E38A62D-6640-462C-9FDC-FD701F7886DE}"/>
                  </a:ext>
                </a:extLst>
              </p:cNvPr>
              <p:cNvSpPr>
                <a:spLocks noEditPoints="1"/>
              </p:cNvSpPr>
              <p:nvPr/>
            </p:nvSpPr>
            <p:spPr bwMode="auto">
              <a:xfrm>
                <a:off x="2811156" y="3211012"/>
                <a:ext cx="460063" cy="460457"/>
              </a:xfrm>
              <a:custGeom>
                <a:avLst/>
                <a:gdLst>
                  <a:gd name="T0" fmla="*/ 614 w 632"/>
                  <a:gd name="T1" fmla="*/ 299 h 633"/>
                  <a:gd name="T2" fmla="*/ 586 w 632"/>
                  <a:gd name="T3" fmla="*/ 299 h 633"/>
                  <a:gd name="T4" fmla="*/ 334 w 632"/>
                  <a:gd name="T5" fmla="*/ 48 h 633"/>
                  <a:gd name="T6" fmla="*/ 334 w 632"/>
                  <a:gd name="T7" fmla="*/ 18 h 633"/>
                  <a:gd name="T8" fmla="*/ 316 w 632"/>
                  <a:gd name="T9" fmla="*/ 0 h 633"/>
                  <a:gd name="T10" fmla="*/ 298 w 632"/>
                  <a:gd name="T11" fmla="*/ 18 h 633"/>
                  <a:gd name="T12" fmla="*/ 298 w 632"/>
                  <a:gd name="T13" fmla="*/ 48 h 633"/>
                  <a:gd name="T14" fmla="*/ 46 w 632"/>
                  <a:gd name="T15" fmla="*/ 299 h 633"/>
                  <a:gd name="T16" fmla="*/ 18 w 632"/>
                  <a:gd name="T17" fmla="*/ 299 h 633"/>
                  <a:gd name="T18" fmla="*/ 0 w 632"/>
                  <a:gd name="T19" fmla="*/ 317 h 633"/>
                  <a:gd name="T20" fmla="*/ 18 w 632"/>
                  <a:gd name="T21" fmla="*/ 335 h 633"/>
                  <a:gd name="T22" fmla="*/ 46 w 632"/>
                  <a:gd name="T23" fmla="*/ 335 h 633"/>
                  <a:gd name="T24" fmla="*/ 298 w 632"/>
                  <a:gd name="T25" fmla="*/ 587 h 633"/>
                  <a:gd name="T26" fmla="*/ 298 w 632"/>
                  <a:gd name="T27" fmla="*/ 615 h 633"/>
                  <a:gd name="T28" fmla="*/ 316 w 632"/>
                  <a:gd name="T29" fmla="*/ 633 h 633"/>
                  <a:gd name="T30" fmla="*/ 334 w 632"/>
                  <a:gd name="T31" fmla="*/ 615 h 633"/>
                  <a:gd name="T32" fmla="*/ 334 w 632"/>
                  <a:gd name="T33" fmla="*/ 587 h 633"/>
                  <a:gd name="T34" fmla="*/ 586 w 632"/>
                  <a:gd name="T35" fmla="*/ 335 h 633"/>
                  <a:gd name="T36" fmla="*/ 614 w 632"/>
                  <a:gd name="T37" fmla="*/ 335 h 633"/>
                  <a:gd name="T38" fmla="*/ 632 w 632"/>
                  <a:gd name="T39" fmla="*/ 317 h 633"/>
                  <a:gd name="T40" fmla="*/ 614 w 632"/>
                  <a:gd name="T41" fmla="*/ 299 h 633"/>
                  <a:gd name="T42" fmla="*/ 334 w 632"/>
                  <a:gd name="T43" fmla="*/ 559 h 633"/>
                  <a:gd name="T44" fmla="*/ 334 w 632"/>
                  <a:gd name="T45" fmla="*/ 531 h 633"/>
                  <a:gd name="T46" fmla="*/ 316 w 632"/>
                  <a:gd name="T47" fmla="*/ 513 h 633"/>
                  <a:gd name="T48" fmla="*/ 298 w 632"/>
                  <a:gd name="T49" fmla="*/ 531 h 633"/>
                  <a:gd name="T50" fmla="*/ 298 w 632"/>
                  <a:gd name="T51" fmla="*/ 559 h 633"/>
                  <a:gd name="T52" fmla="*/ 74 w 632"/>
                  <a:gd name="T53" fmla="*/ 335 h 633"/>
                  <a:gd name="T54" fmla="*/ 101 w 632"/>
                  <a:gd name="T55" fmla="*/ 335 h 633"/>
                  <a:gd name="T56" fmla="*/ 119 w 632"/>
                  <a:gd name="T57" fmla="*/ 317 h 633"/>
                  <a:gd name="T58" fmla="*/ 101 w 632"/>
                  <a:gd name="T59" fmla="*/ 299 h 633"/>
                  <a:gd name="T60" fmla="*/ 75 w 632"/>
                  <a:gd name="T61" fmla="*/ 299 h 633"/>
                  <a:gd name="T62" fmla="*/ 298 w 632"/>
                  <a:gd name="T63" fmla="*/ 76 h 633"/>
                  <a:gd name="T64" fmla="*/ 298 w 632"/>
                  <a:gd name="T65" fmla="*/ 102 h 633"/>
                  <a:gd name="T66" fmla="*/ 316 w 632"/>
                  <a:gd name="T67" fmla="*/ 120 h 633"/>
                  <a:gd name="T68" fmla="*/ 334 w 632"/>
                  <a:gd name="T69" fmla="*/ 102 h 633"/>
                  <a:gd name="T70" fmla="*/ 334 w 632"/>
                  <a:gd name="T71" fmla="*/ 76 h 633"/>
                  <a:gd name="T72" fmla="*/ 558 w 632"/>
                  <a:gd name="T73" fmla="*/ 299 h 633"/>
                  <a:gd name="T74" fmla="*/ 531 w 632"/>
                  <a:gd name="T75" fmla="*/ 299 h 633"/>
                  <a:gd name="T76" fmla="*/ 513 w 632"/>
                  <a:gd name="T77" fmla="*/ 317 h 633"/>
                  <a:gd name="T78" fmla="*/ 531 w 632"/>
                  <a:gd name="T79" fmla="*/ 335 h 633"/>
                  <a:gd name="T80" fmla="*/ 558 w 632"/>
                  <a:gd name="T81" fmla="*/ 335 h 633"/>
                  <a:gd name="T82" fmla="*/ 334 w 632"/>
                  <a:gd name="T83" fmla="*/ 559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2" h="633">
                    <a:moveTo>
                      <a:pt x="614" y="299"/>
                    </a:moveTo>
                    <a:cubicBezTo>
                      <a:pt x="586" y="299"/>
                      <a:pt x="586" y="299"/>
                      <a:pt x="586" y="299"/>
                    </a:cubicBezTo>
                    <a:cubicBezTo>
                      <a:pt x="576" y="164"/>
                      <a:pt x="469" y="57"/>
                      <a:pt x="334" y="48"/>
                    </a:cubicBezTo>
                    <a:cubicBezTo>
                      <a:pt x="334" y="18"/>
                      <a:pt x="334" y="18"/>
                      <a:pt x="334" y="18"/>
                    </a:cubicBezTo>
                    <a:cubicBezTo>
                      <a:pt x="334" y="9"/>
                      <a:pt x="326" y="0"/>
                      <a:pt x="316" y="0"/>
                    </a:cubicBezTo>
                    <a:cubicBezTo>
                      <a:pt x="306" y="0"/>
                      <a:pt x="298" y="9"/>
                      <a:pt x="298" y="18"/>
                    </a:cubicBezTo>
                    <a:cubicBezTo>
                      <a:pt x="298" y="48"/>
                      <a:pt x="298" y="48"/>
                      <a:pt x="298" y="48"/>
                    </a:cubicBezTo>
                    <a:cubicBezTo>
                      <a:pt x="164" y="57"/>
                      <a:pt x="56" y="164"/>
                      <a:pt x="46" y="299"/>
                    </a:cubicBezTo>
                    <a:cubicBezTo>
                      <a:pt x="18" y="299"/>
                      <a:pt x="18" y="299"/>
                      <a:pt x="18" y="299"/>
                    </a:cubicBezTo>
                    <a:cubicBezTo>
                      <a:pt x="8" y="299"/>
                      <a:pt x="0" y="307"/>
                      <a:pt x="0" y="317"/>
                    </a:cubicBezTo>
                    <a:cubicBezTo>
                      <a:pt x="0" y="327"/>
                      <a:pt x="8" y="335"/>
                      <a:pt x="18" y="335"/>
                    </a:cubicBezTo>
                    <a:cubicBezTo>
                      <a:pt x="46" y="335"/>
                      <a:pt x="46" y="335"/>
                      <a:pt x="46" y="335"/>
                    </a:cubicBezTo>
                    <a:cubicBezTo>
                      <a:pt x="55" y="470"/>
                      <a:pt x="163" y="578"/>
                      <a:pt x="298" y="587"/>
                    </a:cubicBezTo>
                    <a:cubicBezTo>
                      <a:pt x="298" y="615"/>
                      <a:pt x="298" y="615"/>
                      <a:pt x="298" y="615"/>
                    </a:cubicBezTo>
                    <a:cubicBezTo>
                      <a:pt x="298" y="625"/>
                      <a:pt x="306" y="633"/>
                      <a:pt x="316" y="633"/>
                    </a:cubicBezTo>
                    <a:cubicBezTo>
                      <a:pt x="326" y="633"/>
                      <a:pt x="334" y="625"/>
                      <a:pt x="334" y="615"/>
                    </a:cubicBezTo>
                    <a:cubicBezTo>
                      <a:pt x="334" y="587"/>
                      <a:pt x="334" y="587"/>
                      <a:pt x="334" y="587"/>
                    </a:cubicBezTo>
                    <a:cubicBezTo>
                      <a:pt x="469" y="578"/>
                      <a:pt x="577" y="470"/>
                      <a:pt x="586" y="335"/>
                    </a:cubicBezTo>
                    <a:cubicBezTo>
                      <a:pt x="614" y="335"/>
                      <a:pt x="614" y="335"/>
                      <a:pt x="614" y="335"/>
                    </a:cubicBezTo>
                    <a:cubicBezTo>
                      <a:pt x="624" y="335"/>
                      <a:pt x="632" y="327"/>
                      <a:pt x="632" y="317"/>
                    </a:cubicBezTo>
                    <a:cubicBezTo>
                      <a:pt x="632" y="307"/>
                      <a:pt x="624" y="299"/>
                      <a:pt x="614" y="299"/>
                    </a:cubicBezTo>
                    <a:close/>
                    <a:moveTo>
                      <a:pt x="334" y="559"/>
                    </a:moveTo>
                    <a:cubicBezTo>
                      <a:pt x="334" y="531"/>
                      <a:pt x="334" y="531"/>
                      <a:pt x="334" y="531"/>
                    </a:cubicBezTo>
                    <a:cubicBezTo>
                      <a:pt x="334" y="522"/>
                      <a:pt x="326" y="513"/>
                      <a:pt x="316" y="513"/>
                    </a:cubicBezTo>
                    <a:cubicBezTo>
                      <a:pt x="306" y="513"/>
                      <a:pt x="298" y="522"/>
                      <a:pt x="298" y="531"/>
                    </a:cubicBezTo>
                    <a:cubicBezTo>
                      <a:pt x="298" y="559"/>
                      <a:pt x="298" y="559"/>
                      <a:pt x="298" y="559"/>
                    </a:cubicBezTo>
                    <a:cubicBezTo>
                      <a:pt x="179" y="550"/>
                      <a:pt x="83" y="454"/>
                      <a:pt x="74" y="335"/>
                    </a:cubicBezTo>
                    <a:cubicBezTo>
                      <a:pt x="101" y="335"/>
                      <a:pt x="101" y="335"/>
                      <a:pt x="101" y="335"/>
                    </a:cubicBezTo>
                    <a:cubicBezTo>
                      <a:pt x="111" y="335"/>
                      <a:pt x="119" y="327"/>
                      <a:pt x="119" y="317"/>
                    </a:cubicBezTo>
                    <a:cubicBezTo>
                      <a:pt x="119" y="307"/>
                      <a:pt x="111" y="299"/>
                      <a:pt x="101" y="299"/>
                    </a:cubicBezTo>
                    <a:cubicBezTo>
                      <a:pt x="75" y="299"/>
                      <a:pt x="75" y="299"/>
                      <a:pt x="75" y="299"/>
                    </a:cubicBezTo>
                    <a:cubicBezTo>
                      <a:pt x="84" y="180"/>
                      <a:pt x="179" y="85"/>
                      <a:pt x="298" y="76"/>
                    </a:cubicBezTo>
                    <a:cubicBezTo>
                      <a:pt x="298" y="102"/>
                      <a:pt x="298" y="102"/>
                      <a:pt x="298" y="102"/>
                    </a:cubicBezTo>
                    <a:cubicBezTo>
                      <a:pt x="298" y="112"/>
                      <a:pt x="306" y="120"/>
                      <a:pt x="316" y="120"/>
                    </a:cubicBezTo>
                    <a:cubicBezTo>
                      <a:pt x="326" y="120"/>
                      <a:pt x="334" y="112"/>
                      <a:pt x="334" y="102"/>
                    </a:cubicBezTo>
                    <a:cubicBezTo>
                      <a:pt x="334" y="76"/>
                      <a:pt x="334" y="76"/>
                      <a:pt x="334" y="76"/>
                    </a:cubicBezTo>
                    <a:cubicBezTo>
                      <a:pt x="453" y="85"/>
                      <a:pt x="549" y="180"/>
                      <a:pt x="558" y="299"/>
                    </a:cubicBezTo>
                    <a:cubicBezTo>
                      <a:pt x="531" y="299"/>
                      <a:pt x="531" y="299"/>
                      <a:pt x="531" y="299"/>
                    </a:cubicBezTo>
                    <a:cubicBezTo>
                      <a:pt x="521" y="299"/>
                      <a:pt x="513" y="307"/>
                      <a:pt x="513" y="317"/>
                    </a:cubicBezTo>
                    <a:cubicBezTo>
                      <a:pt x="513" y="327"/>
                      <a:pt x="521" y="335"/>
                      <a:pt x="531" y="335"/>
                    </a:cubicBezTo>
                    <a:cubicBezTo>
                      <a:pt x="558" y="335"/>
                      <a:pt x="558" y="335"/>
                      <a:pt x="558" y="335"/>
                    </a:cubicBezTo>
                    <a:cubicBezTo>
                      <a:pt x="549" y="454"/>
                      <a:pt x="453" y="550"/>
                      <a:pt x="334" y="559"/>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CiscoSansTT Light"/>
                  <a:cs typeface="CiscoSansTT Light"/>
                </a:endParaRPr>
              </a:p>
            </p:txBody>
          </p:sp>
          <p:grpSp>
            <p:nvGrpSpPr>
              <p:cNvPr id="141" name="Group 140">
                <a:extLst>
                  <a:ext uri="{FF2B5EF4-FFF2-40B4-BE49-F238E27FC236}">
                    <a16:creationId xmlns:a16="http://schemas.microsoft.com/office/drawing/2014/main" id="{993D6ECB-AA87-419F-BF4D-0B4C0540DF27}"/>
                  </a:ext>
                </a:extLst>
              </p:cNvPr>
              <p:cNvGrpSpPr/>
              <p:nvPr/>
            </p:nvGrpSpPr>
            <p:grpSpPr>
              <a:xfrm>
                <a:off x="2929996" y="3311418"/>
                <a:ext cx="222384" cy="241602"/>
                <a:chOff x="6083483" y="1803813"/>
                <a:chExt cx="926598" cy="1006677"/>
              </a:xfrm>
              <a:solidFill>
                <a:schemeClr val="bg2"/>
              </a:solidFill>
            </p:grpSpPr>
            <p:sp>
              <p:nvSpPr>
                <p:cNvPr id="143" name="Freeform 6">
                  <a:extLst>
                    <a:ext uri="{FF2B5EF4-FFF2-40B4-BE49-F238E27FC236}">
                      <a16:creationId xmlns:a16="http://schemas.microsoft.com/office/drawing/2014/main" id="{2DCBC06E-AEA3-4350-A606-2AF88156E50D}"/>
                    </a:ext>
                  </a:extLst>
                </p:cNvPr>
                <p:cNvSpPr>
                  <a:spLocks/>
                </p:cNvSpPr>
                <p:nvPr/>
              </p:nvSpPr>
              <p:spPr bwMode="auto">
                <a:xfrm>
                  <a:off x="6083483" y="2127388"/>
                  <a:ext cx="444506" cy="683102"/>
                </a:xfrm>
                <a:custGeom>
                  <a:avLst/>
                  <a:gdLst>
                    <a:gd name="T0" fmla="*/ 73 w 147"/>
                    <a:gd name="T1" fmla="*/ 0 h 225"/>
                    <a:gd name="T2" fmla="*/ 62 w 147"/>
                    <a:gd name="T3" fmla="*/ 25 h 225"/>
                    <a:gd name="T4" fmla="*/ 25 w 147"/>
                    <a:gd name="T5" fmla="*/ 9 h 225"/>
                    <a:gd name="T6" fmla="*/ 11 w 147"/>
                    <a:gd name="T7" fmla="*/ 15 h 225"/>
                    <a:gd name="T8" fmla="*/ 18 w 147"/>
                    <a:gd name="T9" fmla="*/ 29 h 225"/>
                    <a:gd name="T10" fmla="*/ 56 w 147"/>
                    <a:gd name="T11" fmla="*/ 46 h 225"/>
                    <a:gd name="T12" fmla="*/ 52 w 147"/>
                    <a:gd name="T13" fmla="*/ 79 h 225"/>
                    <a:gd name="T14" fmla="*/ 11 w 147"/>
                    <a:gd name="T15" fmla="*/ 79 h 225"/>
                    <a:gd name="T16" fmla="*/ 0 w 147"/>
                    <a:gd name="T17" fmla="*/ 90 h 225"/>
                    <a:gd name="T18" fmla="*/ 11 w 147"/>
                    <a:gd name="T19" fmla="*/ 101 h 225"/>
                    <a:gd name="T20" fmla="*/ 52 w 147"/>
                    <a:gd name="T21" fmla="*/ 101 h 225"/>
                    <a:gd name="T22" fmla="*/ 56 w 147"/>
                    <a:gd name="T23" fmla="*/ 134 h 225"/>
                    <a:gd name="T24" fmla="*/ 18 w 147"/>
                    <a:gd name="T25" fmla="*/ 151 h 225"/>
                    <a:gd name="T26" fmla="*/ 11 w 147"/>
                    <a:gd name="T27" fmla="*/ 166 h 225"/>
                    <a:gd name="T28" fmla="*/ 22 w 147"/>
                    <a:gd name="T29" fmla="*/ 173 h 225"/>
                    <a:gd name="T30" fmla="*/ 25 w 147"/>
                    <a:gd name="T31" fmla="*/ 172 h 225"/>
                    <a:gd name="T32" fmla="*/ 64 w 147"/>
                    <a:gd name="T33" fmla="*/ 155 h 225"/>
                    <a:gd name="T34" fmla="*/ 147 w 147"/>
                    <a:gd name="T35" fmla="*/ 225 h 225"/>
                    <a:gd name="T36" fmla="*/ 147 w 147"/>
                    <a:gd name="T37" fmla="*/ 20 h 225"/>
                    <a:gd name="T38" fmla="*/ 78 w 147"/>
                    <a:gd name="T39" fmla="*/ 4 h 225"/>
                    <a:gd name="T40" fmla="*/ 73 w 147"/>
                    <a:gd name="T41"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 h="225">
                      <a:moveTo>
                        <a:pt x="73" y="0"/>
                      </a:moveTo>
                      <a:cubicBezTo>
                        <a:pt x="68" y="8"/>
                        <a:pt x="65" y="16"/>
                        <a:pt x="62" y="25"/>
                      </a:cubicBezTo>
                      <a:cubicBezTo>
                        <a:pt x="25" y="9"/>
                        <a:pt x="25" y="9"/>
                        <a:pt x="25" y="9"/>
                      </a:cubicBezTo>
                      <a:cubicBezTo>
                        <a:pt x="20" y="7"/>
                        <a:pt x="13" y="9"/>
                        <a:pt x="11" y="15"/>
                      </a:cubicBezTo>
                      <a:cubicBezTo>
                        <a:pt x="9" y="20"/>
                        <a:pt x="12" y="27"/>
                        <a:pt x="18" y="29"/>
                      </a:cubicBezTo>
                      <a:cubicBezTo>
                        <a:pt x="56" y="46"/>
                        <a:pt x="56" y="46"/>
                        <a:pt x="56" y="46"/>
                      </a:cubicBezTo>
                      <a:cubicBezTo>
                        <a:pt x="54" y="57"/>
                        <a:pt x="52" y="68"/>
                        <a:pt x="52" y="79"/>
                      </a:cubicBezTo>
                      <a:cubicBezTo>
                        <a:pt x="11" y="79"/>
                        <a:pt x="11" y="79"/>
                        <a:pt x="11" y="79"/>
                      </a:cubicBezTo>
                      <a:cubicBezTo>
                        <a:pt x="4" y="79"/>
                        <a:pt x="0" y="83"/>
                        <a:pt x="0" y="90"/>
                      </a:cubicBezTo>
                      <a:cubicBezTo>
                        <a:pt x="0" y="95"/>
                        <a:pt x="4" y="101"/>
                        <a:pt x="11" y="101"/>
                      </a:cubicBezTo>
                      <a:cubicBezTo>
                        <a:pt x="52" y="101"/>
                        <a:pt x="52" y="101"/>
                        <a:pt x="52" y="101"/>
                      </a:cubicBezTo>
                      <a:cubicBezTo>
                        <a:pt x="52" y="113"/>
                        <a:pt x="54" y="124"/>
                        <a:pt x="56" y="134"/>
                      </a:cubicBezTo>
                      <a:cubicBezTo>
                        <a:pt x="18" y="151"/>
                        <a:pt x="18" y="151"/>
                        <a:pt x="18" y="151"/>
                      </a:cubicBezTo>
                      <a:cubicBezTo>
                        <a:pt x="11" y="154"/>
                        <a:pt x="9" y="161"/>
                        <a:pt x="11" y="166"/>
                      </a:cubicBezTo>
                      <a:cubicBezTo>
                        <a:pt x="13" y="169"/>
                        <a:pt x="18" y="173"/>
                        <a:pt x="22" y="173"/>
                      </a:cubicBezTo>
                      <a:cubicBezTo>
                        <a:pt x="23" y="173"/>
                        <a:pt x="24" y="172"/>
                        <a:pt x="25" y="172"/>
                      </a:cubicBezTo>
                      <a:cubicBezTo>
                        <a:pt x="64" y="155"/>
                        <a:pt x="64" y="155"/>
                        <a:pt x="64" y="155"/>
                      </a:cubicBezTo>
                      <a:cubicBezTo>
                        <a:pt x="79" y="190"/>
                        <a:pt x="109" y="211"/>
                        <a:pt x="147" y="225"/>
                      </a:cubicBezTo>
                      <a:cubicBezTo>
                        <a:pt x="147" y="20"/>
                        <a:pt x="147" y="20"/>
                        <a:pt x="147" y="20"/>
                      </a:cubicBezTo>
                      <a:cubicBezTo>
                        <a:pt x="120" y="20"/>
                        <a:pt x="97" y="13"/>
                        <a:pt x="78" y="4"/>
                      </a:cubicBezTo>
                      <a:cubicBezTo>
                        <a:pt x="77" y="2"/>
                        <a:pt x="75" y="1"/>
                        <a:pt x="7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CiscoSansTT Light"/>
                    <a:cs typeface="CiscoSansTT Light"/>
                  </a:endParaRPr>
                </a:p>
              </p:txBody>
            </p:sp>
            <p:sp>
              <p:nvSpPr>
                <p:cNvPr id="144" name="Freeform 7">
                  <a:extLst>
                    <a:ext uri="{FF2B5EF4-FFF2-40B4-BE49-F238E27FC236}">
                      <a16:creationId xmlns:a16="http://schemas.microsoft.com/office/drawing/2014/main" id="{8D69E333-E57A-486D-881A-FDE9F154DA4E}"/>
                    </a:ext>
                  </a:extLst>
                </p:cNvPr>
                <p:cNvSpPr>
                  <a:spLocks/>
                </p:cNvSpPr>
                <p:nvPr/>
              </p:nvSpPr>
              <p:spPr bwMode="auto">
                <a:xfrm>
                  <a:off x="6567210" y="2127388"/>
                  <a:ext cx="442871" cy="683102"/>
                </a:xfrm>
                <a:custGeom>
                  <a:avLst/>
                  <a:gdLst>
                    <a:gd name="T0" fmla="*/ 134 w 146"/>
                    <a:gd name="T1" fmla="*/ 101 h 225"/>
                    <a:gd name="T2" fmla="*/ 146 w 146"/>
                    <a:gd name="T3" fmla="*/ 90 h 225"/>
                    <a:gd name="T4" fmla="*/ 135 w 146"/>
                    <a:gd name="T5" fmla="*/ 79 h 225"/>
                    <a:gd name="T6" fmla="*/ 95 w 146"/>
                    <a:gd name="T7" fmla="*/ 79 h 225"/>
                    <a:gd name="T8" fmla="*/ 91 w 146"/>
                    <a:gd name="T9" fmla="*/ 46 h 225"/>
                    <a:gd name="T10" fmla="*/ 129 w 146"/>
                    <a:gd name="T11" fmla="*/ 29 h 225"/>
                    <a:gd name="T12" fmla="*/ 134 w 146"/>
                    <a:gd name="T13" fmla="*/ 15 h 225"/>
                    <a:gd name="T14" fmla="*/ 120 w 146"/>
                    <a:gd name="T15" fmla="*/ 9 h 225"/>
                    <a:gd name="T16" fmla="*/ 84 w 146"/>
                    <a:gd name="T17" fmla="*/ 23 h 225"/>
                    <a:gd name="T18" fmla="*/ 74 w 146"/>
                    <a:gd name="T19" fmla="*/ 0 h 225"/>
                    <a:gd name="T20" fmla="*/ 69 w 146"/>
                    <a:gd name="T21" fmla="*/ 4 h 225"/>
                    <a:gd name="T22" fmla="*/ 0 w 146"/>
                    <a:gd name="T23" fmla="*/ 20 h 225"/>
                    <a:gd name="T24" fmla="*/ 0 w 146"/>
                    <a:gd name="T25" fmla="*/ 225 h 225"/>
                    <a:gd name="T26" fmla="*/ 83 w 146"/>
                    <a:gd name="T27" fmla="*/ 156 h 225"/>
                    <a:gd name="T28" fmla="*/ 120 w 146"/>
                    <a:gd name="T29" fmla="*/ 172 h 225"/>
                    <a:gd name="T30" fmla="*/ 124 w 146"/>
                    <a:gd name="T31" fmla="*/ 173 h 225"/>
                    <a:gd name="T32" fmla="*/ 134 w 146"/>
                    <a:gd name="T33" fmla="*/ 166 h 225"/>
                    <a:gd name="T34" fmla="*/ 129 w 146"/>
                    <a:gd name="T35" fmla="*/ 151 h 225"/>
                    <a:gd name="T36" fmla="*/ 90 w 146"/>
                    <a:gd name="T37" fmla="*/ 135 h 225"/>
                    <a:gd name="T38" fmla="*/ 95 w 146"/>
                    <a:gd name="T39" fmla="*/ 101 h 225"/>
                    <a:gd name="T40" fmla="*/ 134 w 146"/>
                    <a:gd name="T41" fmla="*/ 10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6" h="225">
                      <a:moveTo>
                        <a:pt x="134" y="101"/>
                      </a:moveTo>
                      <a:cubicBezTo>
                        <a:pt x="141" y="101"/>
                        <a:pt x="145" y="95"/>
                        <a:pt x="146" y="90"/>
                      </a:cubicBezTo>
                      <a:cubicBezTo>
                        <a:pt x="146" y="83"/>
                        <a:pt x="141" y="79"/>
                        <a:pt x="135" y="79"/>
                      </a:cubicBezTo>
                      <a:cubicBezTo>
                        <a:pt x="95" y="79"/>
                        <a:pt x="95" y="79"/>
                        <a:pt x="95" y="79"/>
                      </a:cubicBezTo>
                      <a:cubicBezTo>
                        <a:pt x="95" y="67"/>
                        <a:pt x="93" y="56"/>
                        <a:pt x="91" y="46"/>
                      </a:cubicBezTo>
                      <a:cubicBezTo>
                        <a:pt x="129" y="29"/>
                        <a:pt x="129" y="29"/>
                        <a:pt x="129" y="29"/>
                      </a:cubicBezTo>
                      <a:cubicBezTo>
                        <a:pt x="134" y="27"/>
                        <a:pt x="136" y="20"/>
                        <a:pt x="134" y="15"/>
                      </a:cubicBezTo>
                      <a:cubicBezTo>
                        <a:pt x="132" y="9"/>
                        <a:pt x="125" y="7"/>
                        <a:pt x="120" y="9"/>
                      </a:cubicBezTo>
                      <a:cubicBezTo>
                        <a:pt x="84" y="23"/>
                        <a:pt x="84" y="23"/>
                        <a:pt x="84" y="23"/>
                      </a:cubicBezTo>
                      <a:cubicBezTo>
                        <a:pt x="82" y="16"/>
                        <a:pt x="79" y="8"/>
                        <a:pt x="74" y="0"/>
                      </a:cubicBezTo>
                      <a:cubicBezTo>
                        <a:pt x="72" y="1"/>
                        <a:pt x="70" y="2"/>
                        <a:pt x="69" y="4"/>
                      </a:cubicBezTo>
                      <a:cubicBezTo>
                        <a:pt x="50" y="13"/>
                        <a:pt x="27" y="20"/>
                        <a:pt x="0" y="20"/>
                      </a:cubicBezTo>
                      <a:cubicBezTo>
                        <a:pt x="0" y="225"/>
                        <a:pt x="0" y="225"/>
                        <a:pt x="0" y="225"/>
                      </a:cubicBezTo>
                      <a:cubicBezTo>
                        <a:pt x="37" y="213"/>
                        <a:pt x="67" y="190"/>
                        <a:pt x="83" y="156"/>
                      </a:cubicBezTo>
                      <a:cubicBezTo>
                        <a:pt x="120" y="172"/>
                        <a:pt x="120" y="172"/>
                        <a:pt x="120" y="172"/>
                      </a:cubicBezTo>
                      <a:cubicBezTo>
                        <a:pt x="121" y="172"/>
                        <a:pt x="123" y="173"/>
                        <a:pt x="124" y="173"/>
                      </a:cubicBezTo>
                      <a:cubicBezTo>
                        <a:pt x="129" y="173"/>
                        <a:pt x="133" y="169"/>
                        <a:pt x="134" y="166"/>
                      </a:cubicBezTo>
                      <a:cubicBezTo>
                        <a:pt x="136" y="161"/>
                        <a:pt x="134" y="154"/>
                        <a:pt x="129" y="151"/>
                      </a:cubicBezTo>
                      <a:cubicBezTo>
                        <a:pt x="90" y="135"/>
                        <a:pt x="90" y="135"/>
                        <a:pt x="90" y="135"/>
                      </a:cubicBezTo>
                      <a:cubicBezTo>
                        <a:pt x="93" y="124"/>
                        <a:pt x="95" y="113"/>
                        <a:pt x="95" y="101"/>
                      </a:cubicBezTo>
                      <a:lnTo>
                        <a:pt x="134" y="1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CiscoSansTT Light"/>
                    <a:cs typeface="CiscoSansTT Light"/>
                  </a:endParaRPr>
                </a:p>
              </p:txBody>
            </p:sp>
            <p:sp>
              <p:nvSpPr>
                <p:cNvPr id="145" name="Freeform 8">
                  <a:extLst>
                    <a:ext uri="{FF2B5EF4-FFF2-40B4-BE49-F238E27FC236}">
                      <a16:creationId xmlns:a16="http://schemas.microsoft.com/office/drawing/2014/main" id="{53CBC2ED-8D2F-4CF3-8748-31C3A6959D97}"/>
                    </a:ext>
                  </a:extLst>
                </p:cNvPr>
                <p:cNvSpPr>
                  <a:spLocks/>
                </p:cNvSpPr>
                <p:nvPr/>
              </p:nvSpPr>
              <p:spPr bwMode="auto">
                <a:xfrm>
                  <a:off x="6228928" y="1803813"/>
                  <a:ext cx="632440" cy="348088"/>
                </a:xfrm>
                <a:custGeom>
                  <a:avLst/>
                  <a:gdLst>
                    <a:gd name="T0" fmla="*/ 179 w 209"/>
                    <a:gd name="T1" fmla="*/ 96 h 115"/>
                    <a:gd name="T2" fmla="*/ 156 w 209"/>
                    <a:gd name="T3" fmla="*/ 72 h 115"/>
                    <a:gd name="T4" fmla="*/ 185 w 209"/>
                    <a:gd name="T5" fmla="*/ 39 h 115"/>
                    <a:gd name="T6" fmla="*/ 189 w 209"/>
                    <a:gd name="T7" fmla="*/ 39 h 115"/>
                    <a:gd name="T8" fmla="*/ 209 w 209"/>
                    <a:gd name="T9" fmla="*/ 19 h 115"/>
                    <a:gd name="T10" fmla="*/ 189 w 209"/>
                    <a:gd name="T11" fmla="*/ 0 h 115"/>
                    <a:gd name="T12" fmla="*/ 170 w 209"/>
                    <a:gd name="T13" fmla="*/ 19 h 115"/>
                    <a:gd name="T14" fmla="*/ 172 w 209"/>
                    <a:gd name="T15" fmla="*/ 28 h 115"/>
                    <a:gd name="T16" fmla="*/ 142 w 209"/>
                    <a:gd name="T17" fmla="*/ 62 h 115"/>
                    <a:gd name="T18" fmla="*/ 106 w 209"/>
                    <a:gd name="T19" fmla="*/ 53 h 115"/>
                    <a:gd name="T20" fmla="*/ 67 w 209"/>
                    <a:gd name="T21" fmla="*/ 63 h 115"/>
                    <a:gd name="T22" fmla="*/ 37 w 209"/>
                    <a:gd name="T23" fmla="*/ 28 h 115"/>
                    <a:gd name="T24" fmla="*/ 39 w 209"/>
                    <a:gd name="T25" fmla="*/ 19 h 115"/>
                    <a:gd name="T26" fmla="*/ 19 w 209"/>
                    <a:gd name="T27" fmla="*/ 0 h 115"/>
                    <a:gd name="T28" fmla="*/ 0 w 209"/>
                    <a:gd name="T29" fmla="*/ 19 h 115"/>
                    <a:gd name="T30" fmla="*/ 19 w 209"/>
                    <a:gd name="T31" fmla="*/ 39 h 115"/>
                    <a:gd name="T32" fmla="*/ 24 w 209"/>
                    <a:gd name="T33" fmla="*/ 39 h 115"/>
                    <a:gd name="T34" fmla="*/ 52 w 209"/>
                    <a:gd name="T35" fmla="*/ 73 h 115"/>
                    <a:gd name="T36" fmla="*/ 33 w 209"/>
                    <a:gd name="T37" fmla="*/ 96 h 115"/>
                    <a:gd name="T38" fmla="*/ 37 w 209"/>
                    <a:gd name="T39" fmla="*/ 99 h 115"/>
                    <a:gd name="T40" fmla="*/ 106 w 209"/>
                    <a:gd name="T41" fmla="*/ 115 h 115"/>
                    <a:gd name="T42" fmla="*/ 174 w 209"/>
                    <a:gd name="T43" fmla="*/ 99 h 115"/>
                    <a:gd name="T44" fmla="*/ 179 w 209"/>
                    <a:gd name="T45" fmla="*/ 9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9" h="115">
                      <a:moveTo>
                        <a:pt x="179" y="96"/>
                      </a:moveTo>
                      <a:cubicBezTo>
                        <a:pt x="173" y="86"/>
                        <a:pt x="165" y="78"/>
                        <a:pt x="156" y="72"/>
                      </a:cubicBezTo>
                      <a:cubicBezTo>
                        <a:pt x="177" y="49"/>
                        <a:pt x="183" y="41"/>
                        <a:pt x="185" y="39"/>
                      </a:cubicBezTo>
                      <a:cubicBezTo>
                        <a:pt x="187" y="39"/>
                        <a:pt x="188" y="39"/>
                        <a:pt x="189" y="39"/>
                      </a:cubicBezTo>
                      <a:cubicBezTo>
                        <a:pt x="200" y="39"/>
                        <a:pt x="209" y="30"/>
                        <a:pt x="209" y="19"/>
                      </a:cubicBezTo>
                      <a:cubicBezTo>
                        <a:pt x="209" y="9"/>
                        <a:pt x="200" y="0"/>
                        <a:pt x="189" y="0"/>
                      </a:cubicBezTo>
                      <a:cubicBezTo>
                        <a:pt x="178" y="0"/>
                        <a:pt x="170" y="9"/>
                        <a:pt x="170" y="19"/>
                      </a:cubicBezTo>
                      <a:cubicBezTo>
                        <a:pt x="170" y="23"/>
                        <a:pt x="170" y="25"/>
                        <a:pt x="172" y="28"/>
                      </a:cubicBezTo>
                      <a:cubicBezTo>
                        <a:pt x="142" y="62"/>
                        <a:pt x="142" y="62"/>
                        <a:pt x="142" y="62"/>
                      </a:cubicBezTo>
                      <a:cubicBezTo>
                        <a:pt x="131" y="56"/>
                        <a:pt x="119" y="53"/>
                        <a:pt x="106" y="53"/>
                      </a:cubicBezTo>
                      <a:cubicBezTo>
                        <a:pt x="92" y="53"/>
                        <a:pt x="79" y="56"/>
                        <a:pt x="67" y="63"/>
                      </a:cubicBezTo>
                      <a:cubicBezTo>
                        <a:pt x="45" y="38"/>
                        <a:pt x="38" y="30"/>
                        <a:pt x="37" y="28"/>
                      </a:cubicBezTo>
                      <a:cubicBezTo>
                        <a:pt x="38" y="26"/>
                        <a:pt x="39" y="23"/>
                        <a:pt x="39" y="19"/>
                      </a:cubicBezTo>
                      <a:cubicBezTo>
                        <a:pt x="39" y="9"/>
                        <a:pt x="30" y="0"/>
                        <a:pt x="19" y="0"/>
                      </a:cubicBezTo>
                      <a:cubicBezTo>
                        <a:pt x="8" y="0"/>
                        <a:pt x="0" y="9"/>
                        <a:pt x="0" y="19"/>
                      </a:cubicBezTo>
                      <a:cubicBezTo>
                        <a:pt x="0" y="30"/>
                        <a:pt x="8" y="39"/>
                        <a:pt x="19" y="39"/>
                      </a:cubicBezTo>
                      <a:cubicBezTo>
                        <a:pt x="21" y="39"/>
                        <a:pt x="22" y="39"/>
                        <a:pt x="24" y="39"/>
                      </a:cubicBezTo>
                      <a:cubicBezTo>
                        <a:pt x="52" y="73"/>
                        <a:pt x="52" y="73"/>
                        <a:pt x="52" y="73"/>
                      </a:cubicBezTo>
                      <a:cubicBezTo>
                        <a:pt x="45" y="80"/>
                        <a:pt x="38" y="87"/>
                        <a:pt x="33" y="96"/>
                      </a:cubicBezTo>
                      <a:cubicBezTo>
                        <a:pt x="34" y="97"/>
                        <a:pt x="35" y="98"/>
                        <a:pt x="37" y="99"/>
                      </a:cubicBezTo>
                      <a:cubicBezTo>
                        <a:pt x="55" y="108"/>
                        <a:pt x="79" y="115"/>
                        <a:pt x="106" y="115"/>
                      </a:cubicBezTo>
                      <a:cubicBezTo>
                        <a:pt x="132" y="115"/>
                        <a:pt x="156" y="108"/>
                        <a:pt x="174" y="99"/>
                      </a:cubicBezTo>
                      <a:cubicBezTo>
                        <a:pt x="176" y="98"/>
                        <a:pt x="177" y="97"/>
                        <a:pt x="179" y="9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CiscoSansTT Light"/>
                    <a:cs typeface="CiscoSansTT Light"/>
                  </a:endParaRPr>
                </a:p>
              </p:txBody>
            </p:sp>
          </p:grpSp>
        </p:grpSp>
      </p:grpSp>
      <p:pic>
        <p:nvPicPr>
          <p:cNvPr id="146" name="Picture 145">
            <a:extLst>
              <a:ext uri="{FF2B5EF4-FFF2-40B4-BE49-F238E27FC236}">
                <a16:creationId xmlns:a16="http://schemas.microsoft.com/office/drawing/2014/main" id="{CEA315EF-6F9F-414B-B7BF-9305638DBB8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648295" y="1263100"/>
            <a:ext cx="8265448" cy="4895413"/>
          </a:xfrm>
          <a:prstGeom prst="rect">
            <a:avLst/>
          </a:prstGeom>
        </p:spPr>
      </p:pic>
      <p:grpSp>
        <p:nvGrpSpPr>
          <p:cNvPr id="147" name="Group 146">
            <a:extLst>
              <a:ext uri="{FF2B5EF4-FFF2-40B4-BE49-F238E27FC236}">
                <a16:creationId xmlns:a16="http://schemas.microsoft.com/office/drawing/2014/main" id="{C60EDD8A-A31F-4553-A453-830B6C808461}"/>
              </a:ext>
            </a:extLst>
          </p:cNvPr>
          <p:cNvGrpSpPr/>
          <p:nvPr/>
        </p:nvGrpSpPr>
        <p:grpSpPr>
          <a:xfrm>
            <a:off x="9105364" y="6390266"/>
            <a:ext cx="8288791" cy="377582"/>
            <a:chOff x="9105364" y="6390266"/>
            <a:chExt cx="8288791" cy="377582"/>
          </a:xfrm>
        </p:grpSpPr>
        <p:sp>
          <p:nvSpPr>
            <p:cNvPr id="155" name="TextBox 154">
              <a:extLst>
                <a:ext uri="{FF2B5EF4-FFF2-40B4-BE49-F238E27FC236}">
                  <a16:creationId xmlns:a16="http://schemas.microsoft.com/office/drawing/2014/main" id="{71DE207C-B085-4F37-8007-E5A3C5414DEB}"/>
                </a:ext>
              </a:extLst>
            </p:cNvPr>
            <p:cNvSpPr txBox="1"/>
            <p:nvPr/>
          </p:nvSpPr>
          <p:spPr>
            <a:xfrm>
              <a:off x="10779618" y="6429294"/>
              <a:ext cx="661453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bg1"/>
                  </a:solidFill>
                  <a:latin typeface="Gibson" pitchFamily="2" charset="77"/>
                </a:rPr>
                <a:t>For Finance</a:t>
              </a:r>
            </a:p>
          </p:txBody>
        </p:sp>
        <p:pic>
          <p:nvPicPr>
            <p:cNvPr id="169" name="Picture 168">
              <a:extLst>
                <a:ext uri="{FF2B5EF4-FFF2-40B4-BE49-F238E27FC236}">
                  <a16:creationId xmlns:a16="http://schemas.microsoft.com/office/drawing/2014/main" id="{2E82070E-37EE-45C8-B8D6-DB94398BAB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5364" y="6390266"/>
              <a:ext cx="1712891" cy="361993"/>
            </a:xfrm>
            <a:prstGeom prst="rect">
              <a:avLst/>
            </a:prstGeom>
          </p:spPr>
        </p:pic>
      </p:grpSp>
    </p:spTree>
    <p:extLst>
      <p:ext uri="{BB962C8B-B14F-4D97-AF65-F5344CB8AC3E}">
        <p14:creationId xmlns:p14="http://schemas.microsoft.com/office/powerpoint/2010/main" val="4203524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5"/>
                                        </p:tgtEl>
                                        <p:attrNameLst>
                                          <p:attrName>style.visibility</p:attrName>
                                        </p:attrNameLst>
                                      </p:cBhvr>
                                      <p:to>
                                        <p:strVal val="visible"/>
                                      </p:to>
                                    </p:set>
                                    <p:animEffect transition="in" filter="fade">
                                      <p:cBhvr>
                                        <p:cTn id="11" dur="500"/>
                                        <p:tgtEl>
                                          <p:spTgt spid="13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2"/>
                                        </p:tgtEl>
                                        <p:attrNameLst>
                                          <p:attrName>style.visibility</p:attrName>
                                        </p:attrNameLst>
                                      </p:cBhvr>
                                      <p:to>
                                        <p:strVal val="visible"/>
                                      </p:to>
                                    </p:set>
                                    <p:animEffect transition="in" filter="fade">
                                      <p:cBhvr>
                                        <p:cTn id="16"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983A6-3057-B447-AD90-6F89F57A4D7E}"/>
              </a:ext>
            </a:extLst>
          </p:cNvPr>
          <p:cNvSpPr>
            <a:spLocks noGrp="1"/>
          </p:cNvSpPr>
          <p:nvPr>
            <p:ph type="title"/>
          </p:nvPr>
        </p:nvSpPr>
        <p:spPr/>
        <p:txBody>
          <a:bodyPr>
            <a:normAutofit fontScale="90000"/>
          </a:bodyPr>
          <a:lstStyle/>
          <a:p>
            <a:pPr lvl="0"/>
            <a:r>
              <a:rPr lang="en-US" dirty="0">
                <a:solidFill>
                  <a:srgbClr val="003A5C"/>
                </a:solidFill>
                <a:latin typeface="+mn-lt"/>
              </a:rPr>
              <a:t>Amplify your threat protection</a:t>
            </a:r>
            <a:br>
              <a:rPr lang="en-US" dirty="0"/>
            </a:br>
            <a:endParaRPr lang="en-US" dirty="0"/>
          </a:p>
        </p:txBody>
      </p:sp>
      <p:grpSp>
        <p:nvGrpSpPr>
          <p:cNvPr id="17" name="Group 16">
            <a:extLst>
              <a:ext uri="{FF2B5EF4-FFF2-40B4-BE49-F238E27FC236}">
                <a16:creationId xmlns:a16="http://schemas.microsoft.com/office/drawing/2014/main" id="{47DB134C-7BEC-D547-90A0-C457AD3A4187}"/>
              </a:ext>
            </a:extLst>
          </p:cNvPr>
          <p:cNvGrpSpPr/>
          <p:nvPr/>
        </p:nvGrpSpPr>
        <p:grpSpPr>
          <a:xfrm>
            <a:off x="-1" y="5181821"/>
            <a:ext cx="5415421" cy="1321225"/>
            <a:chOff x="-1" y="3886367"/>
            <a:chExt cx="4061566" cy="990919"/>
          </a:xfrm>
        </p:grpSpPr>
        <p:sp>
          <p:nvSpPr>
            <p:cNvPr id="8" name="Round Same Side Corner Rectangle 7">
              <a:extLst>
                <a:ext uri="{FF2B5EF4-FFF2-40B4-BE49-F238E27FC236}">
                  <a16:creationId xmlns:a16="http://schemas.microsoft.com/office/drawing/2014/main" id="{E85D60C0-80BA-DF49-B0F0-13D35227CEE2}"/>
                </a:ext>
              </a:extLst>
            </p:cNvPr>
            <p:cNvSpPr/>
            <p:nvPr/>
          </p:nvSpPr>
          <p:spPr>
            <a:xfrm rot="5400000">
              <a:off x="1535322" y="2351044"/>
              <a:ext cx="990919" cy="4061566"/>
            </a:xfrm>
            <a:prstGeom prst="round2SameRect">
              <a:avLst>
                <a:gd name="adj1" fmla="val 50000"/>
                <a:gd name="adj2"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8" name="Group 77">
              <a:extLst>
                <a:ext uri="{FF2B5EF4-FFF2-40B4-BE49-F238E27FC236}">
                  <a16:creationId xmlns:a16="http://schemas.microsoft.com/office/drawing/2014/main" id="{FE3827E8-5269-9D43-AA25-E0C4B200F309}"/>
                </a:ext>
              </a:extLst>
            </p:cNvPr>
            <p:cNvGrpSpPr>
              <a:grpSpLocks noChangeAspect="1"/>
            </p:cNvGrpSpPr>
            <p:nvPr/>
          </p:nvGrpSpPr>
          <p:grpSpPr>
            <a:xfrm>
              <a:off x="3154588" y="3971147"/>
              <a:ext cx="822960" cy="822960"/>
              <a:chOff x="2766868" y="3166920"/>
              <a:chExt cx="548640" cy="548640"/>
            </a:xfrm>
          </p:grpSpPr>
          <p:sp>
            <p:nvSpPr>
              <p:cNvPr id="79" name="Oval 78">
                <a:extLst>
                  <a:ext uri="{FF2B5EF4-FFF2-40B4-BE49-F238E27FC236}">
                    <a16:creationId xmlns:a16="http://schemas.microsoft.com/office/drawing/2014/main" id="{760269CA-40B4-5C44-9C08-8DD4F2629B0E}"/>
                  </a:ext>
                </a:extLst>
              </p:cNvPr>
              <p:cNvSpPr>
                <a:spLocks noChangeAspect="1"/>
              </p:cNvSpPr>
              <p:nvPr/>
            </p:nvSpPr>
            <p:spPr>
              <a:xfrm>
                <a:off x="2766868" y="3166920"/>
                <a:ext cx="548640" cy="548640"/>
              </a:xfrm>
              <a:prstGeom prst="ellipse">
                <a:avLst/>
              </a:prstGeom>
              <a:solidFill>
                <a:srgbClr val="003A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0" name="Freeform 79">
                <a:extLst>
                  <a:ext uri="{FF2B5EF4-FFF2-40B4-BE49-F238E27FC236}">
                    <a16:creationId xmlns:a16="http://schemas.microsoft.com/office/drawing/2014/main" id="{46FD5137-4B29-6640-8215-CCBD61455159}"/>
                  </a:ext>
                </a:extLst>
              </p:cNvPr>
              <p:cNvSpPr>
                <a:spLocks noChangeAspect="1"/>
              </p:cNvSpPr>
              <p:nvPr/>
            </p:nvSpPr>
            <p:spPr>
              <a:xfrm>
                <a:off x="2909953" y="3309291"/>
                <a:ext cx="405217" cy="405863"/>
              </a:xfrm>
              <a:custGeom>
                <a:avLst/>
                <a:gdLst>
                  <a:gd name="connsiteX0" fmla="*/ 1110782 w 1688406"/>
                  <a:gd name="connsiteY0" fmla="*/ 0 h 1691096"/>
                  <a:gd name="connsiteX1" fmla="*/ 1688406 w 1688406"/>
                  <a:gd name="connsiteY1" fmla="*/ 577623 h 1691096"/>
                  <a:gd name="connsiteX2" fmla="*/ 1683910 w 1688406"/>
                  <a:gd name="connsiteY2" fmla="*/ 666653 h 1691096"/>
                  <a:gd name="connsiteX3" fmla="*/ 663676 w 1688406"/>
                  <a:gd name="connsiteY3" fmla="*/ 1686887 h 1691096"/>
                  <a:gd name="connsiteX4" fmla="*/ 580314 w 1688406"/>
                  <a:gd name="connsiteY4" fmla="*/ 1691096 h 1691096"/>
                  <a:gd name="connsiteX5" fmla="*/ 0 w 1688406"/>
                  <a:gd name="connsiteY5" fmla="*/ 1110782 h 1691096"/>
                  <a:gd name="connsiteX6" fmla="*/ 14042 w 1688406"/>
                  <a:gd name="connsiteY6" fmla="*/ 1096740 h 1691096"/>
                  <a:gd name="connsiteX7" fmla="*/ 119406 w 1688406"/>
                  <a:gd name="connsiteY7" fmla="*/ 1183673 h 1691096"/>
                  <a:gd name="connsiteX8" fmla="*/ 546811 w 1688406"/>
                  <a:gd name="connsiteY8" fmla="*/ 1314227 h 1691096"/>
                  <a:gd name="connsiteX9" fmla="*/ 1311250 w 1688406"/>
                  <a:gd name="connsiteY9" fmla="*/ 549788 h 1691096"/>
                  <a:gd name="connsiteX10" fmla="*/ 1180696 w 1688406"/>
                  <a:gd name="connsiteY10" fmla="*/ 122383 h 1691096"/>
                  <a:gd name="connsiteX11" fmla="*/ 1093763 w 1688406"/>
                  <a:gd name="connsiteY11" fmla="*/ 17019 h 1691096"/>
                  <a:gd name="connsiteX12" fmla="*/ 1110782 w 1688406"/>
                  <a:gd name="connsiteY12" fmla="*/ 0 h 16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8406" h="1691096">
                    <a:moveTo>
                      <a:pt x="1110782" y="0"/>
                    </a:moveTo>
                    <a:lnTo>
                      <a:pt x="1688406" y="577623"/>
                    </a:lnTo>
                    <a:lnTo>
                      <a:pt x="1683910" y="666653"/>
                    </a:lnTo>
                    <a:cubicBezTo>
                      <a:pt x="1629279" y="1204593"/>
                      <a:pt x="1201616" y="1632256"/>
                      <a:pt x="663676" y="1686887"/>
                    </a:cubicBezTo>
                    <a:lnTo>
                      <a:pt x="580314" y="1691096"/>
                    </a:lnTo>
                    <a:lnTo>
                      <a:pt x="0" y="1110782"/>
                    </a:lnTo>
                    <a:lnTo>
                      <a:pt x="14042" y="1096740"/>
                    </a:lnTo>
                    <a:lnTo>
                      <a:pt x="119406" y="1183673"/>
                    </a:lnTo>
                    <a:cubicBezTo>
                      <a:pt x="241411" y="1266098"/>
                      <a:pt x="388491" y="1314227"/>
                      <a:pt x="546811" y="1314227"/>
                    </a:cubicBezTo>
                    <a:cubicBezTo>
                      <a:pt x="968999" y="1314227"/>
                      <a:pt x="1311250" y="971976"/>
                      <a:pt x="1311250" y="549788"/>
                    </a:cubicBezTo>
                    <a:cubicBezTo>
                      <a:pt x="1311250" y="391468"/>
                      <a:pt x="1263121" y="244388"/>
                      <a:pt x="1180696" y="122383"/>
                    </a:cubicBezTo>
                    <a:lnTo>
                      <a:pt x="1093763" y="17019"/>
                    </a:lnTo>
                    <a:lnTo>
                      <a:pt x="1110782" y="0"/>
                    </a:lnTo>
                    <a:close/>
                  </a:path>
                </a:pathLst>
              </a:custGeom>
              <a:solidFill>
                <a:srgbClr val="0F2F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Freeform 5">
                <a:extLst>
                  <a:ext uri="{FF2B5EF4-FFF2-40B4-BE49-F238E27FC236}">
                    <a16:creationId xmlns:a16="http://schemas.microsoft.com/office/drawing/2014/main" id="{42EAF3D1-5AFA-134C-8A79-ACF29B23B86A}"/>
                  </a:ext>
                </a:extLst>
              </p:cNvPr>
              <p:cNvSpPr>
                <a:spLocks noEditPoints="1"/>
              </p:cNvSpPr>
              <p:nvPr/>
            </p:nvSpPr>
            <p:spPr bwMode="auto">
              <a:xfrm>
                <a:off x="2811156" y="3211012"/>
                <a:ext cx="460063" cy="460457"/>
              </a:xfrm>
              <a:custGeom>
                <a:avLst/>
                <a:gdLst>
                  <a:gd name="T0" fmla="*/ 614 w 632"/>
                  <a:gd name="T1" fmla="*/ 299 h 633"/>
                  <a:gd name="T2" fmla="*/ 586 w 632"/>
                  <a:gd name="T3" fmla="*/ 299 h 633"/>
                  <a:gd name="T4" fmla="*/ 334 w 632"/>
                  <a:gd name="T5" fmla="*/ 48 h 633"/>
                  <a:gd name="T6" fmla="*/ 334 w 632"/>
                  <a:gd name="T7" fmla="*/ 18 h 633"/>
                  <a:gd name="T8" fmla="*/ 316 w 632"/>
                  <a:gd name="T9" fmla="*/ 0 h 633"/>
                  <a:gd name="T10" fmla="*/ 298 w 632"/>
                  <a:gd name="T11" fmla="*/ 18 h 633"/>
                  <a:gd name="T12" fmla="*/ 298 w 632"/>
                  <a:gd name="T13" fmla="*/ 48 h 633"/>
                  <a:gd name="T14" fmla="*/ 46 w 632"/>
                  <a:gd name="T15" fmla="*/ 299 h 633"/>
                  <a:gd name="T16" fmla="*/ 18 w 632"/>
                  <a:gd name="T17" fmla="*/ 299 h 633"/>
                  <a:gd name="T18" fmla="*/ 0 w 632"/>
                  <a:gd name="T19" fmla="*/ 317 h 633"/>
                  <a:gd name="T20" fmla="*/ 18 w 632"/>
                  <a:gd name="T21" fmla="*/ 335 h 633"/>
                  <a:gd name="T22" fmla="*/ 46 w 632"/>
                  <a:gd name="T23" fmla="*/ 335 h 633"/>
                  <a:gd name="T24" fmla="*/ 298 w 632"/>
                  <a:gd name="T25" fmla="*/ 587 h 633"/>
                  <a:gd name="T26" fmla="*/ 298 w 632"/>
                  <a:gd name="T27" fmla="*/ 615 h 633"/>
                  <a:gd name="T28" fmla="*/ 316 w 632"/>
                  <a:gd name="T29" fmla="*/ 633 h 633"/>
                  <a:gd name="T30" fmla="*/ 334 w 632"/>
                  <a:gd name="T31" fmla="*/ 615 h 633"/>
                  <a:gd name="T32" fmla="*/ 334 w 632"/>
                  <a:gd name="T33" fmla="*/ 587 h 633"/>
                  <a:gd name="T34" fmla="*/ 586 w 632"/>
                  <a:gd name="T35" fmla="*/ 335 h 633"/>
                  <a:gd name="T36" fmla="*/ 614 w 632"/>
                  <a:gd name="T37" fmla="*/ 335 h 633"/>
                  <a:gd name="T38" fmla="*/ 632 w 632"/>
                  <a:gd name="T39" fmla="*/ 317 h 633"/>
                  <a:gd name="T40" fmla="*/ 614 w 632"/>
                  <a:gd name="T41" fmla="*/ 299 h 633"/>
                  <a:gd name="T42" fmla="*/ 334 w 632"/>
                  <a:gd name="T43" fmla="*/ 559 h 633"/>
                  <a:gd name="T44" fmla="*/ 334 w 632"/>
                  <a:gd name="T45" fmla="*/ 531 h 633"/>
                  <a:gd name="T46" fmla="*/ 316 w 632"/>
                  <a:gd name="T47" fmla="*/ 513 h 633"/>
                  <a:gd name="T48" fmla="*/ 298 w 632"/>
                  <a:gd name="T49" fmla="*/ 531 h 633"/>
                  <a:gd name="T50" fmla="*/ 298 w 632"/>
                  <a:gd name="T51" fmla="*/ 559 h 633"/>
                  <a:gd name="T52" fmla="*/ 74 w 632"/>
                  <a:gd name="T53" fmla="*/ 335 h 633"/>
                  <a:gd name="T54" fmla="*/ 101 w 632"/>
                  <a:gd name="T55" fmla="*/ 335 h 633"/>
                  <a:gd name="T56" fmla="*/ 119 w 632"/>
                  <a:gd name="T57" fmla="*/ 317 h 633"/>
                  <a:gd name="T58" fmla="*/ 101 w 632"/>
                  <a:gd name="T59" fmla="*/ 299 h 633"/>
                  <a:gd name="T60" fmla="*/ 75 w 632"/>
                  <a:gd name="T61" fmla="*/ 299 h 633"/>
                  <a:gd name="T62" fmla="*/ 298 w 632"/>
                  <a:gd name="T63" fmla="*/ 76 h 633"/>
                  <a:gd name="T64" fmla="*/ 298 w 632"/>
                  <a:gd name="T65" fmla="*/ 102 h 633"/>
                  <a:gd name="T66" fmla="*/ 316 w 632"/>
                  <a:gd name="T67" fmla="*/ 120 h 633"/>
                  <a:gd name="T68" fmla="*/ 334 w 632"/>
                  <a:gd name="T69" fmla="*/ 102 h 633"/>
                  <a:gd name="T70" fmla="*/ 334 w 632"/>
                  <a:gd name="T71" fmla="*/ 76 h 633"/>
                  <a:gd name="T72" fmla="*/ 558 w 632"/>
                  <a:gd name="T73" fmla="*/ 299 h 633"/>
                  <a:gd name="T74" fmla="*/ 531 w 632"/>
                  <a:gd name="T75" fmla="*/ 299 h 633"/>
                  <a:gd name="T76" fmla="*/ 513 w 632"/>
                  <a:gd name="T77" fmla="*/ 317 h 633"/>
                  <a:gd name="T78" fmla="*/ 531 w 632"/>
                  <a:gd name="T79" fmla="*/ 335 h 633"/>
                  <a:gd name="T80" fmla="*/ 558 w 632"/>
                  <a:gd name="T81" fmla="*/ 335 h 633"/>
                  <a:gd name="T82" fmla="*/ 334 w 632"/>
                  <a:gd name="T83" fmla="*/ 559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2" h="633">
                    <a:moveTo>
                      <a:pt x="614" y="299"/>
                    </a:moveTo>
                    <a:cubicBezTo>
                      <a:pt x="586" y="299"/>
                      <a:pt x="586" y="299"/>
                      <a:pt x="586" y="299"/>
                    </a:cubicBezTo>
                    <a:cubicBezTo>
                      <a:pt x="576" y="164"/>
                      <a:pt x="469" y="57"/>
                      <a:pt x="334" y="48"/>
                    </a:cubicBezTo>
                    <a:cubicBezTo>
                      <a:pt x="334" y="18"/>
                      <a:pt x="334" y="18"/>
                      <a:pt x="334" y="18"/>
                    </a:cubicBezTo>
                    <a:cubicBezTo>
                      <a:pt x="334" y="9"/>
                      <a:pt x="326" y="0"/>
                      <a:pt x="316" y="0"/>
                    </a:cubicBezTo>
                    <a:cubicBezTo>
                      <a:pt x="306" y="0"/>
                      <a:pt x="298" y="9"/>
                      <a:pt x="298" y="18"/>
                    </a:cubicBezTo>
                    <a:cubicBezTo>
                      <a:pt x="298" y="48"/>
                      <a:pt x="298" y="48"/>
                      <a:pt x="298" y="48"/>
                    </a:cubicBezTo>
                    <a:cubicBezTo>
                      <a:pt x="164" y="57"/>
                      <a:pt x="56" y="164"/>
                      <a:pt x="46" y="299"/>
                    </a:cubicBezTo>
                    <a:cubicBezTo>
                      <a:pt x="18" y="299"/>
                      <a:pt x="18" y="299"/>
                      <a:pt x="18" y="299"/>
                    </a:cubicBezTo>
                    <a:cubicBezTo>
                      <a:pt x="8" y="299"/>
                      <a:pt x="0" y="307"/>
                      <a:pt x="0" y="317"/>
                    </a:cubicBezTo>
                    <a:cubicBezTo>
                      <a:pt x="0" y="327"/>
                      <a:pt x="8" y="335"/>
                      <a:pt x="18" y="335"/>
                    </a:cubicBezTo>
                    <a:cubicBezTo>
                      <a:pt x="46" y="335"/>
                      <a:pt x="46" y="335"/>
                      <a:pt x="46" y="335"/>
                    </a:cubicBezTo>
                    <a:cubicBezTo>
                      <a:pt x="55" y="470"/>
                      <a:pt x="163" y="578"/>
                      <a:pt x="298" y="587"/>
                    </a:cubicBezTo>
                    <a:cubicBezTo>
                      <a:pt x="298" y="615"/>
                      <a:pt x="298" y="615"/>
                      <a:pt x="298" y="615"/>
                    </a:cubicBezTo>
                    <a:cubicBezTo>
                      <a:pt x="298" y="625"/>
                      <a:pt x="306" y="633"/>
                      <a:pt x="316" y="633"/>
                    </a:cubicBezTo>
                    <a:cubicBezTo>
                      <a:pt x="326" y="633"/>
                      <a:pt x="334" y="625"/>
                      <a:pt x="334" y="615"/>
                    </a:cubicBezTo>
                    <a:cubicBezTo>
                      <a:pt x="334" y="587"/>
                      <a:pt x="334" y="587"/>
                      <a:pt x="334" y="587"/>
                    </a:cubicBezTo>
                    <a:cubicBezTo>
                      <a:pt x="469" y="578"/>
                      <a:pt x="577" y="470"/>
                      <a:pt x="586" y="335"/>
                    </a:cubicBezTo>
                    <a:cubicBezTo>
                      <a:pt x="614" y="335"/>
                      <a:pt x="614" y="335"/>
                      <a:pt x="614" y="335"/>
                    </a:cubicBezTo>
                    <a:cubicBezTo>
                      <a:pt x="624" y="335"/>
                      <a:pt x="632" y="327"/>
                      <a:pt x="632" y="317"/>
                    </a:cubicBezTo>
                    <a:cubicBezTo>
                      <a:pt x="632" y="307"/>
                      <a:pt x="624" y="299"/>
                      <a:pt x="614" y="299"/>
                    </a:cubicBezTo>
                    <a:close/>
                    <a:moveTo>
                      <a:pt x="334" y="559"/>
                    </a:moveTo>
                    <a:cubicBezTo>
                      <a:pt x="334" y="531"/>
                      <a:pt x="334" y="531"/>
                      <a:pt x="334" y="531"/>
                    </a:cubicBezTo>
                    <a:cubicBezTo>
                      <a:pt x="334" y="522"/>
                      <a:pt x="326" y="513"/>
                      <a:pt x="316" y="513"/>
                    </a:cubicBezTo>
                    <a:cubicBezTo>
                      <a:pt x="306" y="513"/>
                      <a:pt x="298" y="522"/>
                      <a:pt x="298" y="531"/>
                    </a:cubicBezTo>
                    <a:cubicBezTo>
                      <a:pt x="298" y="559"/>
                      <a:pt x="298" y="559"/>
                      <a:pt x="298" y="559"/>
                    </a:cubicBezTo>
                    <a:cubicBezTo>
                      <a:pt x="179" y="550"/>
                      <a:pt x="83" y="454"/>
                      <a:pt x="74" y="335"/>
                    </a:cubicBezTo>
                    <a:cubicBezTo>
                      <a:pt x="101" y="335"/>
                      <a:pt x="101" y="335"/>
                      <a:pt x="101" y="335"/>
                    </a:cubicBezTo>
                    <a:cubicBezTo>
                      <a:pt x="111" y="335"/>
                      <a:pt x="119" y="327"/>
                      <a:pt x="119" y="317"/>
                    </a:cubicBezTo>
                    <a:cubicBezTo>
                      <a:pt x="119" y="307"/>
                      <a:pt x="111" y="299"/>
                      <a:pt x="101" y="299"/>
                    </a:cubicBezTo>
                    <a:cubicBezTo>
                      <a:pt x="75" y="299"/>
                      <a:pt x="75" y="299"/>
                      <a:pt x="75" y="299"/>
                    </a:cubicBezTo>
                    <a:cubicBezTo>
                      <a:pt x="84" y="180"/>
                      <a:pt x="179" y="85"/>
                      <a:pt x="298" y="76"/>
                    </a:cubicBezTo>
                    <a:cubicBezTo>
                      <a:pt x="298" y="102"/>
                      <a:pt x="298" y="102"/>
                      <a:pt x="298" y="102"/>
                    </a:cubicBezTo>
                    <a:cubicBezTo>
                      <a:pt x="298" y="112"/>
                      <a:pt x="306" y="120"/>
                      <a:pt x="316" y="120"/>
                    </a:cubicBezTo>
                    <a:cubicBezTo>
                      <a:pt x="326" y="120"/>
                      <a:pt x="334" y="112"/>
                      <a:pt x="334" y="102"/>
                    </a:cubicBezTo>
                    <a:cubicBezTo>
                      <a:pt x="334" y="76"/>
                      <a:pt x="334" y="76"/>
                      <a:pt x="334" y="76"/>
                    </a:cubicBezTo>
                    <a:cubicBezTo>
                      <a:pt x="453" y="85"/>
                      <a:pt x="549" y="180"/>
                      <a:pt x="558" y="299"/>
                    </a:cubicBezTo>
                    <a:cubicBezTo>
                      <a:pt x="531" y="299"/>
                      <a:pt x="531" y="299"/>
                      <a:pt x="531" y="299"/>
                    </a:cubicBezTo>
                    <a:cubicBezTo>
                      <a:pt x="521" y="299"/>
                      <a:pt x="513" y="307"/>
                      <a:pt x="513" y="317"/>
                    </a:cubicBezTo>
                    <a:cubicBezTo>
                      <a:pt x="513" y="327"/>
                      <a:pt x="521" y="335"/>
                      <a:pt x="531" y="335"/>
                    </a:cubicBezTo>
                    <a:cubicBezTo>
                      <a:pt x="558" y="335"/>
                      <a:pt x="558" y="335"/>
                      <a:pt x="558" y="335"/>
                    </a:cubicBezTo>
                    <a:cubicBezTo>
                      <a:pt x="549" y="454"/>
                      <a:pt x="453" y="550"/>
                      <a:pt x="334" y="559"/>
                    </a:cubicBezTo>
                    <a:close/>
                  </a:path>
                </a:pathLst>
              </a:custGeom>
              <a:solidFill>
                <a:schemeClr val="accent2"/>
              </a:solidFill>
              <a:ln>
                <a:solidFill>
                  <a:schemeClr val="accent2"/>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CiscoSansTT Light"/>
                  <a:cs typeface="CiscoSansTT Light"/>
                </a:endParaRPr>
              </a:p>
            </p:txBody>
          </p:sp>
          <p:grpSp>
            <p:nvGrpSpPr>
              <p:cNvPr id="83" name="Group 82">
                <a:extLst>
                  <a:ext uri="{FF2B5EF4-FFF2-40B4-BE49-F238E27FC236}">
                    <a16:creationId xmlns:a16="http://schemas.microsoft.com/office/drawing/2014/main" id="{F2E25600-A320-294B-BE13-E4DD4C932393}"/>
                  </a:ext>
                </a:extLst>
              </p:cNvPr>
              <p:cNvGrpSpPr/>
              <p:nvPr/>
            </p:nvGrpSpPr>
            <p:grpSpPr>
              <a:xfrm>
                <a:off x="2929996" y="3311418"/>
                <a:ext cx="222384" cy="241602"/>
                <a:chOff x="6083483" y="1803813"/>
                <a:chExt cx="926598" cy="1006677"/>
              </a:xfrm>
              <a:solidFill>
                <a:schemeClr val="bg2"/>
              </a:solidFill>
            </p:grpSpPr>
            <p:sp>
              <p:nvSpPr>
                <p:cNvPr id="85" name="Freeform 6">
                  <a:extLst>
                    <a:ext uri="{FF2B5EF4-FFF2-40B4-BE49-F238E27FC236}">
                      <a16:creationId xmlns:a16="http://schemas.microsoft.com/office/drawing/2014/main" id="{71775BD6-0434-D546-9D54-B1711596F12D}"/>
                    </a:ext>
                  </a:extLst>
                </p:cNvPr>
                <p:cNvSpPr>
                  <a:spLocks/>
                </p:cNvSpPr>
                <p:nvPr/>
              </p:nvSpPr>
              <p:spPr bwMode="auto">
                <a:xfrm>
                  <a:off x="6083483" y="2127388"/>
                  <a:ext cx="444506" cy="683102"/>
                </a:xfrm>
                <a:custGeom>
                  <a:avLst/>
                  <a:gdLst>
                    <a:gd name="T0" fmla="*/ 73 w 147"/>
                    <a:gd name="T1" fmla="*/ 0 h 225"/>
                    <a:gd name="T2" fmla="*/ 62 w 147"/>
                    <a:gd name="T3" fmla="*/ 25 h 225"/>
                    <a:gd name="T4" fmla="*/ 25 w 147"/>
                    <a:gd name="T5" fmla="*/ 9 h 225"/>
                    <a:gd name="T6" fmla="*/ 11 w 147"/>
                    <a:gd name="T7" fmla="*/ 15 h 225"/>
                    <a:gd name="T8" fmla="*/ 18 w 147"/>
                    <a:gd name="T9" fmla="*/ 29 h 225"/>
                    <a:gd name="T10" fmla="*/ 56 w 147"/>
                    <a:gd name="T11" fmla="*/ 46 h 225"/>
                    <a:gd name="T12" fmla="*/ 52 w 147"/>
                    <a:gd name="T13" fmla="*/ 79 h 225"/>
                    <a:gd name="T14" fmla="*/ 11 w 147"/>
                    <a:gd name="T15" fmla="*/ 79 h 225"/>
                    <a:gd name="T16" fmla="*/ 0 w 147"/>
                    <a:gd name="T17" fmla="*/ 90 h 225"/>
                    <a:gd name="T18" fmla="*/ 11 w 147"/>
                    <a:gd name="T19" fmla="*/ 101 h 225"/>
                    <a:gd name="T20" fmla="*/ 52 w 147"/>
                    <a:gd name="T21" fmla="*/ 101 h 225"/>
                    <a:gd name="T22" fmla="*/ 56 w 147"/>
                    <a:gd name="T23" fmla="*/ 134 h 225"/>
                    <a:gd name="T24" fmla="*/ 18 w 147"/>
                    <a:gd name="T25" fmla="*/ 151 h 225"/>
                    <a:gd name="T26" fmla="*/ 11 w 147"/>
                    <a:gd name="T27" fmla="*/ 166 h 225"/>
                    <a:gd name="T28" fmla="*/ 22 w 147"/>
                    <a:gd name="T29" fmla="*/ 173 h 225"/>
                    <a:gd name="T30" fmla="*/ 25 w 147"/>
                    <a:gd name="T31" fmla="*/ 172 h 225"/>
                    <a:gd name="T32" fmla="*/ 64 w 147"/>
                    <a:gd name="T33" fmla="*/ 155 h 225"/>
                    <a:gd name="T34" fmla="*/ 147 w 147"/>
                    <a:gd name="T35" fmla="*/ 225 h 225"/>
                    <a:gd name="T36" fmla="*/ 147 w 147"/>
                    <a:gd name="T37" fmla="*/ 20 h 225"/>
                    <a:gd name="T38" fmla="*/ 78 w 147"/>
                    <a:gd name="T39" fmla="*/ 4 h 225"/>
                    <a:gd name="T40" fmla="*/ 73 w 147"/>
                    <a:gd name="T41"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 h="225">
                      <a:moveTo>
                        <a:pt x="73" y="0"/>
                      </a:moveTo>
                      <a:cubicBezTo>
                        <a:pt x="68" y="8"/>
                        <a:pt x="65" y="16"/>
                        <a:pt x="62" y="25"/>
                      </a:cubicBezTo>
                      <a:cubicBezTo>
                        <a:pt x="25" y="9"/>
                        <a:pt x="25" y="9"/>
                        <a:pt x="25" y="9"/>
                      </a:cubicBezTo>
                      <a:cubicBezTo>
                        <a:pt x="20" y="7"/>
                        <a:pt x="13" y="9"/>
                        <a:pt x="11" y="15"/>
                      </a:cubicBezTo>
                      <a:cubicBezTo>
                        <a:pt x="9" y="20"/>
                        <a:pt x="12" y="27"/>
                        <a:pt x="18" y="29"/>
                      </a:cubicBezTo>
                      <a:cubicBezTo>
                        <a:pt x="56" y="46"/>
                        <a:pt x="56" y="46"/>
                        <a:pt x="56" y="46"/>
                      </a:cubicBezTo>
                      <a:cubicBezTo>
                        <a:pt x="54" y="57"/>
                        <a:pt x="52" y="68"/>
                        <a:pt x="52" y="79"/>
                      </a:cubicBezTo>
                      <a:cubicBezTo>
                        <a:pt x="11" y="79"/>
                        <a:pt x="11" y="79"/>
                        <a:pt x="11" y="79"/>
                      </a:cubicBezTo>
                      <a:cubicBezTo>
                        <a:pt x="4" y="79"/>
                        <a:pt x="0" y="83"/>
                        <a:pt x="0" y="90"/>
                      </a:cubicBezTo>
                      <a:cubicBezTo>
                        <a:pt x="0" y="95"/>
                        <a:pt x="4" y="101"/>
                        <a:pt x="11" y="101"/>
                      </a:cubicBezTo>
                      <a:cubicBezTo>
                        <a:pt x="52" y="101"/>
                        <a:pt x="52" y="101"/>
                        <a:pt x="52" y="101"/>
                      </a:cubicBezTo>
                      <a:cubicBezTo>
                        <a:pt x="52" y="113"/>
                        <a:pt x="54" y="124"/>
                        <a:pt x="56" y="134"/>
                      </a:cubicBezTo>
                      <a:cubicBezTo>
                        <a:pt x="18" y="151"/>
                        <a:pt x="18" y="151"/>
                        <a:pt x="18" y="151"/>
                      </a:cubicBezTo>
                      <a:cubicBezTo>
                        <a:pt x="11" y="154"/>
                        <a:pt x="9" y="161"/>
                        <a:pt x="11" y="166"/>
                      </a:cubicBezTo>
                      <a:cubicBezTo>
                        <a:pt x="13" y="169"/>
                        <a:pt x="18" y="173"/>
                        <a:pt x="22" y="173"/>
                      </a:cubicBezTo>
                      <a:cubicBezTo>
                        <a:pt x="23" y="173"/>
                        <a:pt x="24" y="172"/>
                        <a:pt x="25" y="172"/>
                      </a:cubicBezTo>
                      <a:cubicBezTo>
                        <a:pt x="64" y="155"/>
                        <a:pt x="64" y="155"/>
                        <a:pt x="64" y="155"/>
                      </a:cubicBezTo>
                      <a:cubicBezTo>
                        <a:pt x="79" y="190"/>
                        <a:pt x="109" y="211"/>
                        <a:pt x="147" y="225"/>
                      </a:cubicBezTo>
                      <a:cubicBezTo>
                        <a:pt x="147" y="20"/>
                        <a:pt x="147" y="20"/>
                        <a:pt x="147" y="20"/>
                      </a:cubicBezTo>
                      <a:cubicBezTo>
                        <a:pt x="120" y="20"/>
                        <a:pt x="97" y="13"/>
                        <a:pt x="78" y="4"/>
                      </a:cubicBezTo>
                      <a:cubicBezTo>
                        <a:pt x="77" y="2"/>
                        <a:pt x="75" y="1"/>
                        <a:pt x="7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CiscoSansTT Light"/>
                    <a:cs typeface="CiscoSansTT Light"/>
                  </a:endParaRPr>
                </a:p>
              </p:txBody>
            </p:sp>
            <p:sp>
              <p:nvSpPr>
                <p:cNvPr id="86" name="Freeform 7">
                  <a:extLst>
                    <a:ext uri="{FF2B5EF4-FFF2-40B4-BE49-F238E27FC236}">
                      <a16:creationId xmlns:a16="http://schemas.microsoft.com/office/drawing/2014/main" id="{B509DD44-4D67-C44B-BB03-2361938125DB}"/>
                    </a:ext>
                  </a:extLst>
                </p:cNvPr>
                <p:cNvSpPr>
                  <a:spLocks/>
                </p:cNvSpPr>
                <p:nvPr/>
              </p:nvSpPr>
              <p:spPr bwMode="auto">
                <a:xfrm>
                  <a:off x="6567210" y="2127388"/>
                  <a:ext cx="442871" cy="683102"/>
                </a:xfrm>
                <a:custGeom>
                  <a:avLst/>
                  <a:gdLst>
                    <a:gd name="T0" fmla="*/ 134 w 146"/>
                    <a:gd name="T1" fmla="*/ 101 h 225"/>
                    <a:gd name="T2" fmla="*/ 146 w 146"/>
                    <a:gd name="T3" fmla="*/ 90 h 225"/>
                    <a:gd name="T4" fmla="*/ 135 w 146"/>
                    <a:gd name="T5" fmla="*/ 79 h 225"/>
                    <a:gd name="T6" fmla="*/ 95 w 146"/>
                    <a:gd name="T7" fmla="*/ 79 h 225"/>
                    <a:gd name="T8" fmla="*/ 91 w 146"/>
                    <a:gd name="T9" fmla="*/ 46 h 225"/>
                    <a:gd name="T10" fmla="*/ 129 w 146"/>
                    <a:gd name="T11" fmla="*/ 29 h 225"/>
                    <a:gd name="T12" fmla="*/ 134 w 146"/>
                    <a:gd name="T13" fmla="*/ 15 h 225"/>
                    <a:gd name="T14" fmla="*/ 120 w 146"/>
                    <a:gd name="T15" fmla="*/ 9 h 225"/>
                    <a:gd name="T16" fmla="*/ 84 w 146"/>
                    <a:gd name="T17" fmla="*/ 23 h 225"/>
                    <a:gd name="T18" fmla="*/ 74 w 146"/>
                    <a:gd name="T19" fmla="*/ 0 h 225"/>
                    <a:gd name="T20" fmla="*/ 69 w 146"/>
                    <a:gd name="T21" fmla="*/ 4 h 225"/>
                    <a:gd name="T22" fmla="*/ 0 w 146"/>
                    <a:gd name="T23" fmla="*/ 20 h 225"/>
                    <a:gd name="T24" fmla="*/ 0 w 146"/>
                    <a:gd name="T25" fmla="*/ 225 h 225"/>
                    <a:gd name="T26" fmla="*/ 83 w 146"/>
                    <a:gd name="T27" fmla="*/ 156 h 225"/>
                    <a:gd name="T28" fmla="*/ 120 w 146"/>
                    <a:gd name="T29" fmla="*/ 172 h 225"/>
                    <a:gd name="T30" fmla="*/ 124 w 146"/>
                    <a:gd name="T31" fmla="*/ 173 h 225"/>
                    <a:gd name="T32" fmla="*/ 134 w 146"/>
                    <a:gd name="T33" fmla="*/ 166 h 225"/>
                    <a:gd name="T34" fmla="*/ 129 w 146"/>
                    <a:gd name="T35" fmla="*/ 151 h 225"/>
                    <a:gd name="T36" fmla="*/ 90 w 146"/>
                    <a:gd name="T37" fmla="*/ 135 h 225"/>
                    <a:gd name="T38" fmla="*/ 95 w 146"/>
                    <a:gd name="T39" fmla="*/ 101 h 225"/>
                    <a:gd name="T40" fmla="*/ 134 w 146"/>
                    <a:gd name="T41" fmla="*/ 10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6" h="225">
                      <a:moveTo>
                        <a:pt x="134" y="101"/>
                      </a:moveTo>
                      <a:cubicBezTo>
                        <a:pt x="141" y="101"/>
                        <a:pt x="145" y="95"/>
                        <a:pt x="146" y="90"/>
                      </a:cubicBezTo>
                      <a:cubicBezTo>
                        <a:pt x="146" y="83"/>
                        <a:pt x="141" y="79"/>
                        <a:pt x="135" y="79"/>
                      </a:cubicBezTo>
                      <a:cubicBezTo>
                        <a:pt x="95" y="79"/>
                        <a:pt x="95" y="79"/>
                        <a:pt x="95" y="79"/>
                      </a:cubicBezTo>
                      <a:cubicBezTo>
                        <a:pt x="95" y="67"/>
                        <a:pt x="93" y="56"/>
                        <a:pt x="91" y="46"/>
                      </a:cubicBezTo>
                      <a:cubicBezTo>
                        <a:pt x="129" y="29"/>
                        <a:pt x="129" y="29"/>
                        <a:pt x="129" y="29"/>
                      </a:cubicBezTo>
                      <a:cubicBezTo>
                        <a:pt x="134" y="27"/>
                        <a:pt x="136" y="20"/>
                        <a:pt x="134" y="15"/>
                      </a:cubicBezTo>
                      <a:cubicBezTo>
                        <a:pt x="132" y="9"/>
                        <a:pt x="125" y="7"/>
                        <a:pt x="120" y="9"/>
                      </a:cubicBezTo>
                      <a:cubicBezTo>
                        <a:pt x="84" y="23"/>
                        <a:pt x="84" y="23"/>
                        <a:pt x="84" y="23"/>
                      </a:cubicBezTo>
                      <a:cubicBezTo>
                        <a:pt x="82" y="16"/>
                        <a:pt x="79" y="8"/>
                        <a:pt x="74" y="0"/>
                      </a:cubicBezTo>
                      <a:cubicBezTo>
                        <a:pt x="72" y="1"/>
                        <a:pt x="70" y="2"/>
                        <a:pt x="69" y="4"/>
                      </a:cubicBezTo>
                      <a:cubicBezTo>
                        <a:pt x="50" y="13"/>
                        <a:pt x="27" y="20"/>
                        <a:pt x="0" y="20"/>
                      </a:cubicBezTo>
                      <a:cubicBezTo>
                        <a:pt x="0" y="225"/>
                        <a:pt x="0" y="225"/>
                        <a:pt x="0" y="225"/>
                      </a:cubicBezTo>
                      <a:cubicBezTo>
                        <a:pt x="37" y="213"/>
                        <a:pt x="67" y="190"/>
                        <a:pt x="83" y="156"/>
                      </a:cubicBezTo>
                      <a:cubicBezTo>
                        <a:pt x="120" y="172"/>
                        <a:pt x="120" y="172"/>
                        <a:pt x="120" y="172"/>
                      </a:cubicBezTo>
                      <a:cubicBezTo>
                        <a:pt x="121" y="172"/>
                        <a:pt x="123" y="173"/>
                        <a:pt x="124" y="173"/>
                      </a:cubicBezTo>
                      <a:cubicBezTo>
                        <a:pt x="129" y="173"/>
                        <a:pt x="133" y="169"/>
                        <a:pt x="134" y="166"/>
                      </a:cubicBezTo>
                      <a:cubicBezTo>
                        <a:pt x="136" y="161"/>
                        <a:pt x="134" y="154"/>
                        <a:pt x="129" y="151"/>
                      </a:cubicBezTo>
                      <a:cubicBezTo>
                        <a:pt x="90" y="135"/>
                        <a:pt x="90" y="135"/>
                        <a:pt x="90" y="135"/>
                      </a:cubicBezTo>
                      <a:cubicBezTo>
                        <a:pt x="93" y="124"/>
                        <a:pt x="95" y="113"/>
                        <a:pt x="95" y="101"/>
                      </a:cubicBezTo>
                      <a:lnTo>
                        <a:pt x="134" y="1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CiscoSansTT Light"/>
                    <a:cs typeface="CiscoSansTT Light"/>
                  </a:endParaRPr>
                </a:p>
              </p:txBody>
            </p:sp>
            <p:sp>
              <p:nvSpPr>
                <p:cNvPr id="87" name="Freeform 8">
                  <a:extLst>
                    <a:ext uri="{FF2B5EF4-FFF2-40B4-BE49-F238E27FC236}">
                      <a16:creationId xmlns:a16="http://schemas.microsoft.com/office/drawing/2014/main" id="{3B0976F6-067B-F942-9B64-6F1823F49FE9}"/>
                    </a:ext>
                  </a:extLst>
                </p:cNvPr>
                <p:cNvSpPr>
                  <a:spLocks/>
                </p:cNvSpPr>
                <p:nvPr/>
              </p:nvSpPr>
              <p:spPr bwMode="auto">
                <a:xfrm>
                  <a:off x="6228928" y="1803813"/>
                  <a:ext cx="632440" cy="348088"/>
                </a:xfrm>
                <a:custGeom>
                  <a:avLst/>
                  <a:gdLst>
                    <a:gd name="T0" fmla="*/ 179 w 209"/>
                    <a:gd name="T1" fmla="*/ 96 h 115"/>
                    <a:gd name="T2" fmla="*/ 156 w 209"/>
                    <a:gd name="T3" fmla="*/ 72 h 115"/>
                    <a:gd name="T4" fmla="*/ 185 w 209"/>
                    <a:gd name="T5" fmla="*/ 39 h 115"/>
                    <a:gd name="T6" fmla="*/ 189 w 209"/>
                    <a:gd name="T7" fmla="*/ 39 h 115"/>
                    <a:gd name="T8" fmla="*/ 209 w 209"/>
                    <a:gd name="T9" fmla="*/ 19 h 115"/>
                    <a:gd name="T10" fmla="*/ 189 w 209"/>
                    <a:gd name="T11" fmla="*/ 0 h 115"/>
                    <a:gd name="T12" fmla="*/ 170 w 209"/>
                    <a:gd name="T13" fmla="*/ 19 h 115"/>
                    <a:gd name="T14" fmla="*/ 172 w 209"/>
                    <a:gd name="T15" fmla="*/ 28 h 115"/>
                    <a:gd name="T16" fmla="*/ 142 w 209"/>
                    <a:gd name="T17" fmla="*/ 62 h 115"/>
                    <a:gd name="T18" fmla="*/ 106 w 209"/>
                    <a:gd name="T19" fmla="*/ 53 h 115"/>
                    <a:gd name="T20" fmla="*/ 67 w 209"/>
                    <a:gd name="T21" fmla="*/ 63 h 115"/>
                    <a:gd name="T22" fmla="*/ 37 w 209"/>
                    <a:gd name="T23" fmla="*/ 28 h 115"/>
                    <a:gd name="T24" fmla="*/ 39 w 209"/>
                    <a:gd name="T25" fmla="*/ 19 h 115"/>
                    <a:gd name="T26" fmla="*/ 19 w 209"/>
                    <a:gd name="T27" fmla="*/ 0 h 115"/>
                    <a:gd name="T28" fmla="*/ 0 w 209"/>
                    <a:gd name="T29" fmla="*/ 19 h 115"/>
                    <a:gd name="T30" fmla="*/ 19 w 209"/>
                    <a:gd name="T31" fmla="*/ 39 h 115"/>
                    <a:gd name="T32" fmla="*/ 24 w 209"/>
                    <a:gd name="T33" fmla="*/ 39 h 115"/>
                    <a:gd name="T34" fmla="*/ 52 w 209"/>
                    <a:gd name="T35" fmla="*/ 73 h 115"/>
                    <a:gd name="T36" fmla="*/ 33 w 209"/>
                    <a:gd name="T37" fmla="*/ 96 h 115"/>
                    <a:gd name="T38" fmla="*/ 37 w 209"/>
                    <a:gd name="T39" fmla="*/ 99 h 115"/>
                    <a:gd name="T40" fmla="*/ 106 w 209"/>
                    <a:gd name="T41" fmla="*/ 115 h 115"/>
                    <a:gd name="T42" fmla="*/ 174 w 209"/>
                    <a:gd name="T43" fmla="*/ 99 h 115"/>
                    <a:gd name="T44" fmla="*/ 179 w 209"/>
                    <a:gd name="T45" fmla="*/ 9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9" h="115">
                      <a:moveTo>
                        <a:pt x="179" y="96"/>
                      </a:moveTo>
                      <a:cubicBezTo>
                        <a:pt x="173" y="86"/>
                        <a:pt x="165" y="78"/>
                        <a:pt x="156" y="72"/>
                      </a:cubicBezTo>
                      <a:cubicBezTo>
                        <a:pt x="177" y="49"/>
                        <a:pt x="183" y="41"/>
                        <a:pt x="185" y="39"/>
                      </a:cubicBezTo>
                      <a:cubicBezTo>
                        <a:pt x="187" y="39"/>
                        <a:pt x="188" y="39"/>
                        <a:pt x="189" y="39"/>
                      </a:cubicBezTo>
                      <a:cubicBezTo>
                        <a:pt x="200" y="39"/>
                        <a:pt x="209" y="30"/>
                        <a:pt x="209" y="19"/>
                      </a:cubicBezTo>
                      <a:cubicBezTo>
                        <a:pt x="209" y="9"/>
                        <a:pt x="200" y="0"/>
                        <a:pt x="189" y="0"/>
                      </a:cubicBezTo>
                      <a:cubicBezTo>
                        <a:pt x="178" y="0"/>
                        <a:pt x="170" y="9"/>
                        <a:pt x="170" y="19"/>
                      </a:cubicBezTo>
                      <a:cubicBezTo>
                        <a:pt x="170" y="23"/>
                        <a:pt x="170" y="25"/>
                        <a:pt x="172" y="28"/>
                      </a:cubicBezTo>
                      <a:cubicBezTo>
                        <a:pt x="142" y="62"/>
                        <a:pt x="142" y="62"/>
                        <a:pt x="142" y="62"/>
                      </a:cubicBezTo>
                      <a:cubicBezTo>
                        <a:pt x="131" y="56"/>
                        <a:pt x="119" y="53"/>
                        <a:pt x="106" y="53"/>
                      </a:cubicBezTo>
                      <a:cubicBezTo>
                        <a:pt x="92" y="53"/>
                        <a:pt x="79" y="56"/>
                        <a:pt x="67" y="63"/>
                      </a:cubicBezTo>
                      <a:cubicBezTo>
                        <a:pt x="45" y="38"/>
                        <a:pt x="38" y="30"/>
                        <a:pt x="37" y="28"/>
                      </a:cubicBezTo>
                      <a:cubicBezTo>
                        <a:pt x="38" y="26"/>
                        <a:pt x="39" y="23"/>
                        <a:pt x="39" y="19"/>
                      </a:cubicBezTo>
                      <a:cubicBezTo>
                        <a:pt x="39" y="9"/>
                        <a:pt x="30" y="0"/>
                        <a:pt x="19" y="0"/>
                      </a:cubicBezTo>
                      <a:cubicBezTo>
                        <a:pt x="8" y="0"/>
                        <a:pt x="0" y="9"/>
                        <a:pt x="0" y="19"/>
                      </a:cubicBezTo>
                      <a:cubicBezTo>
                        <a:pt x="0" y="30"/>
                        <a:pt x="8" y="39"/>
                        <a:pt x="19" y="39"/>
                      </a:cubicBezTo>
                      <a:cubicBezTo>
                        <a:pt x="21" y="39"/>
                        <a:pt x="22" y="39"/>
                        <a:pt x="24" y="39"/>
                      </a:cubicBezTo>
                      <a:cubicBezTo>
                        <a:pt x="52" y="73"/>
                        <a:pt x="52" y="73"/>
                        <a:pt x="52" y="73"/>
                      </a:cubicBezTo>
                      <a:cubicBezTo>
                        <a:pt x="45" y="80"/>
                        <a:pt x="38" y="87"/>
                        <a:pt x="33" y="96"/>
                      </a:cubicBezTo>
                      <a:cubicBezTo>
                        <a:pt x="34" y="97"/>
                        <a:pt x="35" y="98"/>
                        <a:pt x="37" y="99"/>
                      </a:cubicBezTo>
                      <a:cubicBezTo>
                        <a:pt x="55" y="108"/>
                        <a:pt x="79" y="115"/>
                        <a:pt x="106" y="115"/>
                      </a:cubicBezTo>
                      <a:cubicBezTo>
                        <a:pt x="132" y="115"/>
                        <a:pt x="156" y="108"/>
                        <a:pt x="174" y="99"/>
                      </a:cubicBezTo>
                      <a:cubicBezTo>
                        <a:pt x="176" y="98"/>
                        <a:pt x="177" y="97"/>
                        <a:pt x="179" y="9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CiscoSansTT Light"/>
                    <a:cs typeface="CiscoSansTT Light"/>
                  </a:endParaRPr>
                </a:p>
              </p:txBody>
            </p:sp>
          </p:grpSp>
        </p:grpSp>
        <p:sp>
          <p:nvSpPr>
            <p:cNvPr id="4" name="Rectangle 3">
              <a:extLst>
                <a:ext uri="{FF2B5EF4-FFF2-40B4-BE49-F238E27FC236}">
                  <a16:creationId xmlns:a16="http://schemas.microsoft.com/office/drawing/2014/main" id="{75D940A2-0333-EE41-A0F6-E7DBA6B2A6A6}"/>
                </a:ext>
              </a:extLst>
            </p:cNvPr>
            <p:cNvSpPr/>
            <p:nvPr/>
          </p:nvSpPr>
          <p:spPr>
            <a:xfrm>
              <a:off x="44973" y="3997821"/>
              <a:ext cx="3421135" cy="715725"/>
            </a:xfrm>
            <a:prstGeom prst="rect">
              <a:avLst/>
            </a:prstGeom>
          </p:spPr>
          <p:txBody>
            <a:bodyPr wrap="square" anchor="ctr">
              <a:spAutoFit/>
            </a:bodyPr>
            <a:lstStyle/>
            <a:p>
              <a:r>
                <a:rPr lang="en-US" sz="1867" dirty="0">
                  <a:solidFill>
                    <a:schemeClr val="bg1"/>
                  </a:solidFill>
                  <a:latin typeface="CiscoSansTT Light" panose="020B0503020201020303" pitchFamily="34" charset="0"/>
                  <a:ea typeface="CiscoSansTT" charset="0"/>
                  <a:cs typeface="CiscoSansTT Light" panose="020B0503020201020303" pitchFamily="34" charset="0"/>
                </a:rPr>
                <a:t>AMP for Endpoints identifies </a:t>
              </a:r>
              <a:br>
                <a:rPr lang="en-US" sz="1867" dirty="0">
                  <a:solidFill>
                    <a:schemeClr val="bg1"/>
                  </a:solidFill>
                  <a:latin typeface="CiscoSansTT Light" panose="020B0503020201020303" pitchFamily="34" charset="0"/>
                  <a:ea typeface="CiscoSansTT" charset="0"/>
                  <a:cs typeface="CiscoSansTT Light" panose="020B0503020201020303" pitchFamily="34" charset="0"/>
                </a:rPr>
              </a:br>
              <a:r>
                <a:rPr lang="en-US" sz="1867" dirty="0">
                  <a:solidFill>
                    <a:schemeClr val="bg1"/>
                  </a:solidFill>
                  <a:latin typeface="CiscoSansTT Light" panose="020B0503020201020303" pitchFamily="34" charset="0"/>
                  <a:ea typeface="CiscoSansTT" charset="0"/>
                  <a:cs typeface="CiscoSansTT Light" panose="020B0503020201020303" pitchFamily="34" charset="0"/>
                </a:rPr>
                <a:t>and quarantines malicious cryptocurrency mining activity on the endpoint</a:t>
              </a:r>
            </a:p>
          </p:txBody>
        </p:sp>
      </p:grpSp>
      <p:grpSp>
        <p:nvGrpSpPr>
          <p:cNvPr id="19" name="Group 18">
            <a:extLst>
              <a:ext uri="{FF2B5EF4-FFF2-40B4-BE49-F238E27FC236}">
                <a16:creationId xmlns:a16="http://schemas.microsoft.com/office/drawing/2014/main" id="{18C2B4FF-14A0-A244-9186-7D871D018A3B}"/>
              </a:ext>
            </a:extLst>
          </p:cNvPr>
          <p:cNvGrpSpPr/>
          <p:nvPr/>
        </p:nvGrpSpPr>
        <p:grpSpPr>
          <a:xfrm>
            <a:off x="6776579" y="5181826"/>
            <a:ext cx="5415421" cy="1321225"/>
            <a:chOff x="5082434" y="3886369"/>
            <a:chExt cx="4061566" cy="990919"/>
          </a:xfrm>
        </p:grpSpPr>
        <p:sp>
          <p:nvSpPr>
            <p:cNvPr id="202" name="Round Same Side Corner Rectangle 201">
              <a:extLst>
                <a:ext uri="{FF2B5EF4-FFF2-40B4-BE49-F238E27FC236}">
                  <a16:creationId xmlns:a16="http://schemas.microsoft.com/office/drawing/2014/main" id="{5A511406-6A51-7B47-A441-9A8D46731A4B}"/>
                </a:ext>
              </a:extLst>
            </p:cNvPr>
            <p:cNvSpPr/>
            <p:nvPr/>
          </p:nvSpPr>
          <p:spPr>
            <a:xfrm rot="5400000">
              <a:off x="6617757" y="2351046"/>
              <a:ext cx="990919" cy="4061566"/>
            </a:xfrm>
            <a:prstGeom prst="round2SameRect">
              <a:avLst>
                <a:gd name="adj1" fmla="val 0"/>
                <a:gd name="adj2" fmla="val 50000"/>
              </a:avLst>
            </a:prstGeom>
            <a:solidFill>
              <a:schemeClr val="accent2"/>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2" name="Group 21">
              <a:extLst>
                <a:ext uri="{FF2B5EF4-FFF2-40B4-BE49-F238E27FC236}">
                  <a16:creationId xmlns:a16="http://schemas.microsoft.com/office/drawing/2014/main" id="{D94F6564-15A4-A343-AEDB-C05D32FE2960}"/>
                </a:ext>
              </a:extLst>
            </p:cNvPr>
            <p:cNvGrpSpPr>
              <a:grpSpLocks noChangeAspect="1"/>
            </p:cNvGrpSpPr>
            <p:nvPr/>
          </p:nvGrpSpPr>
          <p:grpSpPr>
            <a:xfrm>
              <a:off x="5170490" y="3971934"/>
              <a:ext cx="822960" cy="822960"/>
              <a:chOff x="457200" y="2037753"/>
              <a:chExt cx="2286000" cy="2286000"/>
            </a:xfrm>
          </p:grpSpPr>
          <p:sp>
            <p:nvSpPr>
              <p:cNvPr id="23" name="Oval 22">
                <a:extLst>
                  <a:ext uri="{FF2B5EF4-FFF2-40B4-BE49-F238E27FC236}">
                    <a16:creationId xmlns:a16="http://schemas.microsoft.com/office/drawing/2014/main" id="{94E83BC3-8197-4444-85CC-79935EAAF686}"/>
                  </a:ext>
                </a:extLst>
              </p:cNvPr>
              <p:cNvSpPr>
                <a:spLocks noChangeAspect="1"/>
              </p:cNvSpPr>
              <p:nvPr/>
            </p:nvSpPr>
            <p:spPr>
              <a:xfrm>
                <a:off x="457200" y="2037753"/>
                <a:ext cx="2286000" cy="2286000"/>
              </a:xfrm>
              <a:prstGeom prst="ellipse">
                <a:avLst/>
              </a:prstGeom>
              <a:solidFill>
                <a:srgbClr val="003A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23">
                <a:extLst>
                  <a:ext uri="{FF2B5EF4-FFF2-40B4-BE49-F238E27FC236}">
                    <a16:creationId xmlns:a16="http://schemas.microsoft.com/office/drawing/2014/main" id="{367214D2-FD9B-7240-862C-3AE1FA07532C}"/>
                  </a:ext>
                </a:extLst>
              </p:cNvPr>
              <p:cNvSpPr>
                <a:spLocks noChangeArrowheads="1"/>
              </p:cNvSpPr>
              <p:nvPr/>
            </p:nvSpPr>
            <p:spPr bwMode="auto">
              <a:xfrm flipH="1">
                <a:off x="800770" y="2432228"/>
                <a:ext cx="1603600" cy="1604820"/>
              </a:xfrm>
              <a:custGeom>
                <a:avLst/>
                <a:gdLst>
                  <a:gd name="T0" fmla="*/ 10703 w 11588"/>
                  <a:gd name="T1" fmla="*/ 1311 h 11596"/>
                  <a:gd name="T2" fmla="*/ 9966 w 11588"/>
                  <a:gd name="T3" fmla="*/ 575 h 11596"/>
                  <a:gd name="T4" fmla="*/ 9244 w 11588"/>
                  <a:gd name="T5" fmla="*/ 1178 h 11596"/>
                  <a:gd name="T6" fmla="*/ 6625 w 11588"/>
                  <a:gd name="T7" fmla="*/ 704 h 11596"/>
                  <a:gd name="T8" fmla="*/ 5892 w 11588"/>
                  <a:gd name="T9" fmla="*/ 0 h 11596"/>
                  <a:gd name="T10" fmla="*/ 5161 w 11588"/>
                  <a:gd name="T11" fmla="*/ 683 h 11596"/>
                  <a:gd name="T12" fmla="*/ 2349 w 11588"/>
                  <a:gd name="T13" fmla="*/ 1184 h 11596"/>
                  <a:gd name="T14" fmla="*/ 1626 w 11588"/>
                  <a:gd name="T15" fmla="*/ 575 h 11596"/>
                  <a:gd name="T16" fmla="*/ 890 w 11588"/>
                  <a:gd name="T17" fmla="*/ 1311 h 11596"/>
                  <a:gd name="T18" fmla="*/ 5770 w 11588"/>
                  <a:gd name="T19" fmla="*/ 11595 h 11596"/>
                  <a:gd name="T20" fmla="*/ 5794 w 11588"/>
                  <a:gd name="T21" fmla="*/ 11590 h 11596"/>
                  <a:gd name="T22" fmla="*/ 5818 w 11588"/>
                  <a:gd name="T23" fmla="*/ 11595 h 11596"/>
                  <a:gd name="T24" fmla="*/ 10703 w 11588"/>
                  <a:gd name="T25" fmla="*/ 1311 h 1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88" h="11596">
                    <a:moveTo>
                      <a:pt x="10703" y="1311"/>
                    </a:moveTo>
                    <a:cubicBezTo>
                      <a:pt x="10703" y="903"/>
                      <a:pt x="10372" y="575"/>
                      <a:pt x="9966" y="575"/>
                    </a:cubicBezTo>
                    <a:cubicBezTo>
                      <a:pt x="9604" y="575"/>
                      <a:pt x="9304" y="837"/>
                      <a:pt x="9244" y="1178"/>
                    </a:cubicBezTo>
                    <a:cubicBezTo>
                      <a:pt x="8412" y="1027"/>
                      <a:pt x="7096" y="786"/>
                      <a:pt x="6625" y="704"/>
                    </a:cubicBezTo>
                    <a:cubicBezTo>
                      <a:pt x="6609" y="312"/>
                      <a:pt x="6288" y="0"/>
                      <a:pt x="5892" y="0"/>
                    </a:cubicBezTo>
                    <a:cubicBezTo>
                      <a:pt x="5503" y="0"/>
                      <a:pt x="5188" y="302"/>
                      <a:pt x="5161" y="683"/>
                    </a:cubicBezTo>
                    <a:lnTo>
                      <a:pt x="2349" y="1184"/>
                    </a:lnTo>
                    <a:cubicBezTo>
                      <a:pt x="2288" y="839"/>
                      <a:pt x="1989" y="575"/>
                      <a:pt x="1626" y="575"/>
                    </a:cubicBezTo>
                    <a:cubicBezTo>
                      <a:pt x="1219" y="575"/>
                      <a:pt x="890" y="906"/>
                      <a:pt x="890" y="1311"/>
                    </a:cubicBezTo>
                    <a:cubicBezTo>
                      <a:pt x="0" y="9582"/>
                      <a:pt x="5153" y="11595"/>
                      <a:pt x="5770" y="11595"/>
                    </a:cubicBezTo>
                    <a:cubicBezTo>
                      <a:pt x="5778" y="11595"/>
                      <a:pt x="5786" y="11592"/>
                      <a:pt x="5794" y="11590"/>
                    </a:cubicBezTo>
                    <a:cubicBezTo>
                      <a:pt x="5802" y="11590"/>
                      <a:pt x="5810" y="11595"/>
                      <a:pt x="5818" y="11595"/>
                    </a:cubicBezTo>
                    <a:cubicBezTo>
                      <a:pt x="6434" y="11595"/>
                      <a:pt x="11587" y="9582"/>
                      <a:pt x="10703" y="1311"/>
                    </a:cubicBezTo>
                  </a:path>
                </a:pathLst>
              </a:custGeom>
              <a:solidFill>
                <a:schemeClr val="accent2"/>
              </a:solidFill>
              <a:ln>
                <a:noFill/>
              </a:ln>
              <a:effectLst/>
            </p:spPr>
            <p:txBody>
              <a:bodyPr wrap="none" anchor="ctr"/>
              <a:lstStyle/>
              <a:p>
                <a:endParaRPr lang="en-US" sz="2400" dirty="0"/>
              </a:p>
            </p:txBody>
          </p:sp>
          <p:sp>
            <p:nvSpPr>
              <p:cNvPr id="25" name="Freeform 24">
                <a:extLst>
                  <a:ext uri="{FF2B5EF4-FFF2-40B4-BE49-F238E27FC236}">
                    <a16:creationId xmlns:a16="http://schemas.microsoft.com/office/drawing/2014/main" id="{934F8BA4-9A72-C14A-B1ED-9FBDB084F93B}"/>
                  </a:ext>
                </a:extLst>
              </p:cNvPr>
              <p:cNvSpPr/>
              <p:nvPr/>
            </p:nvSpPr>
            <p:spPr>
              <a:xfrm>
                <a:off x="1082044" y="3603150"/>
                <a:ext cx="1041052" cy="433760"/>
              </a:xfrm>
              <a:custGeom>
                <a:avLst/>
                <a:gdLst>
                  <a:gd name="connsiteX0" fmla="*/ 0 w 1041052"/>
                  <a:gd name="connsiteY0" fmla="*/ 0 h 433760"/>
                  <a:gd name="connsiteX1" fmla="*/ 1041052 w 1041052"/>
                  <a:gd name="connsiteY1" fmla="*/ 0 h 433760"/>
                  <a:gd name="connsiteX2" fmla="*/ 1003239 w 1041052"/>
                  <a:gd name="connsiteY2" fmla="*/ 64760 h 433760"/>
                  <a:gd name="connsiteX3" fmla="*/ 523873 w 1041052"/>
                  <a:gd name="connsiteY3" fmla="*/ 433760 h 433760"/>
                  <a:gd name="connsiteX4" fmla="*/ 520552 w 1041052"/>
                  <a:gd name="connsiteY4" fmla="*/ 433068 h 433760"/>
                  <a:gd name="connsiteX5" fmla="*/ 517231 w 1041052"/>
                  <a:gd name="connsiteY5" fmla="*/ 433760 h 433760"/>
                  <a:gd name="connsiteX6" fmla="*/ 37845 w 1041052"/>
                  <a:gd name="connsiteY6" fmla="*/ 64760 h 433760"/>
                  <a:gd name="connsiteX7" fmla="*/ 0 w 1041052"/>
                  <a:gd name="connsiteY7" fmla="*/ 0 h 43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1052" h="433760">
                    <a:moveTo>
                      <a:pt x="0" y="0"/>
                    </a:moveTo>
                    <a:lnTo>
                      <a:pt x="1041052" y="0"/>
                    </a:lnTo>
                    <a:lnTo>
                      <a:pt x="1003239" y="64760"/>
                    </a:lnTo>
                    <a:cubicBezTo>
                      <a:pt x="818542" y="345613"/>
                      <a:pt x="571902" y="433760"/>
                      <a:pt x="523873" y="433760"/>
                    </a:cubicBezTo>
                    <a:cubicBezTo>
                      <a:pt x="522766" y="433760"/>
                      <a:pt x="521659" y="433345"/>
                      <a:pt x="520552" y="433068"/>
                    </a:cubicBezTo>
                    <a:cubicBezTo>
                      <a:pt x="519445" y="433068"/>
                      <a:pt x="518338" y="433760"/>
                      <a:pt x="517231" y="433760"/>
                    </a:cubicBezTo>
                    <a:cubicBezTo>
                      <a:pt x="469281" y="433760"/>
                      <a:pt x="222675" y="345613"/>
                      <a:pt x="37845" y="64760"/>
                    </a:cubicBezTo>
                    <a:lnTo>
                      <a:pt x="0"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a:extLst>
                  <a:ext uri="{FF2B5EF4-FFF2-40B4-BE49-F238E27FC236}">
                    <a16:creationId xmlns:a16="http://schemas.microsoft.com/office/drawing/2014/main" id="{824BF716-87A5-7343-B029-066D5DE734E0}"/>
                  </a:ext>
                </a:extLst>
              </p:cNvPr>
              <p:cNvGrpSpPr/>
              <p:nvPr/>
            </p:nvGrpSpPr>
            <p:grpSpPr>
              <a:xfrm>
                <a:off x="734543" y="2736000"/>
                <a:ext cx="1726200" cy="881550"/>
                <a:chOff x="734543" y="2736000"/>
                <a:chExt cx="1726200" cy="881550"/>
              </a:xfrm>
              <a:solidFill>
                <a:schemeClr val="bg2"/>
              </a:solidFill>
            </p:grpSpPr>
            <p:sp>
              <p:nvSpPr>
                <p:cNvPr id="27" name="Rounded Rectangle 26">
                  <a:extLst>
                    <a:ext uri="{FF2B5EF4-FFF2-40B4-BE49-F238E27FC236}">
                      <a16:creationId xmlns:a16="http://schemas.microsoft.com/office/drawing/2014/main" id="{AD780EB8-42EF-7E47-A04B-93BE78DFB80F}"/>
                    </a:ext>
                  </a:extLst>
                </p:cNvPr>
                <p:cNvSpPr/>
                <p:nvPr/>
              </p:nvSpPr>
              <p:spPr>
                <a:xfrm>
                  <a:off x="1567943" y="2736000"/>
                  <a:ext cx="655200" cy="37440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Rounded Rectangle 27">
                  <a:extLst>
                    <a:ext uri="{FF2B5EF4-FFF2-40B4-BE49-F238E27FC236}">
                      <a16:creationId xmlns:a16="http://schemas.microsoft.com/office/drawing/2014/main" id="{0D031831-E1B7-6D47-BFFC-47B3FAB78567}"/>
                    </a:ext>
                  </a:extLst>
                </p:cNvPr>
                <p:cNvSpPr/>
                <p:nvPr/>
              </p:nvSpPr>
              <p:spPr>
                <a:xfrm>
                  <a:off x="734543" y="3243150"/>
                  <a:ext cx="1726200" cy="37440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Rounded Rectangle 28">
                  <a:extLst>
                    <a:ext uri="{FF2B5EF4-FFF2-40B4-BE49-F238E27FC236}">
                      <a16:creationId xmlns:a16="http://schemas.microsoft.com/office/drawing/2014/main" id="{F5011ABD-D78C-9849-B056-EC0E137BDD15}"/>
                    </a:ext>
                  </a:extLst>
                </p:cNvPr>
                <p:cNvSpPr/>
                <p:nvPr/>
              </p:nvSpPr>
              <p:spPr>
                <a:xfrm>
                  <a:off x="1108343" y="3000150"/>
                  <a:ext cx="1251600" cy="37440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33" name="Rectangle 32">
              <a:extLst>
                <a:ext uri="{FF2B5EF4-FFF2-40B4-BE49-F238E27FC236}">
                  <a16:creationId xmlns:a16="http://schemas.microsoft.com/office/drawing/2014/main" id="{79BDF43F-DF68-0B48-B2AF-00ACE7A4CA84}"/>
                </a:ext>
              </a:extLst>
            </p:cNvPr>
            <p:cNvSpPr/>
            <p:nvPr/>
          </p:nvSpPr>
          <p:spPr>
            <a:xfrm>
              <a:off x="6081506" y="4023967"/>
              <a:ext cx="2898332" cy="715725"/>
            </a:xfrm>
            <a:prstGeom prst="rect">
              <a:avLst/>
            </a:prstGeom>
          </p:spPr>
          <p:txBody>
            <a:bodyPr wrap="square" anchor="ctr">
              <a:spAutoFit/>
            </a:bodyPr>
            <a:lstStyle/>
            <a:p>
              <a:r>
                <a:rPr lang="en-US" sz="1867" dirty="0">
                  <a:solidFill>
                    <a:schemeClr val="bg1"/>
                  </a:solidFill>
                  <a:latin typeface="CiscoSansTT Light" panose="020B0503020201020303" pitchFamily="34" charset="0"/>
                  <a:ea typeface="CiscoSansTT" charset="0"/>
                  <a:cs typeface="CiscoSansTT Light" panose="020B0503020201020303" pitchFamily="34" charset="0"/>
                </a:rPr>
                <a:t>DNS Protect - Umbrella detects, blocks and protects against unwanted cryptomining. </a:t>
              </a:r>
            </a:p>
          </p:txBody>
        </p:sp>
      </p:grpSp>
      <p:sp>
        <p:nvSpPr>
          <p:cNvPr id="120" name="Text Placeholder 2">
            <a:extLst>
              <a:ext uri="{FF2B5EF4-FFF2-40B4-BE49-F238E27FC236}">
                <a16:creationId xmlns:a16="http://schemas.microsoft.com/office/drawing/2014/main" id="{AD50B3A0-7AF5-2441-9EC2-44103D94F86F}"/>
              </a:ext>
            </a:extLst>
          </p:cNvPr>
          <p:cNvSpPr txBox="1">
            <a:spLocks/>
          </p:cNvSpPr>
          <p:nvPr/>
        </p:nvSpPr>
        <p:spPr>
          <a:xfrm>
            <a:off x="594822" y="931412"/>
            <a:ext cx="11115820" cy="633984"/>
          </a:xfrm>
          <a:prstGeom prst="rect">
            <a:avLst/>
          </a:prstGeom>
        </p:spPr>
        <p:txBody>
          <a:bodyPr/>
          <a:lstStyle>
            <a:lvl1pPr marL="0" indent="0" algn="l" defTabSz="684213" rtl="0" eaLnBrk="1" fontAlgn="base" hangingPunct="1">
              <a:lnSpc>
                <a:spcPct val="95000"/>
              </a:lnSpc>
              <a:spcBef>
                <a:spcPts val="1075"/>
              </a:spcBef>
              <a:spcAft>
                <a:spcPct val="0"/>
              </a:spcAft>
              <a:buClr>
                <a:schemeClr val="tx2"/>
              </a:buClr>
              <a:buSzPct val="90000"/>
              <a:buFont typeface="Arial" charset="0"/>
              <a:buNone/>
              <a:defRPr lang="en-US" sz="1800" kern="1200" dirty="0">
                <a:solidFill>
                  <a:schemeClr val="tx2"/>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3000" dirty="0">
                <a:solidFill>
                  <a:schemeClr val="accent2"/>
                </a:solidFill>
              </a:rPr>
              <a:t>Combat cryptomining with integrated security</a:t>
            </a:r>
          </a:p>
        </p:txBody>
      </p:sp>
      <p:grpSp>
        <p:nvGrpSpPr>
          <p:cNvPr id="259" name="Group 258">
            <a:extLst>
              <a:ext uri="{FF2B5EF4-FFF2-40B4-BE49-F238E27FC236}">
                <a16:creationId xmlns:a16="http://schemas.microsoft.com/office/drawing/2014/main" id="{9C867C21-39EF-F346-BE9E-3F030CEC8A7B}"/>
              </a:ext>
            </a:extLst>
          </p:cNvPr>
          <p:cNvGrpSpPr/>
          <p:nvPr/>
        </p:nvGrpSpPr>
        <p:grpSpPr>
          <a:xfrm>
            <a:off x="5903060" y="5657046"/>
            <a:ext cx="372913" cy="372913"/>
            <a:chOff x="6582739" y="2954256"/>
            <a:chExt cx="274320" cy="274320"/>
          </a:xfrm>
          <a:solidFill>
            <a:schemeClr val="accent2"/>
          </a:solidFill>
        </p:grpSpPr>
        <p:sp>
          <p:nvSpPr>
            <p:cNvPr id="260" name="Rounded Rectangle 259">
              <a:extLst>
                <a:ext uri="{FF2B5EF4-FFF2-40B4-BE49-F238E27FC236}">
                  <a16:creationId xmlns:a16="http://schemas.microsoft.com/office/drawing/2014/main" id="{0244DC17-7CAE-7644-AD57-B9BCB5D39144}"/>
                </a:ext>
              </a:extLst>
            </p:cNvPr>
            <p:cNvSpPr/>
            <p:nvPr/>
          </p:nvSpPr>
          <p:spPr>
            <a:xfrm>
              <a:off x="6582739" y="3068311"/>
              <a:ext cx="274320" cy="46209"/>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US" sz="2400">
                <a:solidFill>
                  <a:srgbClr val="FFFFFF"/>
                </a:solidFill>
                <a:latin typeface="CiscoSansTT ExtraLight"/>
              </a:endParaRPr>
            </a:p>
          </p:txBody>
        </p:sp>
        <p:sp>
          <p:nvSpPr>
            <p:cNvPr id="261" name="Rounded Rectangle 260">
              <a:extLst>
                <a:ext uri="{FF2B5EF4-FFF2-40B4-BE49-F238E27FC236}">
                  <a16:creationId xmlns:a16="http://schemas.microsoft.com/office/drawing/2014/main" id="{88F3B5FB-BE85-4C4E-81F7-EEB46C424FC6}"/>
                </a:ext>
              </a:extLst>
            </p:cNvPr>
            <p:cNvSpPr/>
            <p:nvPr/>
          </p:nvSpPr>
          <p:spPr>
            <a:xfrm rot="16200000">
              <a:off x="6582739" y="3068311"/>
              <a:ext cx="274320" cy="46209"/>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US" sz="2400">
                <a:solidFill>
                  <a:srgbClr val="FFFFFF"/>
                </a:solidFill>
                <a:latin typeface="CiscoSansTT ExtraLight"/>
              </a:endParaRPr>
            </a:p>
          </p:txBody>
        </p:sp>
      </p:grpSp>
      <p:grpSp>
        <p:nvGrpSpPr>
          <p:cNvPr id="32" name="Group 31">
            <a:extLst>
              <a:ext uri="{FF2B5EF4-FFF2-40B4-BE49-F238E27FC236}">
                <a16:creationId xmlns:a16="http://schemas.microsoft.com/office/drawing/2014/main" id="{68E6A890-8DA5-B248-BE2A-450CC3D88664}"/>
              </a:ext>
            </a:extLst>
          </p:cNvPr>
          <p:cNvGrpSpPr/>
          <p:nvPr/>
        </p:nvGrpSpPr>
        <p:grpSpPr>
          <a:xfrm>
            <a:off x="7520233" y="1689328"/>
            <a:ext cx="3247531" cy="3185712"/>
            <a:chOff x="5394665" y="1373667"/>
            <a:chExt cx="2435648" cy="2389284"/>
          </a:xfrm>
        </p:grpSpPr>
        <p:sp>
          <p:nvSpPr>
            <p:cNvPr id="125" name="Rectangle 124">
              <a:extLst>
                <a:ext uri="{FF2B5EF4-FFF2-40B4-BE49-F238E27FC236}">
                  <a16:creationId xmlns:a16="http://schemas.microsoft.com/office/drawing/2014/main" id="{01DFBC3E-E2C5-924B-A29F-20658CFF8DC8}"/>
                </a:ext>
              </a:extLst>
            </p:cNvPr>
            <p:cNvSpPr/>
            <p:nvPr/>
          </p:nvSpPr>
          <p:spPr>
            <a:xfrm>
              <a:off x="6405403" y="1776444"/>
              <a:ext cx="841817" cy="389241"/>
            </a:xfrm>
            <a:prstGeom prst="rect">
              <a:avLst/>
            </a:prstGeom>
          </p:spPr>
          <p:txBody>
            <a:bodyPr wrap="none">
              <a:spAutoFit/>
            </a:bodyPr>
            <a:lstStyle/>
            <a:p>
              <a:pPr defTabSz="914346">
                <a:lnSpc>
                  <a:spcPts val="1733"/>
                </a:lnSpc>
                <a:defRPr/>
              </a:pPr>
              <a:r>
                <a:rPr lang="en-US" sz="1333" kern="0" dirty="0">
                  <a:solidFill>
                    <a:schemeClr val="accent6"/>
                  </a:solidFill>
                  <a:latin typeface="CiscoSansTT Light" panose="020B0503020201020303" pitchFamily="34" charset="0"/>
                  <a:ea typeface="ＭＳ Ｐゴシック" pitchFamily="34" charset="-128"/>
                  <a:cs typeface="CiscoSansTT Light" panose="020B0503020201020303" pitchFamily="34" charset="0"/>
                </a:rPr>
                <a:t>Malicious</a:t>
              </a:r>
              <a:br>
                <a:rPr lang="en-US" sz="1333" kern="0" dirty="0">
                  <a:solidFill>
                    <a:schemeClr val="accent6"/>
                  </a:solidFill>
                  <a:latin typeface="CiscoSansTT Light" panose="020B0503020201020303" pitchFamily="34" charset="0"/>
                  <a:ea typeface="ＭＳ Ｐゴシック" pitchFamily="34" charset="-128"/>
                  <a:cs typeface="CiscoSansTT Light" panose="020B0503020201020303" pitchFamily="34" charset="0"/>
                </a:rPr>
              </a:br>
              <a:r>
                <a:rPr lang="en-US" sz="1333" kern="0" dirty="0">
                  <a:solidFill>
                    <a:schemeClr val="accent6"/>
                  </a:solidFill>
                  <a:latin typeface="CiscoSansTT Light" panose="020B0503020201020303" pitchFamily="34" charset="0"/>
                  <a:ea typeface="ＭＳ Ｐゴシック" pitchFamily="34" charset="-128"/>
                  <a:cs typeface="CiscoSansTT Light" panose="020B0503020201020303" pitchFamily="34" charset="0"/>
                </a:rPr>
                <a:t>Cryptomining</a:t>
              </a:r>
              <a:endParaRPr lang="en-US" sz="1333" kern="0" dirty="0">
                <a:solidFill>
                  <a:schemeClr val="accent6"/>
                </a:solidFill>
                <a:latin typeface="CiscoSansTT Light" panose="020B0503020201020303" pitchFamily="34" charset="0"/>
                <a:ea typeface="Arial" charset="0"/>
                <a:cs typeface="CiscoSansTT Light" panose="020B0503020201020303" pitchFamily="34" charset="0"/>
              </a:endParaRPr>
            </a:p>
          </p:txBody>
        </p:sp>
        <p:cxnSp>
          <p:nvCxnSpPr>
            <p:cNvPr id="126" name="Straight Connector 125">
              <a:extLst>
                <a:ext uri="{FF2B5EF4-FFF2-40B4-BE49-F238E27FC236}">
                  <a16:creationId xmlns:a16="http://schemas.microsoft.com/office/drawing/2014/main" id="{8B508202-1AC8-5A40-AF2F-381CBDFCB629}"/>
                </a:ext>
              </a:extLst>
            </p:cNvPr>
            <p:cNvCxnSpPr/>
            <p:nvPr/>
          </p:nvCxnSpPr>
          <p:spPr>
            <a:xfrm>
              <a:off x="6386058" y="1799543"/>
              <a:ext cx="0" cy="302830"/>
            </a:xfrm>
            <a:prstGeom prst="line">
              <a:avLst/>
            </a:prstGeom>
            <a:noFill/>
            <a:ln w="12700" cap="rnd" cmpd="sng" algn="ctr">
              <a:solidFill>
                <a:schemeClr val="accent2"/>
              </a:solidFill>
              <a:prstDash val="solid"/>
            </a:ln>
            <a:effectLst/>
          </p:spPr>
        </p:cxnSp>
        <p:sp>
          <p:nvSpPr>
            <p:cNvPr id="127" name="TextBox 126">
              <a:extLst>
                <a:ext uri="{FF2B5EF4-FFF2-40B4-BE49-F238E27FC236}">
                  <a16:creationId xmlns:a16="http://schemas.microsoft.com/office/drawing/2014/main" id="{AF9FC5EE-6201-6E4D-81AC-EC53C699AC12}"/>
                </a:ext>
              </a:extLst>
            </p:cNvPr>
            <p:cNvSpPr txBox="1"/>
            <p:nvPr/>
          </p:nvSpPr>
          <p:spPr>
            <a:xfrm>
              <a:off x="5715229" y="2692688"/>
              <a:ext cx="1794116" cy="312302"/>
            </a:xfrm>
            <a:prstGeom prst="rect">
              <a:avLst/>
            </a:prstGeom>
          </p:spPr>
          <p:txBody>
            <a:bodyPr wrap="square" rtlCol="0" anchor="ctr">
              <a:noAutofit/>
            </a:bodyPr>
            <a:lstStyle/>
            <a:p>
              <a:pPr algn="ctr" defTabSz="1218072">
                <a:lnSpc>
                  <a:spcPct val="90000"/>
                </a:lnSpc>
                <a:defRPr/>
              </a:pPr>
              <a:r>
                <a:rPr lang="en-US" sz="2000" kern="0" dirty="0">
                  <a:solidFill>
                    <a:schemeClr val="accent2"/>
                  </a:solidFill>
                  <a:ea typeface="Arial" charset="0"/>
                  <a:cs typeface="CiscoSansTT Light" panose="020B0503020201020303" pitchFamily="34" charset="0"/>
                </a:rPr>
                <a:t>208.67.222.222</a:t>
              </a:r>
            </a:p>
          </p:txBody>
        </p:sp>
        <p:grpSp>
          <p:nvGrpSpPr>
            <p:cNvPr id="128" name="Group 127">
              <a:extLst>
                <a:ext uri="{FF2B5EF4-FFF2-40B4-BE49-F238E27FC236}">
                  <a16:creationId xmlns:a16="http://schemas.microsoft.com/office/drawing/2014/main" id="{8E64325A-CD5C-7440-9C86-CE41857E1410}"/>
                </a:ext>
              </a:extLst>
            </p:cNvPr>
            <p:cNvGrpSpPr/>
            <p:nvPr/>
          </p:nvGrpSpPr>
          <p:grpSpPr>
            <a:xfrm>
              <a:off x="5580332" y="1373667"/>
              <a:ext cx="2063911" cy="1105321"/>
              <a:chOff x="1848851" y="1439316"/>
              <a:chExt cx="2492801" cy="1335012"/>
            </a:xfrm>
          </p:grpSpPr>
          <p:sp>
            <p:nvSpPr>
              <p:cNvPr id="129" name="Freeform 128">
                <a:extLst>
                  <a:ext uri="{FF2B5EF4-FFF2-40B4-BE49-F238E27FC236}">
                    <a16:creationId xmlns:a16="http://schemas.microsoft.com/office/drawing/2014/main" id="{8471772D-15C3-4542-B353-86F16E8F2A2A}"/>
                  </a:ext>
                </a:extLst>
              </p:cNvPr>
              <p:cNvSpPr/>
              <p:nvPr/>
            </p:nvSpPr>
            <p:spPr>
              <a:xfrm rot="3300032">
                <a:off x="3398167" y="1713692"/>
                <a:ext cx="782748" cy="325466"/>
              </a:xfrm>
              <a:custGeom>
                <a:avLst/>
                <a:gdLst>
                  <a:gd name="connsiteX0" fmla="*/ 93636 w 763657"/>
                  <a:gd name="connsiteY0" fmla="*/ 139429 h 327630"/>
                  <a:gd name="connsiteX1" fmla="*/ 690959 w 763657"/>
                  <a:gd name="connsiteY1" fmla="*/ 109085 h 327630"/>
                  <a:gd name="connsiteX2" fmla="*/ 748448 w 763657"/>
                  <a:gd name="connsiteY2" fmla="*/ 172594 h 327630"/>
                  <a:gd name="connsiteX3" fmla="*/ 763657 w 763657"/>
                  <a:gd name="connsiteY3" fmla="*/ 195582 h 327630"/>
                  <a:gd name="connsiteX4" fmla="*/ 212297 w 763657"/>
                  <a:gd name="connsiteY4" fmla="*/ 327630 h 327630"/>
                  <a:gd name="connsiteX5" fmla="*/ 212297 w 763657"/>
                  <a:gd name="connsiteY5" fmla="*/ 311204 h 327630"/>
                  <a:gd name="connsiteX6" fmla="*/ 0 w 763657"/>
                  <a:gd name="connsiteY6" fmla="*/ 311204 h 327630"/>
                  <a:gd name="connsiteX7" fmla="*/ 1679 w 763657"/>
                  <a:gd name="connsiteY7" fmla="*/ 303443 h 327630"/>
                  <a:gd name="connsiteX8" fmla="*/ 93636 w 763657"/>
                  <a:gd name="connsiteY8" fmla="*/ 139429 h 327630"/>
                  <a:gd name="connsiteX0" fmla="*/ 212297 w 763657"/>
                  <a:gd name="connsiteY0" fmla="*/ 311204 h 402644"/>
                  <a:gd name="connsiteX1" fmla="*/ 0 w 763657"/>
                  <a:gd name="connsiteY1" fmla="*/ 311204 h 402644"/>
                  <a:gd name="connsiteX2" fmla="*/ 1679 w 763657"/>
                  <a:gd name="connsiteY2" fmla="*/ 303443 h 402644"/>
                  <a:gd name="connsiteX3" fmla="*/ 93636 w 763657"/>
                  <a:gd name="connsiteY3" fmla="*/ 139429 h 402644"/>
                  <a:gd name="connsiteX4" fmla="*/ 690959 w 763657"/>
                  <a:gd name="connsiteY4" fmla="*/ 109085 h 402644"/>
                  <a:gd name="connsiteX5" fmla="*/ 748448 w 763657"/>
                  <a:gd name="connsiteY5" fmla="*/ 172594 h 402644"/>
                  <a:gd name="connsiteX6" fmla="*/ 763657 w 763657"/>
                  <a:gd name="connsiteY6" fmla="*/ 195582 h 402644"/>
                  <a:gd name="connsiteX7" fmla="*/ 212297 w 763657"/>
                  <a:gd name="connsiteY7" fmla="*/ 327630 h 402644"/>
                  <a:gd name="connsiteX8" fmla="*/ 303737 w 763657"/>
                  <a:gd name="connsiteY8" fmla="*/ 402644 h 402644"/>
                  <a:gd name="connsiteX0" fmla="*/ 212297 w 763657"/>
                  <a:gd name="connsiteY0" fmla="*/ 311204 h 327630"/>
                  <a:gd name="connsiteX1" fmla="*/ 0 w 763657"/>
                  <a:gd name="connsiteY1" fmla="*/ 311204 h 327630"/>
                  <a:gd name="connsiteX2" fmla="*/ 1679 w 763657"/>
                  <a:gd name="connsiteY2" fmla="*/ 303443 h 327630"/>
                  <a:gd name="connsiteX3" fmla="*/ 93636 w 763657"/>
                  <a:gd name="connsiteY3" fmla="*/ 139429 h 327630"/>
                  <a:gd name="connsiteX4" fmla="*/ 690959 w 763657"/>
                  <a:gd name="connsiteY4" fmla="*/ 109085 h 327630"/>
                  <a:gd name="connsiteX5" fmla="*/ 748448 w 763657"/>
                  <a:gd name="connsiteY5" fmla="*/ 172594 h 327630"/>
                  <a:gd name="connsiteX6" fmla="*/ 763657 w 763657"/>
                  <a:gd name="connsiteY6" fmla="*/ 195582 h 327630"/>
                  <a:gd name="connsiteX7" fmla="*/ 212297 w 763657"/>
                  <a:gd name="connsiteY7" fmla="*/ 327630 h 327630"/>
                  <a:gd name="connsiteX0" fmla="*/ 212297 w 763657"/>
                  <a:gd name="connsiteY0" fmla="*/ 311204 h 311204"/>
                  <a:gd name="connsiteX1" fmla="*/ 0 w 763657"/>
                  <a:gd name="connsiteY1" fmla="*/ 311204 h 311204"/>
                  <a:gd name="connsiteX2" fmla="*/ 1679 w 763657"/>
                  <a:gd name="connsiteY2" fmla="*/ 303443 h 311204"/>
                  <a:gd name="connsiteX3" fmla="*/ 93636 w 763657"/>
                  <a:gd name="connsiteY3" fmla="*/ 139429 h 311204"/>
                  <a:gd name="connsiteX4" fmla="*/ 690959 w 763657"/>
                  <a:gd name="connsiteY4" fmla="*/ 109085 h 311204"/>
                  <a:gd name="connsiteX5" fmla="*/ 748448 w 763657"/>
                  <a:gd name="connsiteY5" fmla="*/ 172594 h 311204"/>
                  <a:gd name="connsiteX6" fmla="*/ 763657 w 763657"/>
                  <a:gd name="connsiteY6" fmla="*/ 195582 h 311204"/>
                  <a:gd name="connsiteX0" fmla="*/ 0 w 763657"/>
                  <a:gd name="connsiteY0" fmla="*/ 311204 h 311204"/>
                  <a:gd name="connsiteX1" fmla="*/ 1679 w 763657"/>
                  <a:gd name="connsiteY1" fmla="*/ 303443 h 311204"/>
                  <a:gd name="connsiteX2" fmla="*/ 93636 w 763657"/>
                  <a:gd name="connsiteY2" fmla="*/ 139429 h 311204"/>
                  <a:gd name="connsiteX3" fmla="*/ 690959 w 763657"/>
                  <a:gd name="connsiteY3" fmla="*/ 109085 h 311204"/>
                  <a:gd name="connsiteX4" fmla="*/ 748448 w 763657"/>
                  <a:gd name="connsiteY4" fmla="*/ 172594 h 311204"/>
                  <a:gd name="connsiteX5" fmla="*/ 763657 w 763657"/>
                  <a:gd name="connsiteY5" fmla="*/ 195582 h 311204"/>
                  <a:gd name="connsiteX0" fmla="*/ 0 w 748448"/>
                  <a:gd name="connsiteY0" fmla="*/ 311204 h 311204"/>
                  <a:gd name="connsiteX1" fmla="*/ 1679 w 748448"/>
                  <a:gd name="connsiteY1" fmla="*/ 303443 h 311204"/>
                  <a:gd name="connsiteX2" fmla="*/ 93636 w 748448"/>
                  <a:gd name="connsiteY2" fmla="*/ 139429 h 311204"/>
                  <a:gd name="connsiteX3" fmla="*/ 690959 w 748448"/>
                  <a:gd name="connsiteY3" fmla="*/ 109085 h 311204"/>
                  <a:gd name="connsiteX4" fmla="*/ 748448 w 748448"/>
                  <a:gd name="connsiteY4" fmla="*/ 172594 h 311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448" h="311204">
                    <a:moveTo>
                      <a:pt x="0" y="311204"/>
                    </a:moveTo>
                    <a:lnTo>
                      <a:pt x="1679" y="303443"/>
                    </a:lnTo>
                    <a:cubicBezTo>
                      <a:pt x="19026" y="244368"/>
                      <a:pt x="49601" y="188177"/>
                      <a:pt x="93636" y="139429"/>
                    </a:cubicBezTo>
                    <a:cubicBezTo>
                      <a:pt x="250203" y="-33896"/>
                      <a:pt x="517634" y="-47482"/>
                      <a:pt x="690959" y="109085"/>
                    </a:cubicBezTo>
                    <a:cubicBezTo>
                      <a:pt x="712624" y="128656"/>
                      <a:pt x="731795" y="149959"/>
                      <a:pt x="748448" y="172594"/>
                    </a:cubicBezTo>
                  </a:path>
                </a:pathLst>
              </a:custGeom>
              <a:noFill/>
              <a:ln w="53975" cap="rnd" cmpd="sng" algn="ctr">
                <a:solidFill>
                  <a:srgbClr val="003A5C"/>
                </a:solidFill>
                <a:prstDash val="solid"/>
              </a:ln>
              <a:effectLst/>
            </p:spPr>
            <p:txBody>
              <a:bodyPr rtlCol="0" anchor="ctr"/>
              <a:lstStyle/>
              <a:p>
                <a:pPr algn="ctr" defTabSz="1219170">
                  <a:defRPr/>
                </a:pPr>
                <a:endParaRPr lang="en-US" sz="2400" kern="0" dirty="0">
                  <a:solidFill>
                    <a:srgbClr val="FFFFFF"/>
                  </a:solidFill>
                  <a:latin typeface="+mj-lt"/>
                </a:endParaRPr>
              </a:p>
            </p:txBody>
          </p:sp>
          <p:sp>
            <p:nvSpPr>
              <p:cNvPr id="130" name="Freeform 129">
                <a:extLst>
                  <a:ext uri="{FF2B5EF4-FFF2-40B4-BE49-F238E27FC236}">
                    <a16:creationId xmlns:a16="http://schemas.microsoft.com/office/drawing/2014/main" id="{F946AF1D-2A11-8747-B73F-A6657814F9BA}"/>
                  </a:ext>
                </a:extLst>
              </p:cNvPr>
              <p:cNvSpPr/>
              <p:nvPr/>
            </p:nvSpPr>
            <p:spPr>
              <a:xfrm>
                <a:off x="1848851" y="2138484"/>
                <a:ext cx="318488" cy="635844"/>
              </a:xfrm>
              <a:custGeom>
                <a:avLst/>
                <a:gdLst>
                  <a:gd name="connsiteX0" fmla="*/ 293809 w 392310"/>
                  <a:gd name="connsiteY0" fmla="*/ 0 h 607981"/>
                  <a:gd name="connsiteX1" fmla="*/ 293809 w 392310"/>
                  <a:gd name="connsiteY1" fmla="*/ 232977 h 607981"/>
                  <a:gd name="connsiteX2" fmla="*/ 392310 w 392310"/>
                  <a:gd name="connsiteY2" fmla="*/ 232977 h 607981"/>
                  <a:gd name="connsiteX3" fmla="*/ 304532 w 392310"/>
                  <a:gd name="connsiteY3" fmla="*/ 607981 h 607981"/>
                  <a:gd name="connsiteX4" fmla="*/ 0 w 392310"/>
                  <a:gd name="connsiteY4" fmla="*/ 303450 h 607981"/>
                  <a:gd name="connsiteX5" fmla="*/ 243158 w 392310"/>
                  <a:gd name="connsiteY5" fmla="*/ 5106 h 607981"/>
                  <a:gd name="connsiteX6" fmla="*/ 293809 w 392310"/>
                  <a:gd name="connsiteY6" fmla="*/ 0 h 607981"/>
                  <a:gd name="connsiteX0" fmla="*/ 392310 w 483750"/>
                  <a:gd name="connsiteY0" fmla="*/ 232977 h 607981"/>
                  <a:gd name="connsiteX1" fmla="*/ 304532 w 483750"/>
                  <a:gd name="connsiteY1" fmla="*/ 607981 h 607981"/>
                  <a:gd name="connsiteX2" fmla="*/ 0 w 483750"/>
                  <a:gd name="connsiteY2" fmla="*/ 303450 h 607981"/>
                  <a:gd name="connsiteX3" fmla="*/ 243158 w 483750"/>
                  <a:gd name="connsiteY3" fmla="*/ 5106 h 607981"/>
                  <a:gd name="connsiteX4" fmla="*/ 293809 w 483750"/>
                  <a:gd name="connsiteY4" fmla="*/ 0 h 607981"/>
                  <a:gd name="connsiteX5" fmla="*/ 293809 w 483750"/>
                  <a:gd name="connsiteY5" fmla="*/ 232977 h 607981"/>
                  <a:gd name="connsiteX6" fmla="*/ 483750 w 483750"/>
                  <a:gd name="connsiteY6" fmla="*/ 32441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5" fmla="*/ 293809 w 392310"/>
                  <a:gd name="connsiteY5" fmla="*/ 23297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0" fmla="*/ 304532 w 304532"/>
                  <a:gd name="connsiteY0" fmla="*/ 607981 h 607981"/>
                  <a:gd name="connsiteX1" fmla="*/ 0 w 304532"/>
                  <a:gd name="connsiteY1" fmla="*/ 303450 h 607981"/>
                  <a:gd name="connsiteX2" fmla="*/ 243158 w 304532"/>
                  <a:gd name="connsiteY2" fmla="*/ 5106 h 607981"/>
                  <a:gd name="connsiteX3" fmla="*/ 293809 w 304532"/>
                  <a:gd name="connsiteY3" fmla="*/ 0 h 607981"/>
                </a:gdLst>
                <a:ahLst/>
                <a:cxnLst>
                  <a:cxn ang="0">
                    <a:pos x="connsiteX0" y="connsiteY0"/>
                  </a:cxn>
                  <a:cxn ang="0">
                    <a:pos x="connsiteX1" y="connsiteY1"/>
                  </a:cxn>
                  <a:cxn ang="0">
                    <a:pos x="connsiteX2" y="connsiteY2"/>
                  </a:cxn>
                  <a:cxn ang="0">
                    <a:pos x="connsiteX3" y="connsiteY3"/>
                  </a:cxn>
                </a:cxnLst>
                <a:rect l="l" t="t" r="r" b="b"/>
                <a:pathLst>
                  <a:path w="304532" h="607981">
                    <a:moveTo>
                      <a:pt x="304532" y="607981"/>
                    </a:moveTo>
                    <a:cubicBezTo>
                      <a:pt x="136344" y="607981"/>
                      <a:pt x="0" y="471638"/>
                      <a:pt x="0" y="303450"/>
                    </a:cubicBezTo>
                    <a:cubicBezTo>
                      <a:pt x="0" y="156286"/>
                      <a:pt x="104388" y="33502"/>
                      <a:pt x="243158" y="5106"/>
                    </a:cubicBezTo>
                    <a:lnTo>
                      <a:pt x="293809" y="0"/>
                    </a:lnTo>
                  </a:path>
                </a:pathLst>
              </a:custGeom>
              <a:noFill/>
              <a:ln w="53975" cap="rnd" cmpd="sng" algn="ctr">
                <a:solidFill>
                  <a:srgbClr val="003A5C"/>
                </a:solidFill>
                <a:prstDash val="solid"/>
              </a:ln>
              <a:effectLst/>
            </p:spPr>
            <p:txBody>
              <a:bodyPr rtlCol="0" anchor="ctr"/>
              <a:lstStyle/>
              <a:p>
                <a:pPr algn="ctr" defTabSz="1219170">
                  <a:defRPr/>
                </a:pPr>
                <a:endParaRPr lang="en-US" sz="2400" kern="0" dirty="0">
                  <a:solidFill>
                    <a:srgbClr val="FFFFFF"/>
                  </a:solidFill>
                  <a:latin typeface="+mj-lt"/>
                </a:endParaRPr>
              </a:p>
            </p:txBody>
          </p:sp>
          <p:sp>
            <p:nvSpPr>
              <p:cNvPr id="131" name="Freeform 130">
                <a:extLst>
                  <a:ext uri="{FF2B5EF4-FFF2-40B4-BE49-F238E27FC236}">
                    <a16:creationId xmlns:a16="http://schemas.microsoft.com/office/drawing/2014/main" id="{072ED497-35B0-8F4F-BAFA-9A91B07A392C}"/>
                  </a:ext>
                </a:extLst>
              </p:cNvPr>
              <p:cNvSpPr/>
              <p:nvPr/>
            </p:nvSpPr>
            <p:spPr>
              <a:xfrm rot="787047" flipH="1">
                <a:off x="2237837" y="1439316"/>
                <a:ext cx="1158045" cy="919888"/>
              </a:xfrm>
              <a:custGeom>
                <a:avLst/>
                <a:gdLst>
                  <a:gd name="connsiteX0" fmla="*/ 472534 w 1270634"/>
                  <a:gd name="connsiteY0" fmla="*/ 0 h 1009323"/>
                  <a:gd name="connsiteX1" fmla="*/ 1270634 w 1270634"/>
                  <a:gd name="connsiteY1" fmla="*/ 798100 h 1009323"/>
                  <a:gd name="connsiteX2" fmla="*/ 1254419 w 1270634"/>
                  <a:gd name="connsiteY2" fmla="*/ 958945 h 1009323"/>
                  <a:gd name="connsiteX3" fmla="*/ 1241466 w 1270634"/>
                  <a:gd name="connsiteY3" fmla="*/ 1009323 h 1009323"/>
                  <a:gd name="connsiteX4" fmla="*/ 371141 w 1270634"/>
                  <a:gd name="connsiteY4" fmla="*/ 1009323 h 1009323"/>
                  <a:gd name="connsiteX5" fmla="*/ 371141 w 1270634"/>
                  <a:gd name="connsiteY5" fmla="*/ 158010 h 1009323"/>
                  <a:gd name="connsiteX6" fmla="*/ 0 w 1270634"/>
                  <a:gd name="connsiteY6" fmla="*/ 158010 h 1009323"/>
                  <a:gd name="connsiteX7" fmla="*/ 26309 w 1270634"/>
                  <a:gd name="connsiteY7" fmla="*/ 136303 h 1009323"/>
                  <a:gd name="connsiteX8" fmla="*/ 472534 w 1270634"/>
                  <a:gd name="connsiteY8" fmla="*/ 0 h 1009323"/>
                  <a:gd name="connsiteX0" fmla="*/ 371141 w 1270634"/>
                  <a:gd name="connsiteY0" fmla="*/ 158010 h 1009323"/>
                  <a:gd name="connsiteX1" fmla="*/ 0 w 1270634"/>
                  <a:gd name="connsiteY1" fmla="*/ 158010 h 1009323"/>
                  <a:gd name="connsiteX2" fmla="*/ 26309 w 1270634"/>
                  <a:gd name="connsiteY2" fmla="*/ 136303 h 1009323"/>
                  <a:gd name="connsiteX3" fmla="*/ 472534 w 1270634"/>
                  <a:gd name="connsiteY3" fmla="*/ 0 h 1009323"/>
                  <a:gd name="connsiteX4" fmla="*/ 1270634 w 1270634"/>
                  <a:gd name="connsiteY4" fmla="*/ 798100 h 1009323"/>
                  <a:gd name="connsiteX5" fmla="*/ 1254419 w 1270634"/>
                  <a:gd name="connsiteY5" fmla="*/ 958945 h 1009323"/>
                  <a:gd name="connsiteX6" fmla="*/ 1241466 w 1270634"/>
                  <a:gd name="connsiteY6" fmla="*/ 1009323 h 1009323"/>
                  <a:gd name="connsiteX7" fmla="*/ 371141 w 1270634"/>
                  <a:gd name="connsiteY7" fmla="*/ 1009323 h 1009323"/>
                  <a:gd name="connsiteX8" fmla="*/ 462581 w 1270634"/>
                  <a:gd name="connsiteY8" fmla="*/ 249450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 name="connsiteX6" fmla="*/ 371141 w 1270634"/>
                  <a:gd name="connsiteY6" fmla="*/ 1009323 h 1009323"/>
                  <a:gd name="connsiteX7" fmla="*/ 462581 w 1270634"/>
                  <a:gd name="connsiteY7" fmla="*/ 249450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 name="connsiteX6" fmla="*/ 371141 w 1270634"/>
                  <a:gd name="connsiteY6" fmla="*/ 1009323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634" h="1009323">
                    <a:moveTo>
                      <a:pt x="0" y="158010"/>
                    </a:moveTo>
                    <a:lnTo>
                      <a:pt x="26309" y="136303"/>
                    </a:lnTo>
                    <a:cubicBezTo>
                      <a:pt x="153687" y="50248"/>
                      <a:pt x="307242" y="0"/>
                      <a:pt x="472534" y="0"/>
                    </a:cubicBezTo>
                    <a:cubicBezTo>
                      <a:pt x="913312" y="0"/>
                      <a:pt x="1270634" y="357322"/>
                      <a:pt x="1270634" y="798100"/>
                    </a:cubicBezTo>
                    <a:cubicBezTo>
                      <a:pt x="1270634" y="853197"/>
                      <a:pt x="1265051" y="906991"/>
                      <a:pt x="1254419" y="958945"/>
                    </a:cubicBezTo>
                    <a:lnTo>
                      <a:pt x="1241466" y="1009323"/>
                    </a:lnTo>
                  </a:path>
                </a:pathLst>
              </a:custGeom>
              <a:noFill/>
              <a:ln w="53975" cap="rnd" cmpd="sng" algn="ctr">
                <a:solidFill>
                  <a:srgbClr val="003A5C"/>
                </a:solidFill>
                <a:prstDash val="solid"/>
              </a:ln>
              <a:effectLst/>
            </p:spPr>
            <p:txBody>
              <a:bodyPr rtlCol="0" anchor="ctr"/>
              <a:lstStyle/>
              <a:p>
                <a:pPr algn="ctr" defTabSz="1219170">
                  <a:defRPr/>
                </a:pPr>
                <a:endParaRPr lang="en-US" sz="2400" kern="0" dirty="0">
                  <a:solidFill>
                    <a:srgbClr val="FFFFFF"/>
                  </a:solidFill>
                  <a:latin typeface="+mj-lt"/>
                </a:endParaRPr>
              </a:p>
            </p:txBody>
          </p:sp>
          <p:sp>
            <p:nvSpPr>
              <p:cNvPr id="132" name="Freeform 131">
                <a:extLst>
                  <a:ext uri="{FF2B5EF4-FFF2-40B4-BE49-F238E27FC236}">
                    <a16:creationId xmlns:a16="http://schemas.microsoft.com/office/drawing/2014/main" id="{81962EDF-178E-D34E-A156-A403E1918ECE}"/>
                  </a:ext>
                </a:extLst>
              </p:cNvPr>
              <p:cNvSpPr/>
              <p:nvPr/>
            </p:nvSpPr>
            <p:spPr>
              <a:xfrm flipH="1">
                <a:off x="4023164" y="2138484"/>
                <a:ext cx="318488" cy="635844"/>
              </a:xfrm>
              <a:custGeom>
                <a:avLst/>
                <a:gdLst>
                  <a:gd name="connsiteX0" fmla="*/ 293809 w 392310"/>
                  <a:gd name="connsiteY0" fmla="*/ 0 h 607981"/>
                  <a:gd name="connsiteX1" fmla="*/ 293809 w 392310"/>
                  <a:gd name="connsiteY1" fmla="*/ 232977 h 607981"/>
                  <a:gd name="connsiteX2" fmla="*/ 392310 w 392310"/>
                  <a:gd name="connsiteY2" fmla="*/ 232977 h 607981"/>
                  <a:gd name="connsiteX3" fmla="*/ 304532 w 392310"/>
                  <a:gd name="connsiteY3" fmla="*/ 607981 h 607981"/>
                  <a:gd name="connsiteX4" fmla="*/ 0 w 392310"/>
                  <a:gd name="connsiteY4" fmla="*/ 303450 h 607981"/>
                  <a:gd name="connsiteX5" fmla="*/ 243158 w 392310"/>
                  <a:gd name="connsiteY5" fmla="*/ 5106 h 607981"/>
                  <a:gd name="connsiteX6" fmla="*/ 293809 w 392310"/>
                  <a:gd name="connsiteY6" fmla="*/ 0 h 607981"/>
                  <a:gd name="connsiteX0" fmla="*/ 392310 w 483750"/>
                  <a:gd name="connsiteY0" fmla="*/ 232977 h 607981"/>
                  <a:gd name="connsiteX1" fmla="*/ 304532 w 483750"/>
                  <a:gd name="connsiteY1" fmla="*/ 607981 h 607981"/>
                  <a:gd name="connsiteX2" fmla="*/ 0 w 483750"/>
                  <a:gd name="connsiteY2" fmla="*/ 303450 h 607981"/>
                  <a:gd name="connsiteX3" fmla="*/ 243158 w 483750"/>
                  <a:gd name="connsiteY3" fmla="*/ 5106 h 607981"/>
                  <a:gd name="connsiteX4" fmla="*/ 293809 w 483750"/>
                  <a:gd name="connsiteY4" fmla="*/ 0 h 607981"/>
                  <a:gd name="connsiteX5" fmla="*/ 293809 w 483750"/>
                  <a:gd name="connsiteY5" fmla="*/ 232977 h 607981"/>
                  <a:gd name="connsiteX6" fmla="*/ 483750 w 483750"/>
                  <a:gd name="connsiteY6" fmla="*/ 32441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5" fmla="*/ 293809 w 392310"/>
                  <a:gd name="connsiteY5" fmla="*/ 23297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0" fmla="*/ 304532 w 304532"/>
                  <a:gd name="connsiteY0" fmla="*/ 607981 h 607981"/>
                  <a:gd name="connsiteX1" fmla="*/ 0 w 304532"/>
                  <a:gd name="connsiteY1" fmla="*/ 303450 h 607981"/>
                  <a:gd name="connsiteX2" fmla="*/ 243158 w 304532"/>
                  <a:gd name="connsiteY2" fmla="*/ 5106 h 607981"/>
                  <a:gd name="connsiteX3" fmla="*/ 293809 w 304532"/>
                  <a:gd name="connsiteY3" fmla="*/ 0 h 607981"/>
                </a:gdLst>
                <a:ahLst/>
                <a:cxnLst>
                  <a:cxn ang="0">
                    <a:pos x="connsiteX0" y="connsiteY0"/>
                  </a:cxn>
                  <a:cxn ang="0">
                    <a:pos x="connsiteX1" y="connsiteY1"/>
                  </a:cxn>
                  <a:cxn ang="0">
                    <a:pos x="connsiteX2" y="connsiteY2"/>
                  </a:cxn>
                  <a:cxn ang="0">
                    <a:pos x="connsiteX3" y="connsiteY3"/>
                  </a:cxn>
                </a:cxnLst>
                <a:rect l="l" t="t" r="r" b="b"/>
                <a:pathLst>
                  <a:path w="304532" h="607981">
                    <a:moveTo>
                      <a:pt x="304532" y="607981"/>
                    </a:moveTo>
                    <a:cubicBezTo>
                      <a:pt x="136344" y="607981"/>
                      <a:pt x="0" y="471638"/>
                      <a:pt x="0" y="303450"/>
                    </a:cubicBezTo>
                    <a:cubicBezTo>
                      <a:pt x="0" y="156286"/>
                      <a:pt x="104388" y="33502"/>
                      <a:pt x="243158" y="5106"/>
                    </a:cubicBezTo>
                    <a:lnTo>
                      <a:pt x="293809" y="0"/>
                    </a:lnTo>
                  </a:path>
                </a:pathLst>
              </a:custGeom>
              <a:noFill/>
              <a:ln w="53975" cap="rnd" cmpd="sng" algn="ctr">
                <a:solidFill>
                  <a:srgbClr val="003A5C"/>
                </a:solidFill>
                <a:prstDash val="solid"/>
              </a:ln>
              <a:effectLst/>
            </p:spPr>
            <p:txBody>
              <a:bodyPr rtlCol="0" anchor="ctr"/>
              <a:lstStyle/>
              <a:p>
                <a:pPr algn="ctr" defTabSz="1219170">
                  <a:defRPr/>
                </a:pPr>
                <a:endParaRPr lang="en-US" sz="2400" kern="0" dirty="0">
                  <a:solidFill>
                    <a:srgbClr val="FFFFFF"/>
                  </a:solidFill>
                  <a:latin typeface="+mj-lt"/>
                </a:endParaRPr>
              </a:p>
            </p:txBody>
          </p:sp>
          <p:sp>
            <p:nvSpPr>
              <p:cNvPr id="133" name="Freeform 132">
                <a:extLst>
                  <a:ext uri="{FF2B5EF4-FFF2-40B4-BE49-F238E27FC236}">
                    <a16:creationId xmlns:a16="http://schemas.microsoft.com/office/drawing/2014/main" id="{069D571A-0E7D-6C42-ACC9-03F2A66F76FC}"/>
                  </a:ext>
                </a:extLst>
              </p:cNvPr>
              <p:cNvSpPr/>
              <p:nvPr/>
            </p:nvSpPr>
            <p:spPr>
              <a:xfrm flipH="1">
                <a:off x="1848851" y="2455841"/>
                <a:ext cx="2492801" cy="318487"/>
              </a:xfrm>
              <a:custGeom>
                <a:avLst/>
                <a:gdLst>
                  <a:gd name="connsiteX0" fmla="*/ 2492801 w 2492801"/>
                  <a:gd name="connsiteY0" fmla="*/ 0 h 318487"/>
                  <a:gd name="connsiteX1" fmla="*/ 1246401 w 2492801"/>
                  <a:gd name="connsiteY1" fmla="*/ 145032 h 318487"/>
                  <a:gd name="connsiteX2" fmla="*/ 0 w 2492801"/>
                  <a:gd name="connsiteY2" fmla="*/ 0 h 318487"/>
                  <a:gd name="connsiteX3" fmla="*/ 318488 w 2492801"/>
                  <a:gd name="connsiteY3" fmla="*/ 318487 h 318487"/>
                  <a:gd name="connsiteX4" fmla="*/ 1246401 w 2492801"/>
                  <a:gd name="connsiteY4" fmla="*/ 161662 h 318487"/>
                  <a:gd name="connsiteX5" fmla="*/ 2174313 w 2492801"/>
                  <a:gd name="connsiteY5" fmla="*/ 318487 h 318487"/>
                  <a:gd name="connsiteX6" fmla="*/ 2492801 w 2492801"/>
                  <a:gd name="connsiteY6" fmla="*/ 0 h 318487"/>
                  <a:gd name="connsiteX0" fmla="*/ 2492801 w 2492801"/>
                  <a:gd name="connsiteY0" fmla="*/ 0 h 318487"/>
                  <a:gd name="connsiteX1" fmla="*/ 1246401 w 2492801"/>
                  <a:gd name="connsiteY1" fmla="*/ 145032 h 318487"/>
                  <a:gd name="connsiteX2" fmla="*/ 0 w 2492801"/>
                  <a:gd name="connsiteY2" fmla="*/ 0 h 318487"/>
                  <a:gd name="connsiteX3" fmla="*/ 318488 w 2492801"/>
                  <a:gd name="connsiteY3" fmla="*/ 318487 h 318487"/>
                  <a:gd name="connsiteX4" fmla="*/ 2174313 w 2492801"/>
                  <a:gd name="connsiteY4" fmla="*/ 318487 h 318487"/>
                  <a:gd name="connsiteX5" fmla="*/ 2492801 w 2492801"/>
                  <a:gd name="connsiteY5" fmla="*/ 0 h 318487"/>
                  <a:gd name="connsiteX0" fmla="*/ 1246401 w 2492801"/>
                  <a:gd name="connsiteY0" fmla="*/ 145032 h 318487"/>
                  <a:gd name="connsiteX1" fmla="*/ 0 w 2492801"/>
                  <a:gd name="connsiteY1" fmla="*/ 0 h 318487"/>
                  <a:gd name="connsiteX2" fmla="*/ 318488 w 2492801"/>
                  <a:gd name="connsiteY2" fmla="*/ 318487 h 318487"/>
                  <a:gd name="connsiteX3" fmla="*/ 2174313 w 2492801"/>
                  <a:gd name="connsiteY3" fmla="*/ 318487 h 318487"/>
                  <a:gd name="connsiteX4" fmla="*/ 2492801 w 2492801"/>
                  <a:gd name="connsiteY4" fmla="*/ 0 h 318487"/>
                  <a:gd name="connsiteX5" fmla="*/ 1337841 w 2492801"/>
                  <a:gd name="connsiteY5" fmla="*/ 236472 h 318487"/>
                  <a:gd name="connsiteX0" fmla="*/ 1246401 w 2492801"/>
                  <a:gd name="connsiteY0" fmla="*/ 145032 h 318487"/>
                  <a:gd name="connsiteX1" fmla="*/ 0 w 2492801"/>
                  <a:gd name="connsiteY1" fmla="*/ 0 h 318487"/>
                  <a:gd name="connsiteX2" fmla="*/ 318488 w 2492801"/>
                  <a:gd name="connsiteY2" fmla="*/ 318487 h 318487"/>
                  <a:gd name="connsiteX3" fmla="*/ 2174313 w 2492801"/>
                  <a:gd name="connsiteY3" fmla="*/ 318487 h 318487"/>
                  <a:gd name="connsiteX4" fmla="*/ 2492801 w 2492801"/>
                  <a:gd name="connsiteY4" fmla="*/ 0 h 318487"/>
                  <a:gd name="connsiteX0" fmla="*/ 0 w 2492801"/>
                  <a:gd name="connsiteY0" fmla="*/ 0 h 318487"/>
                  <a:gd name="connsiteX1" fmla="*/ 318488 w 2492801"/>
                  <a:gd name="connsiteY1" fmla="*/ 318487 h 318487"/>
                  <a:gd name="connsiteX2" fmla="*/ 2174313 w 2492801"/>
                  <a:gd name="connsiteY2" fmla="*/ 318487 h 318487"/>
                  <a:gd name="connsiteX3" fmla="*/ 2492801 w 2492801"/>
                  <a:gd name="connsiteY3" fmla="*/ 0 h 318487"/>
                </a:gdLst>
                <a:ahLst/>
                <a:cxnLst>
                  <a:cxn ang="0">
                    <a:pos x="connsiteX0" y="connsiteY0"/>
                  </a:cxn>
                  <a:cxn ang="0">
                    <a:pos x="connsiteX1" y="connsiteY1"/>
                  </a:cxn>
                  <a:cxn ang="0">
                    <a:pos x="connsiteX2" y="connsiteY2"/>
                  </a:cxn>
                  <a:cxn ang="0">
                    <a:pos x="connsiteX3" y="connsiteY3"/>
                  </a:cxn>
                </a:cxnLst>
                <a:rect l="l" t="t" r="r" b="b"/>
                <a:pathLst>
                  <a:path w="2492801" h="318487">
                    <a:moveTo>
                      <a:pt x="0" y="0"/>
                    </a:moveTo>
                    <a:cubicBezTo>
                      <a:pt x="0" y="175896"/>
                      <a:pt x="142592" y="318487"/>
                      <a:pt x="318488" y="318487"/>
                    </a:cubicBezTo>
                    <a:lnTo>
                      <a:pt x="2174313" y="318487"/>
                    </a:lnTo>
                    <a:cubicBezTo>
                      <a:pt x="2350209" y="318487"/>
                      <a:pt x="2492801" y="175896"/>
                      <a:pt x="2492801" y="0"/>
                    </a:cubicBezTo>
                  </a:path>
                </a:pathLst>
              </a:custGeom>
              <a:noFill/>
              <a:ln w="53975" cap="rnd" cmpd="sng" algn="ctr">
                <a:solidFill>
                  <a:schemeClr val="accent2"/>
                </a:solidFill>
                <a:prstDash val="solid"/>
              </a:ln>
              <a:effectLst/>
            </p:spPr>
            <p:txBody>
              <a:bodyPr rtlCol="0" anchor="ctr"/>
              <a:lstStyle/>
              <a:p>
                <a:pPr algn="ctr" defTabSz="1219170">
                  <a:defRPr/>
                </a:pPr>
                <a:endParaRPr lang="en-US" sz="2400" kern="0" dirty="0">
                  <a:solidFill>
                    <a:srgbClr val="FFFFFF"/>
                  </a:solidFill>
                  <a:latin typeface="+mj-lt"/>
                </a:endParaRPr>
              </a:p>
            </p:txBody>
          </p:sp>
        </p:grpSp>
        <p:grpSp>
          <p:nvGrpSpPr>
            <p:cNvPr id="134" name="Group 133">
              <a:extLst>
                <a:ext uri="{FF2B5EF4-FFF2-40B4-BE49-F238E27FC236}">
                  <a16:creationId xmlns:a16="http://schemas.microsoft.com/office/drawing/2014/main" id="{BC4266E1-11B0-A849-B401-DEB3F4D48210}"/>
                </a:ext>
              </a:extLst>
            </p:cNvPr>
            <p:cNvGrpSpPr>
              <a:grpSpLocks noChangeAspect="1"/>
            </p:cNvGrpSpPr>
            <p:nvPr/>
          </p:nvGrpSpPr>
          <p:grpSpPr>
            <a:xfrm>
              <a:off x="6403039" y="2273559"/>
              <a:ext cx="418496" cy="418811"/>
              <a:chOff x="4051093" y="3605372"/>
              <a:chExt cx="405424" cy="405729"/>
            </a:xfrm>
          </p:grpSpPr>
          <p:sp>
            <p:nvSpPr>
              <p:cNvPr id="135" name="Freeform 134">
                <a:extLst>
                  <a:ext uri="{FF2B5EF4-FFF2-40B4-BE49-F238E27FC236}">
                    <a16:creationId xmlns:a16="http://schemas.microsoft.com/office/drawing/2014/main" id="{C5314668-FBA0-3A49-BC52-ECC30AB1F261}"/>
                  </a:ext>
                </a:extLst>
              </p:cNvPr>
              <p:cNvSpPr>
                <a:spLocks noChangeArrowheads="1"/>
              </p:cNvSpPr>
              <p:nvPr/>
            </p:nvSpPr>
            <p:spPr bwMode="auto">
              <a:xfrm flipH="1">
                <a:off x="4051093" y="3605372"/>
                <a:ext cx="405424" cy="405729"/>
              </a:xfrm>
              <a:custGeom>
                <a:avLst/>
                <a:gdLst>
                  <a:gd name="T0" fmla="*/ 10703 w 11588"/>
                  <a:gd name="T1" fmla="*/ 1311 h 11596"/>
                  <a:gd name="T2" fmla="*/ 9966 w 11588"/>
                  <a:gd name="T3" fmla="*/ 575 h 11596"/>
                  <a:gd name="T4" fmla="*/ 9244 w 11588"/>
                  <a:gd name="T5" fmla="*/ 1178 h 11596"/>
                  <a:gd name="T6" fmla="*/ 6625 w 11588"/>
                  <a:gd name="T7" fmla="*/ 704 h 11596"/>
                  <a:gd name="T8" fmla="*/ 5892 w 11588"/>
                  <a:gd name="T9" fmla="*/ 0 h 11596"/>
                  <a:gd name="T10" fmla="*/ 5161 w 11588"/>
                  <a:gd name="T11" fmla="*/ 683 h 11596"/>
                  <a:gd name="T12" fmla="*/ 2349 w 11588"/>
                  <a:gd name="T13" fmla="*/ 1184 h 11596"/>
                  <a:gd name="T14" fmla="*/ 1626 w 11588"/>
                  <a:gd name="T15" fmla="*/ 575 h 11596"/>
                  <a:gd name="T16" fmla="*/ 890 w 11588"/>
                  <a:gd name="T17" fmla="*/ 1311 h 11596"/>
                  <a:gd name="T18" fmla="*/ 5770 w 11588"/>
                  <a:gd name="T19" fmla="*/ 11595 h 11596"/>
                  <a:gd name="T20" fmla="*/ 5794 w 11588"/>
                  <a:gd name="T21" fmla="*/ 11590 h 11596"/>
                  <a:gd name="T22" fmla="*/ 5818 w 11588"/>
                  <a:gd name="T23" fmla="*/ 11595 h 11596"/>
                  <a:gd name="T24" fmla="*/ 10703 w 11588"/>
                  <a:gd name="T25" fmla="*/ 1311 h 1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88" h="11596">
                    <a:moveTo>
                      <a:pt x="10703" y="1311"/>
                    </a:moveTo>
                    <a:cubicBezTo>
                      <a:pt x="10703" y="903"/>
                      <a:pt x="10372" y="575"/>
                      <a:pt x="9966" y="575"/>
                    </a:cubicBezTo>
                    <a:cubicBezTo>
                      <a:pt x="9604" y="575"/>
                      <a:pt x="9304" y="837"/>
                      <a:pt x="9244" y="1178"/>
                    </a:cubicBezTo>
                    <a:cubicBezTo>
                      <a:pt x="8412" y="1027"/>
                      <a:pt x="7096" y="786"/>
                      <a:pt x="6625" y="704"/>
                    </a:cubicBezTo>
                    <a:cubicBezTo>
                      <a:pt x="6609" y="312"/>
                      <a:pt x="6288" y="0"/>
                      <a:pt x="5892" y="0"/>
                    </a:cubicBezTo>
                    <a:cubicBezTo>
                      <a:pt x="5503" y="0"/>
                      <a:pt x="5188" y="302"/>
                      <a:pt x="5161" y="683"/>
                    </a:cubicBezTo>
                    <a:lnTo>
                      <a:pt x="2349" y="1184"/>
                    </a:lnTo>
                    <a:cubicBezTo>
                      <a:pt x="2288" y="839"/>
                      <a:pt x="1989" y="575"/>
                      <a:pt x="1626" y="575"/>
                    </a:cubicBezTo>
                    <a:cubicBezTo>
                      <a:pt x="1219" y="575"/>
                      <a:pt x="890" y="906"/>
                      <a:pt x="890" y="1311"/>
                    </a:cubicBezTo>
                    <a:cubicBezTo>
                      <a:pt x="0" y="9582"/>
                      <a:pt x="5153" y="11595"/>
                      <a:pt x="5770" y="11595"/>
                    </a:cubicBezTo>
                    <a:cubicBezTo>
                      <a:pt x="5778" y="11595"/>
                      <a:pt x="5786" y="11592"/>
                      <a:pt x="5794" y="11590"/>
                    </a:cubicBezTo>
                    <a:cubicBezTo>
                      <a:pt x="5802" y="11590"/>
                      <a:pt x="5810" y="11595"/>
                      <a:pt x="5818" y="11595"/>
                    </a:cubicBezTo>
                    <a:cubicBezTo>
                      <a:pt x="6434" y="11595"/>
                      <a:pt x="11587" y="9582"/>
                      <a:pt x="10703" y="1311"/>
                    </a:cubicBezTo>
                  </a:path>
                </a:pathLst>
              </a:custGeom>
              <a:solidFill>
                <a:schemeClr val="accent2"/>
              </a:solidFill>
              <a:ln>
                <a:noFill/>
              </a:ln>
              <a:effectLst/>
            </p:spPr>
            <p:txBody>
              <a:bodyPr wrap="none" anchor="ctr"/>
              <a:lstStyle/>
              <a:p>
                <a:pPr defTabSz="1219170">
                  <a:defRPr/>
                </a:pPr>
                <a:endParaRPr lang="en-US" sz="2400" kern="0" dirty="0">
                  <a:solidFill>
                    <a:srgbClr val="FFFFFF"/>
                  </a:solidFill>
                  <a:latin typeface="+mj-lt"/>
                  <a:ea typeface="ＭＳ Ｐゴシック" charset="0"/>
                </a:endParaRPr>
              </a:p>
            </p:txBody>
          </p:sp>
          <p:sp>
            <p:nvSpPr>
              <p:cNvPr id="136" name="Rounded Rectangle 135">
                <a:extLst>
                  <a:ext uri="{FF2B5EF4-FFF2-40B4-BE49-F238E27FC236}">
                    <a16:creationId xmlns:a16="http://schemas.microsoft.com/office/drawing/2014/main" id="{BCDF64F8-4F62-EA49-BE38-98986F7167F6}"/>
                  </a:ext>
                </a:extLst>
              </p:cNvPr>
              <p:cNvSpPr/>
              <p:nvPr/>
            </p:nvSpPr>
            <p:spPr>
              <a:xfrm rot="2700000">
                <a:off x="4224556" y="3704754"/>
                <a:ext cx="55519" cy="206968"/>
              </a:xfrm>
              <a:prstGeom prst="roundRect">
                <a:avLst>
                  <a:gd name="adj" fmla="val 50000"/>
                </a:avLst>
              </a:prstGeom>
              <a:solidFill>
                <a:schemeClr val="bg2"/>
              </a:solidFill>
              <a:ln w="25400" cap="flat" cmpd="sng" algn="ctr">
                <a:noFill/>
                <a:prstDash val="solid"/>
              </a:ln>
              <a:effectLst/>
            </p:spPr>
            <p:txBody>
              <a:bodyPr rtlCol="0" anchor="ctr"/>
              <a:lstStyle/>
              <a:p>
                <a:pPr algn="ctr" defTabSz="1219170">
                  <a:defRPr/>
                </a:pPr>
                <a:endParaRPr lang="en-US" sz="2400" kern="0">
                  <a:solidFill>
                    <a:srgbClr val="005073"/>
                  </a:solidFill>
                  <a:latin typeface="+mj-lt"/>
                  <a:ea typeface="ＭＳ Ｐゴシック" charset="0"/>
                </a:endParaRPr>
              </a:p>
            </p:txBody>
          </p:sp>
          <p:sp>
            <p:nvSpPr>
              <p:cNvPr id="137" name="Rounded Rectangle 136">
                <a:extLst>
                  <a:ext uri="{FF2B5EF4-FFF2-40B4-BE49-F238E27FC236}">
                    <a16:creationId xmlns:a16="http://schemas.microsoft.com/office/drawing/2014/main" id="{B225FCE7-173A-C54A-B175-A810D32136D5}"/>
                  </a:ext>
                </a:extLst>
              </p:cNvPr>
              <p:cNvSpPr/>
              <p:nvPr/>
            </p:nvSpPr>
            <p:spPr>
              <a:xfrm rot="18900000">
                <a:off x="4224556" y="3704754"/>
                <a:ext cx="55519" cy="206968"/>
              </a:xfrm>
              <a:prstGeom prst="roundRect">
                <a:avLst>
                  <a:gd name="adj" fmla="val 50000"/>
                </a:avLst>
              </a:prstGeom>
              <a:solidFill>
                <a:schemeClr val="bg2"/>
              </a:solidFill>
              <a:ln w="25400" cap="flat" cmpd="sng" algn="ctr">
                <a:noFill/>
                <a:prstDash val="solid"/>
              </a:ln>
              <a:effectLst/>
            </p:spPr>
            <p:txBody>
              <a:bodyPr rtlCol="0" anchor="ctr"/>
              <a:lstStyle/>
              <a:p>
                <a:pPr algn="ctr" defTabSz="1219170">
                  <a:defRPr/>
                </a:pPr>
                <a:endParaRPr lang="en-US" sz="2400" kern="0" dirty="0">
                  <a:solidFill>
                    <a:srgbClr val="005073"/>
                  </a:solidFill>
                  <a:latin typeface="+mj-lt"/>
                  <a:ea typeface="ＭＳ Ｐゴシック" charset="0"/>
                </a:endParaRPr>
              </a:p>
            </p:txBody>
          </p:sp>
        </p:grpSp>
        <p:cxnSp>
          <p:nvCxnSpPr>
            <p:cNvPr id="191" name="Google Shape;1918;p310">
              <a:extLst>
                <a:ext uri="{FF2B5EF4-FFF2-40B4-BE49-F238E27FC236}">
                  <a16:creationId xmlns:a16="http://schemas.microsoft.com/office/drawing/2014/main" id="{F4CFE420-F07E-5A42-9023-6281021276F0}"/>
                </a:ext>
              </a:extLst>
            </p:cNvPr>
            <p:cNvCxnSpPr>
              <a:cxnSpLocks/>
            </p:cNvCxnSpPr>
            <p:nvPr/>
          </p:nvCxnSpPr>
          <p:spPr>
            <a:xfrm>
              <a:off x="6612489" y="2982144"/>
              <a:ext cx="0" cy="278923"/>
            </a:xfrm>
            <a:prstGeom prst="straightConnector1">
              <a:avLst/>
            </a:prstGeom>
            <a:noFill/>
            <a:ln w="12700" cap="rnd" cmpd="sng">
              <a:solidFill>
                <a:schemeClr val="tx1"/>
              </a:solidFill>
              <a:prstDash val="solid"/>
              <a:round/>
              <a:headEnd type="arrow" w="med" len="sm"/>
              <a:tailEnd type="none" w="sm" len="sm"/>
            </a:ln>
          </p:spPr>
        </p:cxnSp>
        <p:grpSp>
          <p:nvGrpSpPr>
            <p:cNvPr id="204" name="Group 203">
              <a:extLst>
                <a:ext uri="{FF2B5EF4-FFF2-40B4-BE49-F238E27FC236}">
                  <a16:creationId xmlns:a16="http://schemas.microsoft.com/office/drawing/2014/main" id="{F667AA84-1A78-6D42-A667-6DF5AFAE3C4A}"/>
                </a:ext>
              </a:extLst>
            </p:cNvPr>
            <p:cNvGrpSpPr/>
            <p:nvPr/>
          </p:nvGrpSpPr>
          <p:grpSpPr>
            <a:xfrm>
              <a:off x="5394665" y="3267749"/>
              <a:ext cx="2435648" cy="495202"/>
              <a:chOff x="3101103" y="4346297"/>
              <a:chExt cx="2941784" cy="598105"/>
            </a:xfrm>
          </p:grpSpPr>
          <p:sp>
            <p:nvSpPr>
              <p:cNvPr id="205" name="Rounded Rectangle 204">
                <a:extLst>
                  <a:ext uri="{FF2B5EF4-FFF2-40B4-BE49-F238E27FC236}">
                    <a16:creationId xmlns:a16="http://schemas.microsoft.com/office/drawing/2014/main" id="{1924862D-AC96-254C-9B55-6B5EDEBDD80F}"/>
                  </a:ext>
                </a:extLst>
              </p:cNvPr>
              <p:cNvSpPr/>
              <p:nvPr/>
            </p:nvSpPr>
            <p:spPr bwMode="auto">
              <a:xfrm>
                <a:off x="3101103" y="4346297"/>
                <a:ext cx="2941784" cy="457199"/>
              </a:xfrm>
              <a:prstGeom prst="roundRect">
                <a:avLst>
                  <a:gd name="adj" fmla="val 10076"/>
                </a:avLst>
              </a:prstGeom>
              <a:noFill/>
              <a:ln w="12700" cap="rnd" cmpd="sng" algn="ctr">
                <a:solidFill>
                  <a:schemeClr val="tx1"/>
                </a:solidFill>
                <a:prstDash val="solid"/>
                <a:round/>
                <a:headEnd type="oval" w="med" len="med"/>
                <a:tailEnd type="none" w="med" len="med"/>
              </a:ln>
              <a:effectLst/>
            </p:spPr>
            <p:txBody>
              <a:bodyPr lIns="121757" tIns="60880" rIns="121757" bIns="60880" rtlCol="0" anchor="ctr"/>
              <a:lstStyle/>
              <a:p>
                <a:pPr algn="ctr" defTabSz="1218072">
                  <a:defRPr/>
                </a:pPr>
                <a:endParaRPr lang="en-US" sz="1799" kern="0" dirty="0" err="1">
                  <a:solidFill>
                    <a:srgbClr val="000000"/>
                  </a:solidFill>
                  <a:latin typeface="+mj-lt"/>
                  <a:ea typeface="ＭＳ Ｐゴシック" pitchFamily="34" charset="-128"/>
                </a:endParaRPr>
              </a:p>
            </p:txBody>
          </p:sp>
          <p:grpSp>
            <p:nvGrpSpPr>
              <p:cNvPr id="206" name="Google Shape;2038;p310">
                <a:extLst>
                  <a:ext uri="{FF2B5EF4-FFF2-40B4-BE49-F238E27FC236}">
                    <a16:creationId xmlns:a16="http://schemas.microsoft.com/office/drawing/2014/main" id="{C9411E9C-A113-394C-8B07-DEBEF584659E}"/>
                  </a:ext>
                </a:extLst>
              </p:cNvPr>
              <p:cNvGrpSpPr/>
              <p:nvPr/>
            </p:nvGrpSpPr>
            <p:grpSpPr>
              <a:xfrm>
                <a:off x="3361661" y="4430821"/>
                <a:ext cx="227962" cy="254351"/>
                <a:chOff x="6030532" y="2363230"/>
                <a:chExt cx="352305" cy="393087"/>
              </a:xfrm>
            </p:grpSpPr>
            <p:cxnSp>
              <p:nvCxnSpPr>
                <p:cNvPr id="245" name="Google Shape;2039;p310">
                  <a:extLst>
                    <a:ext uri="{FF2B5EF4-FFF2-40B4-BE49-F238E27FC236}">
                      <a16:creationId xmlns:a16="http://schemas.microsoft.com/office/drawing/2014/main" id="{41751DD0-42F9-0F43-83B9-C8497C9D4E3F}"/>
                    </a:ext>
                  </a:extLst>
                </p:cNvPr>
                <p:cNvCxnSpPr/>
                <p:nvPr/>
              </p:nvCxnSpPr>
              <p:spPr>
                <a:xfrm rot="10800000" flipH="1">
                  <a:off x="6059776" y="2474693"/>
                  <a:ext cx="290700" cy="172800"/>
                </a:xfrm>
                <a:prstGeom prst="straightConnector1">
                  <a:avLst/>
                </a:prstGeom>
                <a:noFill/>
                <a:ln w="12700" cap="flat" cmpd="sng">
                  <a:solidFill>
                    <a:schemeClr val="tx1"/>
                  </a:solidFill>
                  <a:prstDash val="solid"/>
                  <a:round/>
                  <a:headEnd type="none" w="med" len="med"/>
                  <a:tailEnd type="none" w="med" len="med"/>
                </a:ln>
              </p:spPr>
            </p:cxnSp>
            <p:sp>
              <p:nvSpPr>
                <p:cNvPr id="246" name="Google Shape;2040;p310">
                  <a:extLst>
                    <a:ext uri="{FF2B5EF4-FFF2-40B4-BE49-F238E27FC236}">
                      <a16:creationId xmlns:a16="http://schemas.microsoft.com/office/drawing/2014/main" id="{5AE5AA83-67AE-8F47-8299-92926B6E0EAA}"/>
                    </a:ext>
                  </a:extLst>
                </p:cNvPr>
                <p:cNvSpPr/>
                <p:nvPr/>
              </p:nvSpPr>
              <p:spPr>
                <a:xfrm rot="-5400000">
                  <a:off x="6033197" y="2406746"/>
                  <a:ext cx="347100" cy="299400"/>
                </a:xfrm>
                <a:prstGeom prst="hexagon">
                  <a:avLst>
                    <a:gd name="adj" fmla="val 28663"/>
                    <a:gd name="vf" fmla="val 115470"/>
                  </a:avLst>
                </a:prstGeom>
                <a:noFill/>
                <a:ln w="12700" cap="rnd" cmpd="sng">
                  <a:solidFill>
                    <a:schemeClr val="tx1"/>
                  </a:solidFill>
                  <a:prstDash val="solid"/>
                  <a:round/>
                  <a:headEnd type="none" w="sm" len="sm"/>
                  <a:tailEnd type="none" w="sm" len="sm"/>
                </a:ln>
              </p:spPr>
              <p:txBody>
                <a:bodyPr spcFirstLastPara="1" wrap="square" lIns="121900" tIns="60967" rIns="121900" bIns="60967" anchor="ctr" anchorCtr="0">
                  <a:noAutofit/>
                </a:bodyPr>
                <a:lstStyle/>
                <a:p>
                  <a:pPr algn="ctr"/>
                  <a:endParaRPr sz="2400">
                    <a:solidFill>
                      <a:srgbClr val="005073"/>
                    </a:solidFill>
                    <a:latin typeface="+mj-lt"/>
                    <a:ea typeface="Arial"/>
                    <a:cs typeface="Arial"/>
                    <a:sym typeface="Arial"/>
                  </a:endParaRPr>
                </a:p>
              </p:txBody>
            </p:sp>
            <p:sp>
              <p:nvSpPr>
                <p:cNvPr id="247" name="Google Shape;2041;p310">
                  <a:extLst>
                    <a:ext uri="{FF2B5EF4-FFF2-40B4-BE49-F238E27FC236}">
                      <a16:creationId xmlns:a16="http://schemas.microsoft.com/office/drawing/2014/main" id="{141C9C98-30BC-2748-9376-D1E2245CE955}"/>
                    </a:ext>
                  </a:extLst>
                </p:cNvPr>
                <p:cNvSpPr/>
                <p:nvPr/>
              </p:nvSpPr>
              <p:spPr>
                <a:xfrm>
                  <a:off x="6179252" y="2701453"/>
                  <a:ext cx="54864" cy="54864"/>
                </a:xfrm>
                <a:custGeom>
                  <a:avLst/>
                  <a:gdLst/>
                  <a:ahLst/>
                  <a:cxnLst/>
                  <a:rect l="l" t="t" r="r" b="b"/>
                  <a:pathLst>
                    <a:path w="337" h="336" extrusionOk="0">
                      <a:moveTo>
                        <a:pt x="336" y="167"/>
                      </a:moveTo>
                      <a:cubicBezTo>
                        <a:pt x="336" y="198"/>
                        <a:pt x="329" y="224"/>
                        <a:pt x="313" y="251"/>
                      </a:cubicBezTo>
                      <a:cubicBezTo>
                        <a:pt x="298" y="278"/>
                        <a:pt x="279" y="297"/>
                        <a:pt x="252" y="313"/>
                      </a:cubicBezTo>
                      <a:cubicBezTo>
                        <a:pt x="225" y="328"/>
                        <a:pt x="199" y="335"/>
                        <a:pt x="168" y="335"/>
                      </a:cubicBezTo>
                      <a:cubicBezTo>
                        <a:pt x="137" y="335"/>
                        <a:pt x="111" y="328"/>
                        <a:pt x="84" y="313"/>
                      </a:cubicBezTo>
                      <a:cubicBezTo>
                        <a:pt x="58" y="297"/>
                        <a:pt x="38" y="278"/>
                        <a:pt x="23" y="251"/>
                      </a:cubicBezTo>
                      <a:cubicBezTo>
                        <a:pt x="8" y="224"/>
                        <a:pt x="0" y="198"/>
                        <a:pt x="0" y="167"/>
                      </a:cubicBezTo>
                      <a:cubicBezTo>
                        <a:pt x="0" y="136"/>
                        <a:pt x="8" y="109"/>
                        <a:pt x="23" y="83"/>
                      </a:cubicBezTo>
                      <a:cubicBezTo>
                        <a:pt x="38" y="56"/>
                        <a:pt x="58" y="37"/>
                        <a:pt x="84" y="22"/>
                      </a:cubicBezTo>
                      <a:cubicBezTo>
                        <a:pt x="111" y="6"/>
                        <a:pt x="137" y="0"/>
                        <a:pt x="168" y="0"/>
                      </a:cubicBezTo>
                      <a:cubicBezTo>
                        <a:pt x="199" y="0"/>
                        <a:pt x="225" y="6"/>
                        <a:pt x="252" y="22"/>
                      </a:cubicBezTo>
                      <a:cubicBezTo>
                        <a:pt x="279" y="37"/>
                        <a:pt x="298" y="56"/>
                        <a:pt x="313" y="83"/>
                      </a:cubicBezTo>
                      <a:cubicBezTo>
                        <a:pt x="329" y="109"/>
                        <a:pt x="336" y="136"/>
                        <a:pt x="336" y="167"/>
                      </a:cubicBezTo>
                    </a:path>
                  </a:pathLst>
                </a:custGeom>
                <a:solidFill>
                  <a:srgbClr val="FFFFFF"/>
                </a:solidFill>
                <a:ln w="12700" cap="flat" cmpd="sng">
                  <a:solidFill>
                    <a:schemeClr val="tx1"/>
                  </a:solidFill>
                  <a:prstDash val="solid"/>
                  <a:round/>
                  <a:headEnd type="none" w="sm" len="sm"/>
                  <a:tailEnd type="none" w="sm" len="sm"/>
                </a:ln>
              </p:spPr>
              <p:txBody>
                <a:bodyPr spcFirstLastPara="1" wrap="square" lIns="91433" tIns="45700" rIns="91433" bIns="45700" anchor="ctr" anchorCtr="0">
                  <a:noAutofit/>
                </a:bodyPr>
                <a:lstStyle/>
                <a:p>
                  <a:endParaRPr sz="2400">
                    <a:solidFill>
                      <a:srgbClr val="333333"/>
                    </a:solidFill>
                    <a:latin typeface="+mj-lt"/>
                    <a:ea typeface="Arial"/>
                    <a:cs typeface="Arial"/>
                    <a:sym typeface="Arial"/>
                  </a:endParaRPr>
                </a:p>
              </p:txBody>
            </p:sp>
            <p:sp>
              <p:nvSpPr>
                <p:cNvPr id="248" name="Google Shape;2042;p310">
                  <a:extLst>
                    <a:ext uri="{FF2B5EF4-FFF2-40B4-BE49-F238E27FC236}">
                      <a16:creationId xmlns:a16="http://schemas.microsoft.com/office/drawing/2014/main" id="{8C4AC867-2C9D-4C4A-885B-B5DB466FFD14}"/>
                    </a:ext>
                  </a:extLst>
                </p:cNvPr>
                <p:cNvSpPr/>
                <p:nvPr/>
              </p:nvSpPr>
              <p:spPr>
                <a:xfrm>
                  <a:off x="6179252" y="2363230"/>
                  <a:ext cx="54864" cy="54864"/>
                </a:xfrm>
                <a:custGeom>
                  <a:avLst/>
                  <a:gdLst/>
                  <a:ahLst/>
                  <a:cxnLst/>
                  <a:rect l="l" t="t" r="r" b="b"/>
                  <a:pathLst>
                    <a:path w="337" h="336" extrusionOk="0">
                      <a:moveTo>
                        <a:pt x="336" y="167"/>
                      </a:moveTo>
                      <a:cubicBezTo>
                        <a:pt x="336" y="198"/>
                        <a:pt x="329" y="224"/>
                        <a:pt x="313" y="251"/>
                      </a:cubicBezTo>
                      <a:cubicBezTo>
                        <a:pt x="298" y="278"/>
                        <a:pt x="279" y="297"/>
                        <a:pt x="252" y="313"/>
                      </a:cubicBezTo>
                      <a:cubicBezTo>
                        <a:pt x="225" y="328"/>
                        <a:pt x="199" y="335"/>
                        <a:pt x="168" y="335"/>
                      </a:cubicBezTo>
                      <a:cubicBezTo>
                        <a:pt x="137" y="335"/>
                        <a:pt x="111" y="328"/>
                        <a:pt x="84" y="313"/>
                      </a:cubicBezTo>
                      <a:cubicBezTo>
                        <a:pt x="58" y="297"/>
                        <a:pt x="38" y="278"/>
                        <a:pt x="23" y="251"/>
                      </a:cubicBezTo>
                      <a:cubicBezTo>
                        <a:pt x="8" y="224"/>
                        <a:pt x="0" y="198"/>
                        <a:pt x="0" y="167"/>
                      </a:cubicBezTo>
                      <a:cubicBezTo>
                        <a:pt x="0" y="136"/>
                        <a:pt x="8" y="109"/>
                        <a:pt x="23" y="83"/>
                      </a:cubicBezTo>
                      <a:cubicBezTo>
                        <a:pt x="38" y="56"/>
                        <a:pt x="58" y="37"/>
                        <a:pt x="84" y="22"/>
                      </a:cubicBezTo>
                      <a:cubicBezTo>
                        <a:pt x="111" y="6"/>
                        <a:pt x="137" y="0"/>
                        <a:pt x="168" y="0"/>
                      </a:cubicBezTo>
                      <a:cubicBezTo>
                        <a:pt x="199" y="0"/>
                        <a:pt x="225" y="6"/>
                        <a:pt x="252" y="22"/>
                      </a:cubicBezTo>
                      <a:cubicBezTo>
                        <a:pt x="279" y="37"/>
                        <a:pt x="298" y="56"/>
                        <a:pt x="313" y="83"/>
                      </a:cubicBezTo>
                      <a:cubicBezTo>
                        <a:pt x="329" y="109"/>
                        <a:pt x="336" y="136"/>
                        <a:pt x="336" y="167"/>
                      </a:cubicBezTo>
                    </a:path>
                  </a:pathLst>
                </a:custGeom>
                <a:solidFill>
                  <a:srgbClr val="FFFFFF"/>
                </a:solidFill>
                <a:ln w="12700" cap="flat" cmpd="sng">
                  <a:solidFill>
                    <a:schemeClr val="tx1"/>
                  </a:solidFill>
                  <a:prstDash val="solid"/>
                  <a:round/>
                  <a:headEnd type="none" w="sm" len="sm"/>
                  <a:tailEnd type="none" w="sm" len="sm"/>
                </a:ln>
              </p:spPr>
              <p:txBody>
                <a:bodyPr spcFirstLastPara="1" wrap="square" lIns="91433" tIns="45700" rIns="91433" bIns="45700" anchor="ctr" anchorCtr="0">
                  <a:noAutofit/>
                </a:bodyPr>
                <a:lstStyle/>
                <a:p>
                  <a:endParaRPr sz="2400">
                    <a:solidFill>
                      <a:srgbClr val="333333"/>
                    </a:solidFill>
                    <a:latin typeface="+mj-lt"/>
                    <a:ea typeface="Arial"/>
                    <a:cs typeface="Arial"/>
                    <a:sym typeface="Arial"/>
                  </a:endParaRPr>
                </a:p>
              </p:txBody>
            </p:sp>
            <p:grpSp>
              <p:nvGrpSpPr>
                <p:cNvPr id="249" name="Google Shape;2043;p310">
                  <a:extLst>
                    <a:ext uri="{FF2B5EF4-FFF2-40B4-BE49-F238E27FC236}">
                      <a16:creationId xmlns:a16="http://schemas.microsoft.com/office/drawing/2014/main" id="{2C6693F8-0675-994E-A6CD-82AD79B34729}"/>
                    </a:ext>
                  </a:extLst>
                </p:cNvPr>
                <p:cNvGrpSpPr/>
                <p:nvPr/>
              </p:nvGrpSpPr>
              <p:grpSpPr>
                <a:xfrm>
                  <a:off x="6030532" y="2440738"/>
                  <a:ext cx="352305" cy="231357"/>
                  <a:chOff x="6030532" y="2440738"/>
                  <a:chExt cx="352305" cy="231357"/>
                </a:xfrm>
              </p:grpSpPr>
              <p:grpSp>
                <p:nvGrpSpPr>
                  <p:cNvPr id="252" name="Google Shape;2044;p310">
                    <a:extLst>
                      <a:ext uri="{FF2B5EF4-FFF2-40B4-BE49-F238E27FC236}">
                        <a16:creationId xmlns:a16="http://schemas.microsoft.com/office/drawing/2014/main" id="{F6CCEA84-A3FD-D24C-BD06-74E77BC0ABAE}"/>
                      </a:ext>
                    </a:extLst>
                  </p:cNvPr>
                  <p:cNvGrpSpPr/>
                  <p:nvPr/>
                </p:nvGrpSpPr>
                <p:grpSpPr>
                  <a:xfrm>
                    <a:off x="6327973" y="2440738"/>
                    <a:ext cx="54864" cy="231357"/>
                    <a:chOff x="6327973" y="2440780"/>
                    <a:chExt cx="54864" cy="231357"/>
                  </a:xfrm>
                </p:grpSpPr>
                <p:sp>
                  <p:nvSpPr>
                    <p:cNvPr id="256" name="Google Shape;2045;p310">
                      <a:extLst>
                        <a:ext uri="{FF2B5EF4-FFF2-40B4-BE49-F238E27FC236}">
                          <a16:creationId xmlns:a16="http://schemas.microsoft.com/office/drawing/2014/main" id="{524C626E-42E4-1444-A14A-D9C0FDE57DF4}"/>
                        </a:ext>
                      </a:extLst>
                    </p:cNvPr>
                    <p:cNvSpPr/>
                    <p:nvPr/>
                  </p:nvSpPr>
                  <p:spPr>
                    <a:xfrm>
                      <a:off x="6327973" y="2440780"/>
                      <a:ext cx="54864" cy="54864"/>
                    </a:xfrm>
                    <a:custGeom>
                      <a:avLst/>
                      <a:gdLst/>
                      <a:ahLst/>
                      <a:cxnLst/>
                      <a:rect l="l" t="t" r="r" b="b"/>
                      <a:pathLst>
                        <a:path w="337" h="336" extrusionOk="0">
                          <a:moveTo>
                            <a:pt x="336" y="167"/>
                          </a:moveTo>
                          <a:cubicBezTo>
                            <a:pt x="336" y="198"/>
                            <a:pt x="329" y="224"/>
                            <a:pt x="313" y="251"/>
                          </a:cubicBezTo>
                          <a:cubicBezTo>
                            <a:pt x="298" y="278"/>
                            <a:pt x="279" y="297"/>
                            <a:pt x="252" y="313"/>
                          </a:cubicBezTo>
                          <a:cubicBezTo>
                            <a:pt x="225" y="328"/>
                            <a:pt x="199" y="335"/>
                            <a:pt x="168" y="335"/>
                          </a:cubicBezTo>
                          <a:cubicBezTo>
                            <a:pt x="137" y="335"/>
                            <a:pt x="111" y="328"/>
                            <a:pt x="84" y="313"/>
                          </a:cubicBezTo>
                          <a:cubicBezTo>
                            <a:pt x="58" y="297"/>
                            <a:pt x="38" y="278"/>
                            <a:pt x="23" y="251"/>
                          </a:cubicBezTo>
                          <a:cubicBezTo>
                            <a:pt x="8" y="224"/>
                            <a:pt x="0" y="198"/>
                            <a:pt x="0" y="167"/>
                          </a:cubicBezTo>
                          <a:cubicBezTo>
                            <a:pt x="0" y="136"/>
                            <a:pt x="8" y="109"/>
                            <a:pt x="23" y="83"/>
                          </a:cubicBezTo>
                          <a:cubicBezTo>
                            <a:pt x="38" y="56"/>
                            <a:pt x="58" y="37"/>
                            <a:pt x="84" y="22"/>
                          </a:cubicBezTo>
                          <a:cubicBezTo>
                            <a:pt x="111" y="6"/>
                            <a:pt x="137" y="0"/>
                            <a:pt x="168" y="0"/>
                          </a:cubicBezTo>
                          <a:cubicBezTo>
                            <a:pt x="199" y="0"/>
                            <a:pt x="225" y="6"/>
                            <a:pt x="252" y="22"/>
                          </a:cubicBezTo>
                          <a:cubicBezTo>
                            <a:pt x="279" y="37"/>
                            <a:pt x="298" y="56"/>
                            <a:pt x="313" y="83"/>
                          </a:cubicBezTo>
                          <a:cubicBezTo>
                            <a:pt x="329" y="109"/>
                            <a:pt x="336" y="136"/>
                            <a:pt x="336" y="167"/>
                          </a:cubicBezTo>
                        </a:path>
                      </a:pathLst>
                    </a:custGeom>
                    <a:solidFill>
                      <a:srgbClr val="FFFFFF"/>
                    </a:solidFill>
                    <a:ln w="12700" cap="flat" cmpd="sng">
                      <a:solidFill>
                        <a:schemeClr val="tx1"/>
                      </a:solidFill>
                      <a:prstDash val="solid"/>
                      <a:round/>
                      <a:headEnd type="none" w="sm" len="sm"/>
                      <a:tailEnd type="none" w="sm" len="sm"/>
                    </a:ln>
                  </p:spPr>
                  <p:txBody>
                    <a:bodyPr spcFirstLastPara="1" wrap="square" lIns="91433" tIns="45700" rIns="91433" bIns="45700" anchor="ctr" anchorCtr="0">
                      <a:noAutofit/>
                    </a:bodyPr>
                    <a:lstStyle/>
                    <a:p>
                      <a:endParaRPr sz="2400">
                        <a:solidFill>
                          <a:srgbClr val="333333"/>
                        </a:solidFill>
                        <a:latin typeface="+mj-lt"/>
                        <a:ea typeface="Arial"/>
                        <a:cs typeface="Arial"/>
                        <a:sym typeface="Arial"/>
                      </a:endParaRPr>
                    </a:p>
                  </p:txBody>
                </p:sp>
                <p:sp>
                  <p:nvSpPr>
                    <p:cNvPr id="257" name="Google Shape;2046;p310">
                      <a:extLst>
                        <a:ext uri="{FF2B5EF4-FFF2-40B4-BE49-F238E27FC236}">
                          <a16:creationId xmlns:a16="http://schemas.microsoft.com/office/drawing/2014/main" id="{341EB303-BFB7-4C49-99AC-88F54632C9E1}"/>
                        </a:ext>
                      </a:extLst>
                    </p:cNvPr>
                    <p:cNvSpPr/>
                    <p:nvPr/>
                  </p:nvSpPr>
                  <p:spPr>
                    <a:xfrm>
                      <a:off x="6327973" y="2617273"/>
                      <a:ext cx="54864" cy="54864"/>
                    </a:xfrm>
                    <a:custGeom>
                      <a:avLst/>
                      <a:gdLst/>
                      <a:ahLst/>
                      <a:cxnLst/>
                      <a:rect l="l" t="t" r="r" b="b"/>
                      <a:pathLst>
                        <a:path w="337" h="336" extrusionOk="0">
                          <a:moveTo>
                            <a:pt x="336" y="167"/>
                          </a:moveTo>
                          <a:cubicBezTo>
                            <a:pt x="336" y="198"/>
                            <a:pt x="329" y="224"/>
                            <a:pt x="313" y="251"/>
                          </a:cubicBezTo>
                          <a:cubicBezTo>
                            <a:pt x="298" y="278"/>
                            <a:pt x="279" y="297"/>
                            <a:pt x="252" y="313"/>
                          </a:cubicBezTo>
                          <a:cubicBezTo>
                            <a:pt x="225" y="328"/>
                            <a:pt x="199" y="335"/>
                            <a:pt x="168" y="335"/>
                          </a:cubicBezTo>
                          <a:cubicBezTo>
                            <a:pt x="137" y="335"/>
                            <a:pt x="111" y="328"/>
                            <a:pt x="84" y="313"/>
                          </a:cubicBezTo>
                          <a:cubicBezTo>
                            <a:pt x="58" y="297"/>
                            <a:pt x="38" y="278"/>
                            <a:pt x="23" y="251"/>
                          </a:cubicBezTo>
                          <a:cubicBezTo>
                            <a:pt x="8" y="224"/>
                            <a:pt x="0" y="198"/>
                            <a:pt x="0" y="167"/>
                          </a:cubicBezTo>
                          <a:cubicBezTo>
                            <a:pt x="0" y="136"/>
                            <a:pt x="8" y="109"/>
                            <a:pt x="23" y="83"/>
                          </a:cubicBezTo>
                          <a:cubicBezTo>
                            <a:pt x="38" y="56"/>
                            <a:pt x="58" y="37"/>
                            <a:pt x="84" y="22"/>
                          </a:cubicBezTo>
                          <a:cubicBezTo>
                            <a:pt x="111" y="6"/>
                            <a:pt x="137" y="0"/>
                            <a:pt x="168" y="0"/>
                          </a:cubicBezTo>
                          <a:cubicBezTo>
                            <a:pt x="199" y="0"/>
                            <a:pt x="225" y="6"/>
                            <a:pt x="252" y="22"/>
                          </a:cubicBezTo>
                          <a:cubicBezTo>
                            <a:pt x="279" y="37"/>
                            <a:pt x="298" y="56"/>
                            <a:pt x="313" y="83"/>
                          </a:cubicBezTo>
                          <a:cubicBezTo>
                            <a:pt x="329" y="109"/>
                            <a:pt x="336" y="136"/>
                            <a:pt x="336" y="167"/>
                          </a:cubicBezTo>
                        </a:path>
                      </a:pathLst>
                    </a:custGeom>
                    <a:solidFill>
                      <a:srgbClr val="FFFFFF"/>
                    </a:solidFill>
                    <a:ln w="12700" cap="flat" cmpd="sng">
                      <a:solidFill>
                        <a:schemeClr val="tx1"/>
                      </a:solidFill>
                      <a:prstDash val="solid"/>
                      <a:round/>
                      <a:headEnd type="none" w="sm" len="sm"/>
                      <a:tailEnd type="none" w="sm" len="sm"/>
                    </a:ln>
                  </p:spPr>
                  <p:txBody>
                    <a:bodyPr spcFirstLastPara="1" wrap="square" lIns="91433" tIns="45700" rIns="91433" bIns="45700" anchor="ctr" anchorCtr="0">
                      <a:noAutofit/>
                    </a:bodyPr>
                    <a:lstStyle/>
                    <a:p>
                      <a:endParaRPr sz="2400">
                        <a:solidFill>
                          <a:srgbClr val="333333"/>
                        </a:solidFill>
                        <a:latin typeface="+mj-lt"/>
                        <a:ea typeface="Arial"/>
                        <a:cs typeface="Arial"/>
                        <a:sym typeface="Arial"/>
                      </a:endParaRPr>
                    </a:p>
                  </p:txBody>
                </p:sp>
              </p:grpSp>
              <p:grpSp>
                <p:nvGrpSpPr>
                  <p:cNvPr id="253" name="Google Shape;2047;p310">
                    <a:extLst>
                      <a:ext uri="{FF2B5EF4-FFF2-40B4-BE49-F238E27FC236}">
                        <a16:creationId xmlns:a16="http://schemas.microsoft.com/office/drawing/2014/main" id="{4A3CE05A-BD11-0C49-AA7E-059A569C85F9}"/>
                      </a:ext>
                    </a:extLst>
                  </p:cNvPr>
                  <p:cNvGrpSpPr/>
                  <p:nvPr/>
                </p:nvGrpSpPr>
                <p:grpSpPr>
                  <a:xfrm>
                    <a:off x="6030532" y="2440738"/>
                    <a:ext cx="54864" cy="231357"/>
                    <a:chOff x="6327973" y="2440780"/>
                    <a:chExt cx="54864" cy="231357"/>
                  </a:xfrm>
                </p:grpSpPr>
                <p:sp>
                  <p:nvSpPr>
                    <p:cNvPr id="254" name="Google Shape;2048;p310">
                      <a:extLst>
                        <a:ext uri="{FF2B5EF4-FFF2-40B4-BE49-F238E27FC236}">
                          <a16:creationId xmlns:a16="http://schemas.microsoft.com/office/drawing/2014/main" id="{A2B9A312-192F-7344-9546-BB9F45D03B0C}"/>
                        </a:ext>
                      </a:extLst>
                    </p:cNvPr>
                    <p:cNvSpPr/>
                    <p:nvPr/>
                  </p:nvSpPr>
                  <p:spPr>
                    <a:xfrm>
                      <a:off x="6327973" y="2440780"/>
                      <a:ext cx="54864" cy="54864"/>
                    </a:xfrm>
                    <a:custGeom>
                      <a:avLst/>
                      <a:gdLst/>
                      <a:ahLst/>
                      <a:cxnLst/>
                      <a:rect l="l" t="t" r="r" b="b"/>
                      <a:pathLst>
                        <a:path w="337" h="336" extrusionOk="0">
                          <a:moveTo>
                            <a:pt x="336" y="167"/>
                          </a:moveTo>
                          <a:cubicBezTo>
                            <a:pt x="336" y="198"/>
                            <a:pt x="329" y="224"/>
                            <a:pt x="313" y="251"/>
                          </a:cubicBezTo>
                          <a:cubicBezTo>
                            <a:pt x="298" y="278"/>
                            <a:pt x="279" y="297"/>
                            <a:pt x="252" y="313"/>
                          </a:cubicBezTo>
                          <a:cubicBezTo>
                            <a:pt x="225" y="328"/>
                            <a:pt x="199" y="335"/>
                            <a:pt x="168" y="335"/>
                          </a:cubicBezTo>
                          <a:cubicBezTo>
                            <a:pt x="137" y="335"/>
                            <a:pt x="111" y="328"/>
                            <a:pt x="84" y="313"/>
                          </a:cubicBezTo>
                          <a:cubicBezTo>
                            <a:pt x="58" y="297"/>
                            <a:pt x="38" y="278"/>
                            <a:pt x="23" y="251"/>
                          </a:cubicBezTo>
                          <a:cubicBezTo>
                            <a:pt x="8" y="224"/>
                            <a:pt x="0" y="198"/>
                            <a:pt x="0" y="167"/>
                          </a:cubicBezTo>
                          <a:cubicBezTo>
                            <a:pt x="0" y="136"/>
                            <a:pt x="8" y="109"/>
                            <a:pt x="23" y="83"/>
                          </a:cubicBezTo>
                          <a:cubicBezTo>
                            <a:pt x="38" y="56"/>
                            <a:pt x="58" y="37"/>
                            <a:pt x="84" y="22"/>
                          </a:cubicBezTo>
                          <a:cubicBezTo>
                            <a:pt x="111" y="6"/>
                            <a:pt x="137" y="0"/>
                            <a:pt x="168" y="0"/>
                          </a:cubicBezTo>
                          <a:cubicBezTo>
                            <a:pt x="199" y="0"/>
                            <a:pt x="225" y="6"/>
                            <a:pt x="252" y="22"/>
                          </a:cubicBezTo>
                          <a:cubicBezTo>
                            <a:pt x="279" y="37"/>
                            <a:pt x="298" y="56"/>
                            <a:pt x="313" y="83"/>
                          </a:cubicBezTo>
                          <a:cubicBezTo>
                            <a:pt x="329" y="109"/>
                            <a:pt x="336" y="136"/>
                            <a:pt x="336" y="167"/>
                          </a:cubicBezTo>
                        </a:path>
                      </a:pathLst>
                    </a:custGeom>
                    <a:solidFill>
                      <a:srgbClr val="FFFFFF"/>
                    </a:solidFill>
                    <a:ln w="12700" cap="flat" cmpd="sng">
                      <a:solidFill>
                        <a:schemeClr val="tx1"/>
                      </a:solidFill>
                      <a:prstDash val="solid"/>
                      <a:round/>
                      <a:headEnd type="none" w="sm" len="sm"/>
                      <a:tailEnd type="none" w="sm" len="sm"/>
                    </a:ln>
                  </p:spPr>
                  <p:txBody>
                    <a:bodyPr spcFirstLastPara="1" wrap="square" lIns="91433" tIns="45700" rIns="91433" bIns="45700" anchor="ctr" anchorCtr="0">
                      <a:noAutofit/>
                    </a:bodyPr>
                    <a:lstStyle/>
                    <a:p>
                      <a:endParaRPr sz="2400">
                        <a:solidFill>
                          <a:srgbClr val="333333"/>
                        </a:solidFill>
                        <a:latin typeface="+mj-lt"/>
                        <a:ea typeface="Arial"/>
                        <a:cs typeface="Arial"/>
                        <a:sym typeface="Arial"/>
                      </a:endParaRPr>
                    </a:p>
                  </p:txBody>
                </p:sp>
                <p:sp>
                  <p:nvSpPr>
                    <p:cNvPr id="255" name="Google Shape;2049;p310">
                      <a:extLst>
                        <a:ext uri="{FF2B5EF4-FFF2-40B4-BE49-F238E27FC236}">
                          <a16:creationId xmlns:a16="http://schemas.microsoft.com/office/drawing/2014/main" id="{C63F42F8-C9B6-B047-BDB5-F7563058B1A0}"/>
                        </a:ext>
                      </a:extLst>
                    </p:cNvPr>
                    <p:cNvSpPr/>
                    <p:nvPr/>
                  </p:nvSpPr>
                  <p:spPr>
                    <a:xfrm>
                      <a:off x="6327973" y="2617273"/>
                      <a:ext cx="54864" cy="54864"/>
                    </a:xfrm>
                    <a:custGeom>
                      <a:avLst/>
                      <a:gdLst/>
                      <a:ahLst/>
                      <a:cxnLst/>
                      <a:rect l="l" t="t" r="r" b="b"/>
                      <a:pathLst>
                        <a:path w="337" h="336" extrusionOk="0">
                          <a:moveTo>
                            <a:pt x="336" y="167"/>
                          </a:moveTo>
                          <a:cubicBezTo>
                            <a:pt x="336" y="198"/>
                            <a:pt x="329" y="224"/>
                            <a:pt x="313" y="251"/>
                          </a:cubicBezTo>
                          <a:cubicBezTo>
                            <a:pt x="298" y="278"/>
                            <a:pt x="279" y="297"/>
                            <a:pt x="252" y="313"/>
                          </a:cubicBezTo>
                          <a:cubicBezTo>
                            <a:pt x="225" y="328"/>
                            <a:pt x="199" y="335"/>
                            <a:pt x="168" y="335"/>
                          </a:cubicBezTo>
                          <a:cubicBezTo>
                            <a:pt x="137" y="335"/>
                            <a:pt x="111" y="328"/>
                            <a:pt x="84" y="313"/>
                          </a:cubicBezTo>
                          <a:cubicBezTo>
                            <a:pt x="58" y="297"/>
                            <a:pt x="38" y="278"/>
                            <a:pt x="23" y="251"/>
                          </a:cubicBezTo>
                          <a:cubicBezTo>
                            <a:pt x="8" y="224"/>
                            <a:pt x="0" y="198"/>
                            <a:pt x="0" y="167"/>
                          </a:cubicBezTo>
                          <a:cubicBezTo>
                            <a:pt x="0" y="136"/>
                            <a:pt x="8" y="109"/>
                            <a:pt x="23" y="83"/>
                          </a:cubicBezTo>
                          <a:cubicBezTo>
                            <a:pt x="38" y="56"/>
                            <a:pt x="58" y="37"/>
                            <a:pt x="84" y="22"/>
                          </a:cubicBezTo>
                          <a:cubicBezTo>
                            <a:pt x="111" y="6"/>
                            <a:pt x="137" y="0"/>
                            <a:pt x="168" y="0"/>
                          </a:cubicBezTo>
                          <a:cubicBezTo>
                            <a:pt x="199" y="0"/>
                            <a:pt x="225" y="6"/>
                            <a:pt x="252" y="22"/>
                          </a:cubicBezTo>
                          <a:cubicBezTo>
                            <a:pt x="279" y="37"/>
                            <a:pt x="298" y="56"/>
                            <a:pt x="313" y="83"/>
                          </a:cubicBezTo>
                          <a:cubicBezTo>
                            <a:pt x="329" y="109"/>
                            <a:pt x="336" y="136"/>
                            <a:pt x="336" y="167"/>
                          </a:cubicBezTo>
                        </a:path>
                      </a:pathLst>
                    </a:custGeom>
                    <a:solidFill>
                      <a:srgbClr val="FFFFFF"/>
                    </a:solidFill>
                    <a:ln w="12700" cap="flat" cmpd="sng">
                      <a:solidFill>
                        <a:schemeClr val="tx1"/>
                      </a:solidFill>
                      <a:prstDash val="solid"/>
                      <a:round/>
                      <a:headEnd type="none" w="sm" len="sm"/>
                      <a:tailEnd type="none" w="sm" len="sm"/>
                    </a:ln>
                  </p:spPr>
                  <p:txBody>
                    <a:bodyPr spcFirstLastPara="1" wrap="square" lIns="91433" tIns="45700" rIns="91433" bIns="45700" anchor="ctr" anchorCtr="0">
                      <a:noAutofit/>
                    </a:bodyPr>
                    <a:lstStyle/>
                    <a:p>
                      <a:endParaRPr sz="2400">
                        <a:solidFill>
                          <a:srgbClr val="333333"/>
                        </a:solidFill>
                        <a:latin typeface="+mj-lt"/>
                        <a:ea typeface="Arial"/>
                        <a:cs typeface="Arial"/>
                        <a:sym typeface="Arial"/>
                      </a:endParaRPr>
                    </a:p>
                  </p:txBody>
                </p:sp>
              </p:grpSp>
            </p:grpSp>
            <p:cxnSp>
              <p:nvCxnSpPr>
                <p:cNvPr id="250" name="Google Shape;2050;p310">
                  <a:extLst>
                    <a:ext uri="{FF2B5EF4-FFF2-40B4-BE49-F238E27FC236}">
                      <a16:creationId xmlns:a16="http://schemas.microsoft.com/office/drawing/2014/main" id="{BFB0706D-2322-2348-B23F-31A02C9899E6}"/>
                    </a:ext>
                  </a:extLst>
                </p:cNvPr>
                <p:cNvCxnSpPr>
                  <a:cxnSpLocks/>
                </p:cNvCxnSpPr>
                <p:nvPr/>
              </p:nvCxnSpPr>
              <p:spPr>
                <a:xfrm flipH="1" flipV="1">
                  <a:off x="6075967" y="2476014"/>
                  <a:ext cx="250829" cy="149222"/>
                </a:xfrm>
                <a:prstGeom prst="straightConnector1">
                  <a:avLst/>
                </a:prstGeom>
                <a:noFill/>
                <a:ln w="12700" cap="flat" cmpd="sng">
                  <a:solidFill>
                    <a:schemeClr val="tx1"/>
                  </a:solidFill>
                  <a:prstDash val="solid"/>
                  <a:round/>
                  <a:headEnd type="none" w="med" len="med"/>
                  <a:tailEnd type="none" w="med" len="med"/>
                </a:ln>
              </p:spPr>
            </p:cxnSp>
            <p:cxnSp>
              <p:nvCxnSpPr>
                <p:cNvPr id="251" name="Google Shape;2051;p310">
                  <a:extLst>
                    <a:ext uri="{FF2B5EF4-FFF2-40B4-BE49-F238E27FC236}">
                      <a16:creationId xmlns:a16="http://schemas.microsoft.com/office/drawing/2014/main" id="{0A83E81F-B7D5-8A41-9794-AE287DCDA12C}"/>
                    </a:ext>
                  </a:extLst>
                </p:cNvPr>
                <p:cNvCxnSpPr>
                  <a:cxnSpLocks/>
                </p:cNvCxnSpPr>
                <p:nvPr/>
              </p:nvCxnSpPr>
              <p:spPr>
                <a:xfrm flipV="1">
                  <a:off x="6206684" y="2423871"/>
                  <a:ext cx="0" cy="277561"/>
                </a:xfrm>
                <a:prstGeom prst="straightConnector1">
                  <a:avLst/>
                </a:prstGeom>
                <a:noFill/>
                <a:ln w="12700" cap="flat" cmpd="sng">
                  <a:solidFill>
                    <a:schemeClr val="tx1"/>
                  </a:solidFill>
                  <a:prstDash val="solid"/>
                  <a:round/>
                  <a:headEnd type="none" w="med" len="med"/>
                  <a:tailEnd type="none" w="med" len="med"/>
                </a:ln>
              </p:spPr>
            </p:cxnSp>
          </p:grpSp>
          <p:grpSp>
            <p:nvGrpSpPr>
              <p:cNvPr id="207" name="Group 206">
                <a:extLst>
                  <a:ext uri="{FF2B5EF4-FFF2-40B4-BE49-F238E27FC236}">
                    <a16:creationId xmlns:a16="http://schemas.microsoft.com/office/drawing/2014/main" id="{72D33425-65CB-9742-97DF-7BACA8941149}"/>
                  </a:ext>
                </a:extLst>
              </p:cNvPr>
              <p:cNvGrpSpPr/>
              <p:nvPr/>
            </p:nvGrpSpPr>
            <p:grpSpPr>
              <a:xfrm>
                <a:off x="4968070" y="4438517"/>
                <a:ext cx="313416" cy="246674"/>
                <a:chOff x="3431102" y="4052869"/>
                <a:chExt cx="246888" cy="194313"/>
              </a:xfrm>
            </p:grpSpPr>
            <p:grpSp>
              <p:nvGrpSpPr>
                <p:cNvPr id="227" name="Group 226">
                  <a:extLst>
                    <a:ext uri="{FF2B5EF4-FFF2-40B4-BE49-F238E27FC236}">
                      <a16:creationId xmlns:a16="http://schemas.microsoft.com/office/drawing/2014/main" id="{48746DAE-010E-A743-B509-8AA7A7612DFE}"/>
                    </a:ext>
                  </a:extLst>
                </p:cNvPr>
                <p:cNvGrpSpPr/>
                <p:nvPr/>
              </p:nvGrpSpPr>
              <p:grpSpPr>
                <a:xfrm>
                  <a:off x="3431102" y="4117683"/>
                  <a:ext cx="246888" cy="64663"/>
                  <a:chOff x="7688219" y="2246503"/>
                  <a:chExt cx="246888" cy="64663"/>
                </a:xfrm>
              </p:grpSpPr>
              <p:sp>
                <p:nvSpPr>
                  <p:cNvPr id="240" name="Rounded Rectangle 239">
                    <a:extLst>
                      <a:ext uri="{FF2B5EF4-FFF2-40B4-BE49-F238E27FC236}">
                        <a16:creationId xmlns:a16="http://schemas.microsoft.com/office/drawing/2014/main" id="{5F0363F9-D1B3-C44C-B3CD-F3EBF882C9ED}"/>
                      </a:ext>
                    </a:extLst>
                  </p:cNvPr>
                  <p:cNvSpPr/>
                  <p:nvPr/>
                </p:nvSpPr>
                <p:spPr>
                  <a:xfrm>
                    <a:off x="7688219" y="2246503"/>
                    <a:ext cx="246888" cy="64663"/>
                  </a:xfrm>
                  <a:prstGeom prst="roundRect">
                    <a:avLst>
                      <a:gd name="adj" fmla="val 19917"/>
                    </a:avLst>
                  </a:prstGeom>
                  <a:noFill/>
                  <a:ln w="12700" cap="rnd">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solidFill>
                        <a:srgbClr val="FFFFFF"/>
                      </a:solidFill>
                    </a:endParaRPr>
                  </a:p>
                </p:txBody>
              </p:sp>
              <p:sp>
                <p:nvSpPr>
                  <p:cNvPr id="241" name="Oval 240">
                    <a:extLst>
                      <a:ext uri="{FF2B5EF4-FFF2-40B4-BE49-F238E27FC236}">
                        <a16:creationId xmlns:a16="http://schemas.microsoft.com/office/drawing/2014/main" id="{0935D132-C80A-0D43-B7F2-7FE57387BBA6}"/>
                      </a:ext>
                    </a:extLst>
                  </p:cNvPr>
                  <p:cNvSpPr>
                    <a:spLocks noChangeAspect="1"/>
                  </p:cNvSpPr>
                  <p:nvPr/>
                </p:nvSpPr>
                <p:spPr>
                  <a:xfrm>
                    <a:off x="7713192" y="2265316"/>
                    <a:ext cx="26728" cy="27037"/>
                  </a:xfrm>
                  <a:prstGeom prst="ellipse">
                    <a:avLst/>
                  </a:prstGeom>
                  <a:noFill/>
                  <a:ln w="12700" cap="rnd">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solidFill>
                        <a:srgbClr val="FFFFFF"/>
                      </a:solidFill>
                    </a:endParaRPr>
                  </a:p>
                </p:txBody>
              </p:sp>
              <p:sp>
                <p:nvSpPr>
                  <p:cNvPr id="242" name="Freeform 241">
                    <a:extLst>
                      <a:ext uri="{FF2B5EF4-FFF2-40B4-BE49-F238E27FC236}">
                        <a16:creationId xmlns:a16="http://schemas.microsoft.com/office/drawing/2014/main" id="{969A7881-2246-4B41-B883-5C428EEF932D}"/>
                      </a:ext>
                    </a:extLst>
                  </p:cNvPr>
                  <p:cNvSpPr>
                    <a:spLocks noChangeArrowheads="1"/>
                  </p:cNvSpPr>
                  <p:nvPr/>
                </p:nvSpPr>
                <p:spPr bwMode="auto">
                  <a:xfrm>
                    <a:off x="7859997" y="2271605"/>
                    <a:ext cx="14438" cy="14459"/>
                  </a:xfrm>
                  <a:custGeom>
                    <a:avLst/>
                    <a:gdLst>
                      <a:gd name="T0" fmla="*/ 16 w 33"/>
                      <a:gd name="T1" fmla="*/ 31 h 32"/>
                      <a:gd name="T2" fmla="*/ 0 w 33"/>
                      <a:gd name="T3" fmla="*/ 16 h 32"/>
                      <a:gd name="T4" fmla="*/ 0 w 33"/>
                      <a:gd name="T5" fmla="*/ 16 h 32"/>
                      <a:gd name="T6" fmla="*/ 16 w 33"/>
                      <a:gd name="T7" fmla="*/ 0 h 32"/>
                      <a:gd name="T8" fmla="*/ 16 w 33"/>
                      <a:gd name="T9" fmla="*/ 0 h 32"/>
                      <a:gd name="T10" fmla="*/ 32 w 33"/>
                      <a:gd name="T11" fmla="*/ 16 h 32"/>
                      <a:gd name="T12" fmla="*/ 32 w 33"/>
                      <a:gd name="T13" fmla="*/ 16 h 32"/>
                      <a:gd name="T14" fmla="*/ 16 w 33"/>
                      <a:gd name="T15" fmla="*/ 31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16" y="31"/>
                        </a:moveTo>
                        <a:cubicBezTo>
                          <a:pt x="8" y="31"/>
                          <a:pt x="0" y="23"/>
                          <a:pt x="0" y="16"/>
                        </a:cubicBezTo>
                        <a:lnTo>
                          <a:pt x="0" y="16"/>
                        </a:lnTo>
                        <a:cubicBezTo>
                          <a:pt x="0" y="8"/>
                          <a:pt x="8" y="0"/>
                          <a:pt x="16" y="0"/>
                        </a:cubicBezTo>
                        <a:lnTo>
                          <a:pt x="16" y="0"/>
                        </a:lnTo>
                        <a:cubicBezTo>
                          <a:pt x="24" y="0"/>
                          <a:pt x="32" y="8"/>
                          <a:pt x="32" y="16"/>
                        </a:cubicBezTo>
                        <a:lnTo>
                          <a:pt x="32" y="16"/>
                        </a:lnTo>
                        <a:cubicBezTo>
                          <a:pt x="32" y="23"/>
                          <a:pt x="24" y="31"/>
                          <a:pt x="16" y="31"/>
                        </a:cubicBezTo>
                      </a:path>
                    </a:pathLst>
                  </a:custGeom>
                  <a:solidFill>
                    <a:schemeClr val="tx1"/>
                  </a:solidFill>
                  <a:ln w="6350" cap="flat">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a:solidFill>
                        <a:srgbClr val="333333"/>
                      </a:solidFill>
                    </a:endParaRPr>
                  </a:p>
                </p:txBody>
              </p:sp>
              <p:sp>
                <p:nvSpPr>
                  <p:cNvPr id="243" name="Freeform 242">
                    <a:extLst>
                      <a:ext uri="{FF2B5EF4-FFF2-40B4-BE49-F238E27FC236}">
                        <a16:creationId xmlns:a16="http://schemas.microsoft.com/office/drawing/2014/main" id="{D7E8E822-005D-9C4F-9866-0577789844EE}"/>
                      </a:ext>
                    </a:extLst>
                  </p:cNvPr>
                  <p:cNvSpPr>
                    <a:spLocks noChangeArrowheads="1"/>
                  </p:cNvSpPr>
                  <p:nvPr/>
                </p:nvSpPr>
                <p:spPr bwMode="auto">
                  <a:xfrm>
                    <a:off x="7896918" y="2271605"/>
                    <a:ext cx="14438" cy="14459"/>
                  </a:xfrm>
                  <a:custGeom>
                    <a:avLst/>
                    <a:gdLst>
                      <a:gd name="T0" fmla="*/ 16 w 33"/>
                      <a:gd name="T1" fmla="*/ 31 h 32"/>
                      <a:gd name="T2" fmla="*/ 0 w 33"/>
                      <a:gd name="T3" fmla="*/ 16 h 32"/>
                      <a:gd name="T4" fmla="*/ 0 w 33"/>
                      <a:gd name="T5" fmla="*/ 16 h 32"/>
                      <a:gd name="T6" fmla="*/ 16 w 33"/>
                      <a:gd name="T7" fmla="*/ 0 h 32"/>
                      <a:gd name="T8" fmla="*/ 16 w 33"/>
                      <a:gd name="T9" fmla="*/ 0 h 32"/>
                      <a:gd name="T10" fmla="*/ 32 w 33"/>
                      <a:gd name="T11" fmla="*/ 16 h 32"/>
                      <a:gd name="T12" fmla="*/ 32 w 33"/>
                      <a:gd name="T13" fmla="*/ 16 h 32"/>
                      <a:gd name="T14" fmla="*/ 16 w 33"/>
                      <a:gd name="T15" fmla="*/ 31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16" y="31"/>
                        </a:moveTo>
                        <a:cubicBezTo>
                          <a:pt x="8" y="31"/>
                          <a:pt x="0" y="23"/>
                          <a:pt x="0" y="16"/>
                        </a:cubicBezTo>
                        <a:lnTo>
                          <a:pt x="0" y="16"/>
                        </a:lnTo>
                        <a:cubicBezTo>
                          <a:pt x="0" y="8"/>
                          <a:pt x="8" y="0"/>
                          <a:pt x="16" y="0"/>
                        </a:cubicBezTo>
                        <a:lnTo>
                          <a:pt x="16" y="0"/>
                        </a:lnTo>
                        <a:cubicBezTo>
                          <a:pt x="24" y="0"/>
                          <a:pt x="32" y="8"/>
                          <a:pt x="32" y="16"/>
                        </a:cubicBezTo>
                        <a:lnTo>
                          <a:pt x="32" y="16"/>
                        </a:lnTo>
                        <a:cubicBezTo>
                          <a:pt x="32" y="23"/>
                          <a:pt x="24" y="31"/>
                          <a:pt x="16" y="31"/>
                        </a:cubicBezTo>
                      </a:path>
                    </a:pathLst>
                  </a:custGeom>
                  <a:solidFill>
                    <a:schemeClr val="tx1"/>
                  </a:solidFill>
                  <a:ln w="6350" cap="flat">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a:solidFill>
                        <a:srgbClr val="333333"/>
                      </a:solidFill>
                    </a:endParaRPr>
                  </a:p>
                </p:txBody>
              </p:sp>
              <p:sp>
                <p:nvSpPr>
                  <p:cNvPr id="244" name="Freeform 243">
                    <a:extLst>
                      <a:ext uri="{FF2B5EF4-FFF2-40B4-BE49-F238E27FC236}">
                        <a16:creationId xmlns:a16="http://schemas.microsoft.com/office/drawing/2014/main" id="{C00AD96E-5C2D-584B-8FCE-E33D082945FB}"/>
                      </a:ext>
                    </a:extLst>
                  </p:cNvPr>
                  <p:cNvSpPr>
                    <a:spLocks noChangeArrowheads="1"/>
                  </p:cNvSpPr>
                  <p:nvPr/>
                </p:nvSpPr>
                <p:spPr bwMode="auto">
                  <a:xfrm>
                    <a:off x="7823076" y="2271605"/>
                    <a:ext cx="14438" cy="14459"/>
                  </a:xfrm>
                  <a:custGeom>
                    <a:avLst/>
                    <a:gdLst>
                      <a:gd name="T0" fmla="*/ 16 w 33"/>
                      <a:gd name="T1" fmla="*/ 31 h 32"/>
                      <a:gd name="T2" fmla="*/ 0 w 33"/>
                      <a:gd name="T3" fmla="*/ 16 h 32"/>
                      <a:gd name="T4" fmla="*/ 0 w 33"/>
                      <a:gd name="T5" fmla="*/ 16 h 32"/>
                      <a:gd name="T6" fmla="*/ 16 w 33"/>
                      <a:gd name="T7" fmla="*/ 0 h 32"/>
                      <a:gd name="T8" fmla="*/ 16 w 33"/>
                      <a:gd name="T9" fmla="*/ 0 h 32"/>
                      <a:gd name="T10" fmla="*/ 32 w 33"/>
                      <a:gd name="T11" fmla="*/ 16 h 32"/>
                      <a:gd name="T12" fmla="*/ 32 w 33"/>
                      <a:gd name="T13" fmla="*/ 16 h 32"/>
                      <a:gd name="T14" fmla="*/ 16 w 33"/>
                      <a:gd name="T15" fmla="*/ 31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16" y="31"/>
                        </a:moveTo>
                        <a:cubicBezTo>
                          <a:pt x="8" y="31"/>
                          <a:pt x="0" y="23"/>
                          <a:pt x="0" y="16"/>
                        </a:cubicBezTo>
                        <a:lnTo>
                          <a:pt x="0" y="16"/>
                        </a:lnTo>
                        <a:cubicBezTo>
                          <a:pt x="0" y="8"/>
                          <a:pt x="8" y="0"/>
                          <a:pt x="16" y="0"/>
                        </a:cubicBezTo>
                        <a:lnTo>
                          <a:pt x="16" y="0"/>
                        </a:lnTo>
                        <a:cubicBezTo>
                          <a:pt x="24" y="0"/>
                          <a:pt x="32" y="8"/>
                          <a:pt x="32" y="16"/>
                        </a:cubicBezTo>
                        <a:lnTo>
                          <a:pt x="32" y="16"/>
                        </a:lnTo>
                        <a:cubicBezTo>
                          <a:pt x="32" y="23"/>
                          <a:pt x="24" y="31"/>
                          <a:pt x="16" y="31"/>
                        </a:cubicBezTo>
                      </a:path>
                    </a:pathLst>
                  </a:custGeom>
                  <a:solidFill>
                    <a:schemeClr val="tx1"/>
                  </a:solidFill>
                  <a:ln w="6350" cap="flat">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a:solidFill>
                        <a:srgbClr val="333333"/>
                      </a:solidFill>
                    </a:endParaRPr>
                  </a:p>
                </p:txBody>
              </p:sp>
            </p:grpSp>
            <p:grpSp>
              <p:nvGrpSpPr>
                <p:cNvPr id="228" name="Group 227">
                  <a:extLst>
                    <a:ext uri="{FF2B5EF4-FFF2-40B4-BE49-F238E27FC236}">
                      <a16:creationId xmlns:a16="http://schemas.microsoft.com/office/drawing/2014/main" id="{9397FF96-CB6A-8B48-A4FD-A48CEE0F2EA2}"/>
                    </a:ext>
                  </a:extLst>
                </p:cNvPr>
                <p:cNvGrpSpPr/>
                <p:nvPr/>
              </p:nvGrpSpPr>
              <p:grpSpPr>
                <a:xfrm>
                  <a:off x="3431102" y="4182519"/>
                  <a:ext cx="246888" cy="64663"/>
                  <a:chOff x="7688219" y="2311339"/>
                  <a:chExt cx="246888" cy="64663"/>
                </a:xfrm>
              </p:grpSpPr>
              <p:sp>
                <p:nvSpPr>
                  <p:cNvPr id="235" name="Rounded Rectangle 234">
                    <a:extLst>
                      <a:ext uri="{FF2B5EF4-FFF2-40B4-BE49-F238E27FC236}">
                        <a16:creationId xmlns:a16="http://schemas.microsoft.com/office/drawing/2014/main" id="{CA5781AD-E8F5-FF4D-B0E5-F51559200107}"/>
                      </a:ext>
                    </a:extLst>
                  </p:cNvPr>
                  <p:cNvSpPr/>
                  <p:nvPr/>
                </p:nvSpPr>
                <p:spPr>
                  <a:xfrm>
                    <a:off x="7688219" y="2311339"/>
                    <a:ext cx="246888" cy="64663"/>
                  </a:xfrm>
                  <a:prstGeom prst="roundRect">
                    <a:avLst>
                      <a:gd name="adj" fmla="val 19917"/>
                    </a:avLst>
                  </a:prstGeom>
                  <a:noFill/>
                  <a:ln w="12700" cap="rnd">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solidFill>
                        <a:srgbClr val="FFFFFF"/>
                      </a:solidFill>
                    </a:endParaRPr>
                  </a:p>
                </p:txBody>
              </p:sp>
              <p:sp>
                <p:nvSpPr>
                  <p:cNvPr id="236" name="Freeform 235">
                    <a:extLst>
                      <a:ext uri="{FF2B5EF4-FFF2-40B4-BE49-F238E27FC236}">
                        <a16:creationId xmlns:a16="http://schemas.microsoft.com/office/drawing/2014/main" id="{DDED98B7-535C-5C40-A225-B96430FBEE61}"/>
                      </a:ext>
                    </a:extLst>
                  </p:cNvPr>
                  <p:cNvSpPr>
                    <a:spLocks noChangeArrowheads="1"/>
                  </p:cNvSpPr>
                  <p:nvPr/>
                </p:nvSpPr>
                <p:spPr bwMode="auto">
                  <a:xfrm>
                    <a:off x="7859997" y="2336441"/>
                    <a:ext cx="14438" cy="14459"/>
                  </a:xfrm>
                  <a:custGeom>
                    <a:avLst/>
                    <a:gdLst>
                      <a:gd name="T0" fmla="*/ 16 w 33"/>
                      <a:gd name="T1" fmla="*/ 31 h 32"/>
                      <a:gd name="T2" fmla="*/ 0 w 33"/>
                      <a:gd name="T3" fmla="*/ 16 h 32"/>
                      <a:gd name="T4" fmla="*/ 0 w 33"/>
                      <a:gd name="T5" fmla="*/ 16 h 32"/>
                      <a:gd name="T6" fmla="*/ 16 w 33"/>
                      <a:gd name="T7" fmla="*/ 0 h 32"/>
                      <a:gd name="T8" fmla="*/ 16 w 33"/>
                      <a:gd name="T9" fmla="*/ 0 h 32"/>
                      <a:gd name="T10" fmla="*/ 32 w 33"/>
                      <a:gd name="T11" fmla="*/ 16 h 32"/>
                      <a:gd name="T12" fmla="*/ 32 w 33"/>
                      <a:gd name="T13" fmla="*/ 16 h 32"/>
                      <a:gd name="T14" fmla="*/ 16 w 33"/>
                      <a:gd name="T15" fmla="*/ 31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16" y="31"/>
                        </a:moveTo>
                        <a:cubicBezTo>
                          <a:pt x="8" y="31"/>
                          <a:pt x="0" y="23"/>
                          <a:pt x="0" y="16"/>
                        </a:cubicBezTo>
                        <a:lnTo>
                          <a:pt x="0" y="16"/>
                        </a:lnTo>
                        <a:cubicBezTo>
                          <a:pt x="0" y="8"/>
                          <a:pt x="8" y="0"/>
                          <a:pt x="16" y="0"/>
                        </a:cubicBezTo>
                        <a:lnTo>
                          <a:pt x="16" y="0"/>
                        </a:lnTo>
                        <a:cubicBezTo>
                          <a:pt x="24" y="0"/>
                          <a:pt x="32" y="8"/>
                          <a:pt x="32" y="16"/>
                        </a:cubicBezTo>
                        <a:lnTo>
                          <a:pt x="32" y="16"/>
                        </a:lnTo>
                        <a:cubicBezTo>
                          <a:pt x="32" y="23"/>
                          <a:pt x="24" y="31"/>
                          <a:pt x="16" y="31"/>
                        </a:cubicBezTo>
                      </a:path>
                    </a:pathLst>
                  </a:custGeom>
                  <a:solidFill>
                    <a:schemeClr val="tx1"/>
                  </a:solidFill>
                  <a:ln w="6350" cap="flat">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a:solidFill>
                        <a:srgbClr val="333333"/>
                      </a:solidFill>
                    </a:endParaRPr>
                  </a:p>
                </p:txBody>
              </p:sp>
              <p:sp>
                <p:nvSpPr>
                  <p:cNvPr id="237" name="Freeform 236">
                    <a:extLst>
                      <a:ext uri="{FF2B5EF4-FFF2-40B4-BE49-F238E27FC236}">
                        <a16:creationId xmlns:a16="http://schemas.microsoft.com/office/drawing/2014/main" id="{E14070CE-B803-6C47-A8CD-D051A0125075}"/>
                      </a:ext>
                    </a:extLst>
                  </p:cNvPr>
                  <p:cNvSpPr>
                    <a:spLocks noChangeArrowheads="1"/>
                  </p:cNvSpPr>
                  <p:nvPr/>
                </p:nvSpPr>
                <p:spPr bwMode="auto">
                  <a:xfrm>
                    <a:off x="7896918" y="2336441"/>
                    <a:ext cx="14438" cy="14459"/>
                  </a:xfrm>
                  <a:custGeom>
                    <a:avLst/>
                    <a:gdLst>
                      <a:gd name="T0" fmla="*/ 16 w 33"/>
                      <a:gd name="T1" fmla="*/ 31 h 32"/>
                      <a:gd name="T2" fmla="*/ 0 w 33"/>
                      <a:gd name="T3" fmla="*/ 16 h 32"/>
                      <a:gd name="T4" fmla="*/ 0 w 33"/>
                      <a:gd name="T5" fmla="*/ 16 h 32"/>
                      <a:gd name="T6" fmla="*/ 16 w 33"/>
                      <a:gd name="T7" fmla="*/ 0 h 32"/>
                      <a:gd name="T8" fmla="*/ 16 w 33"/>
                      <a:gd name="T9" fmla="*/ 0 h 32"/>
                      <a:gd name="T10" fmla="*/ 32 w 33"/>
                      <a:gd name="T11" fmla="*/ 16 h 32"/>
                      <a:gd name="T12" fmla="*/ 32 w 33"/>
                      <a:gd name="T13" fmla="*/ 16 h 32"/>
                      <a:gd name="T14" fmla="*/ 16 w 33"/>
                      <a:gd name="T15" fmla="*/ 31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16" y="31"/>
                        </a:moveTo>
                        <a:cubicBezTo>
                          <a:pt x="8" y="31"/>
                          <a:pt x="0" y="23"/>
                          <a:pt x="0" y="16"/>
                        </a:cubicBezTo>
                        <a:lnTo>
                          <a:pt x="0" y="16"/>
                        </a:lnTo>
                        <a:cubicBezTo>
                          <a:pt x="0" y="8"/>
                          <a:pt x="8" y="0"/>
                          <a:pt x="16" y="0"/>
                        </a:cubicBezTo>
                        <a:lnTo>
                          <a:pt x="16" y="0"/>
                        </a:lnTo>
                        <a:cubicBezTo>
                          <a:pt x="24" y="0"/>
                          <a:pt x="32" y="8"/>
                          <a:pt x="32" y="16"/>
                        </a:cubicBezTo>
                        <a:lnTo>
                          <a:pt x="32" y="16"/>
                        </a:lnTo>
                        <a:cubicBezTo>
                          <a:pt x="32" y="23"/>
                          <a:pt x="24" y="31"/>
                          <a:pt x="16" y="31"/>
                        </a:cubicBezTo>
                      </a:path>
                    </a:pathLst>
                  </a:custGeom>
                  <a:solidFill>
                    <a:schemeClr val="tx1"/>
                  </a:solidFill>
                  <a:ln w="6350" cap="flat">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a:solidFill>
                        <a:srgbClr val="333333"/>
                      </a:solidFill>
                    </a:endParaRPr>
                  </a:p>
                </p:txBody>
              </p:sp>
              <p:sp>
                <p:nvSpPr>
                  <p:cNvPr id="238" name="Freeform 237">
                    <a:extLst>
                      <a:ext uri="{FF2B5EF4-FFF2-40B4-BE49-F238E27FC236}">
                        <a16:creationId xmlns:a16="http://schemas.microsoft.com/office/drawing/2014/main" id="{E95494F3-D391-3A4A-BDB9-46949B4A4356}"/>
                      </a:ext>
                    </a:extLst>
                  </p:cNvPr>
                  <p:cNvSpPr>
                    <a:spLocks noChangeArrowheads="1"/>
                  </p:cNvSpPr>
                  <p:nvPr/>
                </p:nvSpPr>
                <p:spPr bwMode="auto">
                  <a:xfrm>
                    <a:off x="7823076" y="2336441"/>
                    <a:ext cx="14438" cy="14459"/>
                  </a:xfrm>
                  <a:custGeom>
                    <a:avLst/>
                    <a:gdLst>
                      <a:gd name="T0" fmla="*/ 16 w 33"/>
                      <a:gd name="T1" fmla="*/ 31 h 32"/>
                      <a:gd name="T2" fmla="*/ 0 w 33"/>
                      <a:gd name="T3" fmla="*/ 16 h 32"/>
                      <a:gd name="T4" fmla="*/ 0 w 33"/>
                      <a:gd name="T5" fmla="*/ 16 h 32"/>
                      <a:gd name="T6" fmla="*/ 16 w 33"/>
                      <a:gd name="T7" fmla="*/ 0 h 32"/>
                      <a:gd name="T8" fmla="*/ 16 w 33"/>
                      <a:gd name="T9" fmla="*/ 0 h 32"/>
                      <a:gd name="T10" fmla="*/ 32 w 33"/>
                      <a:gd name="T11" fmla="*/ 16 h 32"/>
                      <a:gd name="T12" fmla="*/ 32 w 33"/>
                      <a:gd name="T13" fmla="*/ 16 h 32"/>
                      <a:gd name="T14" fmla="*/ 16 w 33"/>
                      <a:gd name="T15" fmla="*/ 31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16" y="31"/>
                        </a:moveTo>
                        <a:cubicBezTo>
                          <a:pt x="8" y="31"/>
                          <a:pt x="0" y="23"/>
                          <a:pt x="0" y="16"/>
                        </a:cubicBezTo>
                        <a:lnTo>
                          <a:pt x="0" y="16"/>
                        </a:lnTo>
                        <a:cubicBezTo>
                          <a:pt x="0" y="8"/>
                          <a:pt x="8" y="0"/>
                          <a:pt x="16" y="0"/>
                        </a:cubicBezTo>
                        <a:lnTo>
                          <a:pt x="16" y="0"/>
                        </a:lnTo>
                        <a:cubicBezTo>
                          <a:pt x="24" y="0"/>
                          <a:pt x="32" y="8"/>
                          <a:pt x="32" y="16"/>
                        </a:cubicBezTo>
                        <a:lnTo>
                          <a:pt x="32" y="16"/>
                        </a:lnTo>
                        <a:cubicBezTo>
                          <a:pt x="32" y="23"/>
                          <a:pt x="24" y="31"/>
                          <a:pt x="16" y="31"/>
                        </a:cubicBezTo>
                      </a:path>
                    </a:pathLst>
                  </a:custGeom>
                  <a:solidFill>
                    <a:schemeClr val="tx1"/>
                  </a:solidFill>
                  <a:ln w="6350" cap="flat">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a:solidFill>
                        <a:srgbClr val="333333"/>
                      </a:solidFill>
                    </a:endParaRPr>
                  </a:p>
                </p:txBody>
              </p:sp>
              <p:sp>
                <p:nvSpPr>
                  <p:cNvPr id="239" name="Oval 238">
                    <a:extLst>
                      <a:ext uri="{FF2B5EF4-FFF2-40B4-BE49-F238E27FC236}">
                        <a16:creationId xmlns:a16="http://schemas.microsoft.com/office/drawing/2014/main" id="{2BF21085-8D58-6840-8826-03A6D79C240C}"/>
                      </a:ext>
                    </a:extLst>
                  </p:cNvPr>
                  <p:cNvSpPr>
                    <a:spLocks noChangeAspect="1"/>
                  </p:cNvSpPr>
                  <p:nvPr/>
                </p:nvSpPr>
                <p:spPr>
                  <a:xfrm>
                    <a:off x="7713192" y="2330152"/>
                    <a:ext cx="26728" cy="27037"/>
                  </a:xfrm>
                  <a:prstGeom prst="ellipse">
                    <a:avLst/>
                  </a:prstGeom>
                  <a:noFill/>
                  <a:ln w="12700" cap="rnd">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solidFill>
                        <a:srgbClr val="FFFFFF"/>
                      </a:solidFill>
                    </a:endParaRPr>
                  </a:p>
                </p:txBody>
              </p:sp>
            </p:grpSp>
            <p:grpSp>
              <p:nvGrpSpPr>
                <p:cNvPr id="229" name="Group 228">
                  <a:extLst>
                    <a:ext uri="{FF2B5EF4-FFF2-40B4-BE49-F238E27FC236}">
                      <a16:creationId xmlns:a16="http://schemas.microsoft.com/office/drawing/2014/main" id="{4B8A5CB8-5807-4C41-9897-3535601C0F5B}"/>
                    </a:ext>
                  </a:extLst>
                </p:cNvPr>
                <p:cNvGrpSpPr/>
                <p:nvPr/>
              </p:nvGrpSpPr>
              <p:grpSpPr>
                <a:xfrm>
                  <a:off x="3431102" y="4052869"/>
                  <a:ext cx="246888" cy="64663"/>
                  <a:chOff x="7688219" y="2181689"/>
                  <a:chExt cx="246888" cy="64663"/>
                </a:xfrm>
              </p:grpSpPr>
              <p:sp>
                <p:nvSpPr>
                  <p:cNvPr id="230" name="Rounded Rectangle 229">
                    <a:extLst>
                      <a:ext uri="{FF2B5EF4-FFF2-40B4-BE49-F238E27FC236}">
                        <a16:creationId xmlns:a16="http://schemas.microsoft.com/office/drawing/2014/main" id="{4571738D-EEBA-784E-90C1-BEBFECD7350B}"/>
                      </a:ext>
                    </a:extLst>
                  </p:cNvPr>
                  <p:cNvSpPr/>
                  <p:nvPr/>
                </p:nvSpPr>
                <p:spPr>
                  <a:xfrm>
                    <a:off x="7688219" y="2181689"/>
                    <a:ext cx="246888" cy="64663"/>
                  </a:xfrm>
                  <a:prstGeom prst="roundRect">
                    <a:avLst>
                      <a:gd name="adj" fmla="val 19917"/>
                    </a:avLst>
                  </a:prstGeom>
                  <a:noFill/>
                  <a:ln w="12700" cap="rnd">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solidFill>
                        <a:srgbClr val="FFFFFF"/>
                      </a:solidFill>
                    </a:endParaRPr>
                  </a:p>
                </p:txBody>
              </p:sp>
              <p:sp>
                <p:nvSpPr>
                  <p:cNvPr id="231" name="Freeform 230">
                    <a:extLst>
                      <a:ext uri="{FF2B5EF4-FFF2-40B4-BE49-F238E27FC236}">
                        <a16:creationId xmlns:a16="http://schemas.microsoft.com/office/drawing/2014/main" id="{05C229AA-9167-8D42-B35F-2726A731CED2}"/>
                      </a:ext>
                    </a:extLst>
                  </p:cNvPr>
                  <p:cNvSpPr>
                    <a:spLocks noChangeArrowheads="1"/>
                  </p:cNvSpPr>
                  <p:nvPr/>
                </p:nvSpPr>
                <p:spPr bwMode="auto">
                  <a:xfrm>
                    <a:off x="7859997" y="2206791"/>
                    <a:ext cx="14438" cy="14459"/>
                  </a:xfrm>
                  <a:custGeom>
                    <a:avLst/>
                    <a:gdLst>
                      <a:gd name="T0" fmla="*/ 16 w 33"/>
                      <a:gd name="T1" fmla="*/ 31 h 32"/>
                      <a:gd name="T2" fmla="*/ 0 w 33"/>
                      <a:gd name="T3" fmla="*/ 16 h 32"/>
                      <a:gd name="T4" fmla="*/ 0 w 33"/>
                      <a:gd name="T5" fmla="*/ 16 h 32"/>
                      <a:gd name="T6" fmla="*/ 16 w 33"/>
                      <a:gd name="T7" fmla="*/ 0 h 32"/>
                      <a:gd name="T8" fmla="*/ 16 w 33"/>
                      <a:gd name="T9" fmla="*/ 0 h 32"/>
                      <a:gd name="T10" fmla="*/ 32 w 33"/>
                      <a:gd name="T11" fmla="*/ 16 h 32"/>
                      <a:gd name="T12" fmla="*/ 32 w 33"/>
                      <a:gd name="T13" fmla="*/ 16 h 32"/>
                      <a:gd name="T14" fmla="*/ 16 w 33"/>
                      <a:gd name="T15" fmla="*/ 31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16" y="31"/>
                        </a:moveTo>
                        <a:cubicBezTo>
                          <a:pt x="8" y="31"/>
                          <a:pt x="0" y="23"/>
                          <a:pt x="0" y="16"/>
                        </a:cubicBezTo>
                        <a:lnTo>
                          <a:pt x="0" y="16"/>
                        </a:lnTo>
                        <a:cubicBezTo>
                          <a:pt x="0" y="8"/>
                          <a:pt x="8" y="0"/>
                          <a:pt x="16" y="0"/>
                        </a:cubicBezTo>
                        <a:lnTo>
                          <a:pt x="16" y="0"/>
                        </a:lnTo>
                        <a:cubicBezTo>
                          <a:pt x="24" y="0"/>
                          <a:pt x="32" y="8"/>
                          <a:pt x="32" y="16"/>
                        </a:cubicBezTo>
                        <a:lnTo>
                          <a:pt x="32" y="16"/>
                        </a:lnTo>
                        <a:cubicBezTo>
                          <a:pt x="32" y="23"/>
                          <a:pt x="24" y="31"/>
                          <a:pt x="16" y="31"/>
                        </a:cubicBezTo>
                      </a:path>
                    </a:pathLst>
                  </a:custGeom>
                  <a:solidFill>
                    <a:schemeClr val="tx1"/>
                  </a:solidFill>
                  <a:ln w="6350" cap="flat">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a:solidFill>
                        <a:srgbClr val="333333"/>
                      </a:solidFill>
                    </a:endParaRPr>
                  </a:p>
                </p:txBody>
              </p:sp>
              <p:sp>
                <p:nvSpPr>
                  <p:cNvPr id="232" name="Freeform 231">
                    <a:extLst>
                      <a:ext uri="{FF2B5EF4-FFF2-40B4-BE49-F238E27FC236}">
                        <a16:creationId xmlns:a16="http://schemas.microsoft.com/office/drawing/2014/main" id="{8128E9DF-9353-204C-972C-F6F3C3FCE73A}"/>
                      </a:ext>
                    </a:extLst>
                  </p:cNvPr>
                  <p:cNvSpPr>
                    <a:spLocks noChangeArrowheads="1"/>
                  </p:cNvSpPr>
                  <p:nvPr/>
                </p:nvSpPr>
                <p:spPr bwMode="auto">
                  <a:xfrm>
                    <a:off x="7896918" y="2206791"/>
                    <a:ext cx="14438" cy="14459"/>
                  </a:xfrm>
                  <a:custGeom>
                    <a:avLst/>
                    <a:gdLst>
                      <a:gd name="T0" fmla="*/ 16 w 33"/>
                      <a:gd name="T1" fmla="*/ 31 h 32"/>
                      <a:gd name="T2" fmla="*/ 0 w 33"/>
                      <a:gd name="T3" fmla="*/ 16 h 32"/>
                      <a:gd name="T4" fmla="*/ 0 w 33"/>
                      <a:gd name="T5" fmla="*/ 16 h 32"/>
                      <a:gd name="T6" fmla="*/ 16 w 33"/>
                      <a:gd name="T7" fmla="*/ 0 h 32"/>
                      <a:gd name="T8" fmla="*/ 16 w 33"/>
                      <a:gd name="T9" fmla="*/ 0 h 32"/>
                      <a:gd name="T10" fmla="*/ 32 w 33"/>
                      <a:gd name="T11" fmla="*/ 16 h 32"/>
                      <a:gd name="T12" fmla="*/ 32 w 33"/>
                      <a:gd name="T13" fmla="*/ 16 h 32"/>
                      <a:gd name="T14" fmla="*/ 16 w 33"/>
                      <a:gd name="T15" fmla="*/ 31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16" y="31"/>
                        </a:moveTo>
                        <a:cubicBezTo>
                          <a:pt x="8" y="31"/>
                          <a:pt x="0" y="23"/>
                          <a:pt x="0" y="16"/>
                        </a:cubicBezTo>
                        <a:lnTo>
                          <a:pt x="0" y="16"/>
                        </a:lnTo>
                        <a:cubicBezTo>
                          <a:pt x="0" y="8"/>
                          <a:pt x="8" y="0"/>
                          <a:pt x="16" y="0"/>
                        </a:cubicBezTo>
                        <a:lnTo>
                          <a:pt x="16" y="0"/>
                        </a:lnTo>
                        <a:cubicBezTo>
                          <a:pt x="24" y="0"/>
                          <a:pt x="32" y="8"/>
                          <a:pt x="32" y="16"/>
                        </a:cubicBezTo>
                        <a:lnTo>
                          <a:pt x="32" y="16"/>
                        </a:lnTo>
                        <a:cubicBezTo>
                          <a:pt x="32" y="23"/>
                          <a:pt x="24" y="31"/>
                          <a:pt x="16" y="31"/>
                        </a:cubicBezTo>
                      </a:path>
                    </a:pathLst>
                  </a:custGeom>
                  <a:solidFill>
                    <a:schemeClr val="tx1"/>
                  </a:solidFill>
                  <a:ln w="6350" cap="flat">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a:solidFill>
                        <a:srgbClr val="333333"/>
                      </a:solidFill>
                    </a:endParaRPr>
                  </a:p>
                </p:txBody>
              </p:sp>
              <p:sp>
                <p:nvSpPr>
                  <p:cNvPr id="233" name="Freeform 232">
                    <a:extLst>
                      <a:ext uri="{FF2B5EF4-FFF2-40B4-BE49-F238E27FC236}">
                        <a16:creationId xmlns:a16="http://schemas.microsoft.com/office/drawing/2014/main" id="{72EECDD2-BCDF-294E-B490-F703AAFF51C3}"/>
                      </a:ext>
                    </a:extLst>
                  </p:cNvPr>
                  <p:cNvSpPr>
                    <a:spLocks noChangeArrowheads="1"/>
                  </p:cNvSpPr>
                  <p:nvPr/>
                </p:nvSpPr>
                <p:spPr bwMode="auto">
                  <a:xfrm>
                    <a:off x="7823076" y="2206791"/>
                    <a:ext cx="14438" cy="14459"/>
                  </a:xfrm>
                  <a:custGeom>
                    <a:avLst/>
                    <a:gdLst>
                      <a:gd name="T0" fmla="*/ 16 w 33"/>
                      <a:gd name="T1" fmla="*/ 31 h 32"/>
                      <a:gd name="T2" fmla="*/ 0 w 33"/>
                      <a:gd name="T3" fmla="*/ 16 h 32"/>
                      <a:gd name="T4" fmla="*/ 0 w 33"/>
                      <a:gd name="T5" fmla="*/ 16 h 32"/>
                      <a:gd name="T6" fmla="*/ 16 w 33"/>
                      <a:gd name="T7" fmla="*/ 0 h 32"/>
                      <a:gd name="T8" fmla="*/ 16 w 33"/>
                      <a:gd name="T9" fmla="*/ 0 h 32"/>
                      <a:gd name="T10" fmla="*/ 32 w 33"/>
                      <a:gd name="T11" fmla="*/ 16 h 32"/>
                      <a:gd name="T12" fmla="*/ 32 w 33"/>
                      <a:gd name="T13" fmla="*/ 16 h 32"/>
                      <a:gd name="T14" fmla="*/ 16 w 33"/>
                      <a:gd name="T15" fmla="*/ 31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16" y="31"/>
                        </a:moveTo>
                        <a:cubicBezTo>
                          <a:pt x="8" y="31"/>
                          <a:pt x="0" y="23"/>
                          <a:pt x="0" y="16"/>
                        </a:cubicBezTo>
                        <a:lnTo>
                          <a:pt x="0" y="16"/>
                        </a:lnTo>
                        <a:cubicBezTo>
                          <a:pt x="0" y="8"/>
                          <a:pt x="8" y="0"/>
                          <a:pt x="16" y="0"/>
                        </a:cubicBezTo>
                        <a:lnTo>
                          <a:pt x="16" y="0"/>
                        </a:lnTo>
                        <a:cubicBezTo>
                          <a:pt x="24" y="0"/>
                          <a:pt x="32" y="8"/>
                          <a:pt x="32" y="16"/>
                        </a:cubicBezTo>
                        <a:lnTo>
                          <a:pt x="32" y="16"/>
                        </a:lnTo>
                        <a:cubicBezTo>
                          <a:pt x="32" y="23"/>
                          <a:pt x="24" y="31"/>
                          <a:pt x="16" y="31"/>
                        </a:cubicBezTo>
                      </a:path>
                    </a:pathLst>
                  </a:custGeom>
                  <a:solidFill>
                    <a:schemeClr val="tx1"/>
                  </a:solidFill>
                  <a:ln w="6350" cap="flat">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a:solidFill>
                        <a:srgbClr val="333333"/>
                      </a:solidFill>
                    </a:endParaRPr>
                  </a:p>
                </p:txBody>
              </p:sp>
              <p:sp>
                <p:nvSpPr>
                  <p:cNvPr id="234" name="Oval 233">
                    <a:extLst>
                      <a:ext uri="{FF2B5EF4-FFF2-40B4-BE49-F238E27FC236}">
                        <a16:creationId xmlns:a16="http://schemas.microsoft.com/office/drawing/2014/main" id="{686130D6-2A5F-4045-96FD-4A63A1D4874F}"/>
                      </a:ext>
                    </a:extLst>
                  </p:cNvPr>
                  <p:cNvSpPr>
                    <a:spLocks noChangeAspect="1"/>
                  </p:cNvSpPr>
                  <p:nvPr/>
                </p:nvSpPr>
                <p:spPr>
                  <a:xfrm>
                    <a:off x="7713192" y="2200502"/>
                    <a:ext cx="26728" cy="27037"/>
                  </a:xfrm>
                  <a:prstGeom prst="ellipse">
                    <a:avLst/>
                  </a:prstGeom>
                  <a:noFill/>
                  <a:ln w="12700" cap="rnd">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solidFill>
                        <a:srgbClr val="FFFFFF"/>
                      </a:solidFill>
                    </a:endParaRPr>
                  </a:p>
                </p:txBody>
              </p:sp>
            </p:grpSp>
          </p:grpSp>
          <p:grpSp>
            <p:nvGrpSpPr>
              <p:cNvPr id="208" name="Group 207">
                <a:extLst>
                  <a:ext uri="{FF2B5EF4-FFF2-40B4-BE49-F238E27FC236}">
                    <a16:creationId xmlns:a16="http://schemas.microsoft.com/office/drawing/2014/main" id="{72DB5E6B-2ABB-874E-AD8F-FD851EE51014}"/>
                  </a:ext>
                </a:extLst>
              </p:cNvPr>
              <p:cNvGrpSpPr/>
              <p:nvPr/>
            </p:nvGrpSpPr>
            <p:grpSpPr>
              <a:xfrm>
                <a:off x="4630547" y="4438518"/>
                <a:ext cx="140478" cy="247987"/>
                <a:chOff x="2242425" y="3559696"/>
                <a:chExt cx="112383" cy="198390"/>
              </a:xfrm>
            </p:grpSpPr>
            <p:sp>
              <p:nvSpPr>
                <p:cNvPr id="222" name="Freeform 221">
                  <a:extLst>
                    <a:ext uri="{FF2B5EF4-FFF2-40B4-BE49-F238E27FC236}">
                      <a16:creationId xmlns:a16="http://schemas.microsoft.com/office/drawing/2014/main" id="{0527309E-4F91-B247-93F8-013CFA6A2F97}"/>
                    </a:ext>
                  </a:extLst>
                </p:cNvPr>
                <p:cNvSpPr>
                  <a:spLocks noChangeArrowheads="1"/>
                </p:cNvSpPr>
                <p:nvPr/>
              </p:nvSpPr>
              <p:spPr bwMode="auto">
                <a:xfrm>
                  <a:off x="2242425" y="3559696"/>
                  <a:ext cx="112383" cy="198390"/>
                </a:xfrm>
                <a:custGeom>
                  <a:avLst/>
                  <a:gdLst>
                    <a:gd name="T0" fmla="*/ 431 w 432"/>
                    <a:gd name="T1" fmla="*/ 696 h 763"/>
                    <a:gd name="T2" fmla="*/ 364 w 432"/>
                    <a:gd name="T3" fmla="*/ 762 h 763"/>
                    <a:gd name="T4" fmla="*/ 66 w 432"/>
                    <a:gd name="T5" fmla="*/ 762 h 763"/>
                    <a:gd name="T6" fmla="*/ 0 w 432"/>
                    <a:gd name="T7" fmla="*/ 696 h 763"/>
                    <a:gd name="T8" fmla="*/ 0 w 432"/>
                    <a:gd name="T9" fmla="*/ 66 h 763"/>
                    <a:gd name="T10" fmla="*/ 66 w 432"/>
                    <a:gd name="T11" fmla="*/ 0 h 763"/>
                    <a:gd name="T12" fmla="*/ 364 w 432"/>
                    <a:gd name="T13" fmla="*/ 0 h 763"/>
                    <a:gd name="T14" fmla="*/ 431 w 432"/>
                    <a:gd name="T15" fmla="*/ 66 h 763"/>
                    <a:gd name="T16" fmla="*/ 431 w 432"/>
                    <a:gd name="T17" fmla="*/ 696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763">
                      <a:moveTo>
                        <a:pt x="431" y="696"/>
                      </a:moveTo>
                      <a:cubicBezTo>
                        <a:pt x="431" y="733"/>
                        <a:pt x="401" y="762"/>
                        <a:pt x="364" y="762"/>
                      </a:cubicBezTo>
                      <a:lnTo>
                        <a:pt x="66" y="762"/>
                      </a:lnTo>
                      <a:cubicBezTo>
                        <a:pt x="29" y="762"/>
                        <a:pt x="0" y="733"/>
                        <a:pt x="0" y="696"/>
                      </a:cubicBezTo>
                      <a:lnTo>
                        <a:pt x="0" y="66"/>
                      </a:lnTo>
                      <a:cubicBezTo>
                        <a:pt x="0" y="29"/>
                        <a:pt x="29" y="0"/>
                        <a:pt x="66" y="0"/>
                      </a:cubicBezTo>
                      <a:lnTo>
                        <a:pt x="364" y="0"/>
                      </a:lnTo>
                      <a:cubicBezTo>
                        <a:pt x="401" y="0"/>
                        <a:pt x="431" y="29"/>
                        <a:pt x="431" y="66"/>
                      </a:cubicBezTo>
                      <a:lnTo>
                        <a:pt x="431" y="696"/>
                      </a:lnTo>
                    </a:path>
                  </a:pathLst>
                </a:custGeom>
                <a:noFill/>
                <a:ln w="12700" cap="rnd">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219170">
                    <a:defRPr/>
                  </a:pPr>
                  <a:endParaRPr lang="en-US" sz="2400" kern="0">
                    <a:solidFill>
                      <a:srgbClr val="333333"/>
                    </a:solidFill>
                    <a:latin typeface="+mj-lt"/>
                    <a:ea typeface="ＭＳ Ｐゴシック" pitchFamily="34" charset="-128"/>
                  </a:endParaRPr>
                </a:p>
              </p:txBody>
            </p:sp>
            <p:sp>
              <p:nvSpPr>
                <p:cNvPr id="223" name="Line 20">
                  <a:extLst>
                    <a:ext uri="{FF2B5EF4-FFF2-40B4-BE49-F238E27FC236}">
                      <a16:creationId xmlns:a16="http://schemas.microsoft.com/office/drawing/2014/main" id="{9A31E88F-193B-874C-9BB9-3FDED0FCEA91}"/>
                    </a:ext>
                  </a:extLst>
                </p:cNvPr>
                <p:cNvSpPr>
                  <a:spLocks noChangeShapeType="1"/>
                </p:cNvSpPr>
                <p:nvPr/>
              </p:nvSpPr>
              <p:spPr bwMode="auto">
                <a:xfrm flipH="1">
                  <a:off x="2243080" y="3721219"/>
                  <a:ext cx="111073" cy="0"/>
                </a:xfrm>
                <a:prstGeom prst="line">
                  <a:avLst/>
                </a:prstGeom>
                <a:noFill/>
                <a:ln w="12700" cap="rnd">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1219170">
                    <a:defRPr/>
                  </a:pPr>
                  <a:endParaRPr lang="en-US" sz="2400" kern="0">
                    <a:solidFill>
                      <a:srgbClr val="333333"/>
                    </a:solidFill>
                    <a:latin typeface="+mj-lt"/>
                    <a:ea typeface="ＭＳ Ｐゴシック" pitchFamily="34" charset="-128"/>
                  </a:endParaRPr>
                </a:p>
              </p:txBody>
            </p:sp>
            <p:sp>
              <p:nvSpPr>
                <p:cNvPr id="224" name="Line 21">
                  <a:extLst>
                    <a:ext uri="{FF2B5EF4-FFF2-40B4-BE49-F238E27FC236}">
                      <a16:creationId xmlns:a16="http://schemas.microsoft.com/office/drawing/2014/main" id="{8BEF45F1-6654-0244-B77F-2F0EEF225B19}"/>
                    </a:ext>
                  </a:extLst>
                </p:cNvPr>
                <p:cNvSpPr>
                  <a:spLocks noChangeShapeType="1"/>
                </p:cNvSpPr>
                <p:nvPr/>
              </p:nvSpPr>
              <p:spPr bwMode="auto">
                <a:xfrm flipH="1">
                  <a:off x="2243080" y="3598857"/>
                  <a:ext cx="111073" cy="0"/>
                </a:xfrm>
                <a:prstGeom prst="line">
                  <a:avLst/>
                </a:prstGeom>
                <a:noFill/>
                <a:ln w="12700" cap="rnd">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1219170">
                    <a:defRPr/>
                  </a:pPr>
                  <a:endParaRPr lang="en-US" sz="2400" kern="0">
                    <a:solidFill>
                      <a:srgbClr val="333333"/>
                    </a:solidFill>
                    <a:latin typeface="+mj-lt"/>
                    <a:ea typeface="ＭＳ Ｐゴシック" pitchFamily="34" charset="-128"/>
                  </a:endParaRPr>
                </a:p>
              </p:txBody>
            </p:sp>
            <p:sp>
              <p:nvSpPr>
                <p:cNvPr id="225" name="Line 22">
                  <a:extLst>
                    <a:ext uri="{FF2B5EF4-FFF2-40B4-BE49-F238E27FC236}">
                      <a16:creationId xmlns:a16="http://schemas.microsoft.com/office/drawing/2014/main" id="{4E255F1F-3902-164C-844B-2AACE1F6CE55}"/>
                    </a:ext>
                  </a:extLst>
                </p:cNvPr>
                <p:cNvSpPr>
                  <a:spLocks noChangeShapeType="1"/>
                </p:cNvSpPr>
                <p:nvPr/>
              </p:nvSpPr>
              <p:spPr bwMode="auto">
                <a:xfrm>
                  <a:off x="2277975" y="3577907"/>
                  <a:ext cx="41283" cy="0"/>
                </a:xfrm>
                <a:prstGeom prst="line">
                  <a:avLst/>
                </a:prstGeom>
                <a:noFill/>
                <a:ln w="6350" cap="rnd">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1219170">
                    <a:defRPr/>
                  </a:pPr>
                  <a:endParaRPr lang="en-US" sz="2400" kern="0">
                    <a:solidFill>
                      <a:srgbClr val="333333"/>
                    </a:solidFill>
                    <a:latin typeface="+mj-lt"/>
                    <a:ea typeface="ＭＳ Ｐゴシック" pitchFamily="34" charset="-128"/>
                  </a:endParaRPr>
                </a:p>
              </p:txBody>
            </p:sp>
            <p:sp>
              <p:nvSpPr>
                <p:cNvPr id="226" name="Freeform 225">
                  <a:extLst>
                    <a:ext uri="{FF2B5EF4-FFF2-40B4-BE49-F238E27FC236}">
                      <a16:creationId xmlns:a16="http://schemas.microsoft.com/office/drawing/2014/main" id="{14C9993E-646F-9048-8193-6D5F3843D6D5}"/>
                    </a:ext>
                  </a:extLst>
                </p:cNvPr>
                <p:cNvSpPr>
                  <a:spLocks noChangeArrowheads="1"/>
                </p:cNvSpPr>
                <p:nvPr/>
              </p:nvSpPr>
              <p:spPr bwMode="auto">
                <a:xfrm>
                  <a:off x="2288367" y="3732058"/>
                  <a:ext cx="15826" cy="15826"/>
                </a:xfrm>
                <a:custGeom>
                  <a:avLst/>
                  <a:gdLst>
                    <a:gd name="T0" fmla="*/ 16 w 33"/>
                    <a:gd name="T1" fmla="*/ 31 h 32"/>
                    <a:gd name="T2" fmla="*/ 0 w 33"/>
                    <a:gd name="T3" fmla="*/ 16 h 32"/>
                    <a:gd name="T4" fmla="*/ 0 w 33"/>
                    <a:gd name="T5" fmla="*/ 16 h 32"/>
                    <a:gd name="T6" fmla="*/ 16 w 33"/>
                    <a:gd name="T7" fmla="*/ 0 h 32"/>
                    <a:gd name="T8" fmla="*/ 16 w 33"/>
                    <a:gd name="T9" fmla="*/ 0 h 32"/>
                    <a:gd name="T10" fmla="*/ 32 w 33"/>
                    <a:gd name="T11" fmla="*/ 16 h 32"/>
                    <a:gd name="T12" fmla="*/ 32 w 33"/>
                    <a:gd name="T13" fmla="*/ 16 h 32"/>
                    <a:gd name="T14" fmla="*/ 16 w 33"/>
                    <a:gd name="T15" fmla="*/ 31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16" y="31"/>
                      </a:moveTo>
                      <a:cubicBezTo>
                        <a:pt x="8" y="31"/>
                        <a:pt x="0" y="23"/>
                        <a:pt x="0" y="16"/>
                      </a:cubicBezTo>
                      <a:lnTo>
                        <a:pt x="0" y="16"/>
                      </a:lnTo>
                      <a:cubicBezTo>
                        <a:pt x="0" y="8"/>
                        <a:pt x="8" y="0"/>
                        <a:pt x="16" y="0"/>
                      </a:cubicBezTo>
                      <a:lnTo>
                        <a:pt x="16" y="0"/>
                      </a:lnTo>
                      <a:cubicBezTo>
                        <a:pt x="24" y="0"/>
                        <a:pt x="32" y="8"/>
                        <a:pt x="32" y="16"/>
                      </a:cubicBezTo>
                      <a:lnTo>
                        <a:pt x="32" y="16"/>
                      </a:lnTo>
                      <a:cubicBezTo>
                        <a:pt x="32" y="23"/>
                        <a:pt x="24" y="31"/>
                        <a:pt x="16" y="31"/>
                      </a:cubicBezTo>
                    </a:path>
                  </a:pathLst>
                </a:custGeom>
                <a:solidFill>
                  <a:schemeClr val="tx1"/>
                </a:solidFill>
                <a:ln w="12700" cap="flat">
                  <a:no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219170">
                    <a:defRPr/>
                  </a:pPr>
                  <a:endParaRPr lang="en-US" sz="2400" kern="0">
                    <a:solidFill>
                      <a:srgbClr val="333333"/>
                    </a:solidFill>
                    <a:latin typeface="+mj-lt"/>
                    <a:ea typeface="ＭＳ Ｐゴシック" pitchFamily="34" charset="-128"/>
                  </a:endParaRPr>
                </a:p>
              </p:txBody>
            </p:sp>
          </p:grpSp>
          <p:grpSp>
            <p:nvGrpSpPr>
              <p:cNvPr id="209" name="Group 208">
                <a:extLst>
                  <a:ext uri="{FF2B5EF4-FFF2-40B4-BE49-F238E27FC236}">
                    <a16:creationId xmlns:a16="http://schemas.microsoft.com/office/drawing/2014/main" id="{CCFEDE52-B3E3-7041-94C7-9241A4177FB7}"/>
                  </a:ext>
                </a:extLst>
              </p:cNvPr>
              <p:cNvGrpSpPr/>
              <p:nvPr/>
            </p:nvGrpSpPr>
            <p:grpSpPr>
              <a:xfrm>
                <a:off x="4112737" y="4438519"/>
                <a:ext cx="334442" cy="247987"/>
                <a:chOff x="3789363" y="2959100"/>
                <a:chExt cx="466725" cy="346075"/>
              </a:xfrm>
            </p:grpSpPr>
            <p:sp>
              <p:nvSpPr>
                <p:cNvPr id="220" name="Freeform 11">
                  <a:extLst>
                    <a:ext uri="{FF2B5EF4-FFF2-40B4-BE49-F238E27FC236}">
                      <a16:creationId xmlns:a16="http://schemas.microsoft.com/office/drawing/2014/main" id="{2C6B8AB2-2CED-BE4C-AAE5-EEAE2618A3FC}"/>
                    </a:ext>
                  </a:extLst>
                </p:cNvPr>
                <p:cNvSpPr>
                  <a:spLocks noChangeArrowheads="1"/>
                </p:cNvSpPr>
                <p:nvPr/>
              </p:nvSpPr>
              <p:spPr bwMode="auto">
                <a:xfrm>
                  <a:off x="3810000" y="2959100"/>
                  <a:ext cx="427038" cy="284163"/>
                </a:xfrm>
                <a:custGeom>
                  <a:avLst/>
                  <a:gdLst>
                    <a:gd name="T0" fmla="*/ 0 w 1185"/>
                    <a:gd name="T1" fmla="*/ 790 h 791"/>
                    <a:gd name="T2" fmla="*/ 0 w 1185"/>
                    <a:gd name="T3" fmla="*/ 85 h 791"/>
                    <a:gd name="T4" fmla="*/ 84 w 1185"/>
                    <a:gd name="T5" fmla="*/ 0 h 791"/>
                    <a:gd name="T6" fmla="*/ 1099 w 1185"/>
                    <a:gd name="T7" fmla="*/ 0 h 791"/>
                    <a:gd name="T8" fmla="*/ 1184 w 1185"/>
                    <a:gd name="T9" fmla="*/ 85 h 791"/>
                    <a:gd name="T10" fmla="*/ 1184 w 1185"/>
                    <a:gd name="T11" fmla="*/ 790 h 791"/>
                  </a:gdLst>
                  <a:ahLst/>
                  <a:cxnLst>
                    <a:cxn ang="0">
                      <a:pos x="T0" y="T1"/>
                    </a:cxn>
                    <a:cxn ang="0">
                      <a:pos x="T2" y="T3"/>
                    </a:cxn>
                    <a:cxn ang="0">
                      <a:pos x="T4" y="T5"/>
                    </a:cxn>
                    <a:cxn ang="0">
                      <a:pos x="T6" y="T7"/>
                    </a:cxn>
                    <a:cxn ang="0">
                      <a:pos x="T8" y="T9"/>
                    </a:cxn>
                    <a:cxn ang="0">
                      <a:pos x="T10" y="T11"/>
                    </a:cxn>
                  </a:cxnLst>
                  <a:rect l="0" t="0" r="r" b="b"/>
                  <a:pathLst>
                    <a:path w="1185" h="791">
                      <a:moveTo>
                        <a:pt x="0" y="790"/>
                      </a:moveTo>
                      <a:lnTo>
                        <a:pt x="0" y="85"/>
                      </a:lnTo>
                      <a:cubicBezTo>
                        <a:pt x="0" y="37"/>
                        <a:pt x="36" y="0"/>
                        <a:pt x="84" y="0"/>
                      </a:cubicBezTo>
                      <a:lnTo>
                        <a:pt x="1099" y="0"/>
                      </a:lnTo>
                      <a:cubicBezTo>
                        <a:pt x="1147" y="0"/>
                        <a:pt x="1184" y="37"/>
                        <a:pt x="1184" y="85"/>
                      </a:cubicBezTo>
                      <a:lnTo>
                        <a:pt x="1184" y="790"/>
                      </a:lnTo>
                    </a:path>
                  </a:pathLst>
                </a:custGeom>
                <a:noFill/>
                <a:ln w="12700" cap="rnd">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1219170">
                    <a:defRPr/>
                  </a:pPr>
                  <a:endParaRPr lang="en-US" sz="2400" kern="0">
                    <a:solidFill>
                      <a:srgbClr val="333333"/>
                    </a:solidFill>
                    <a:latin typeface="+mj-lt"/>
                    <a:ea typeface="ＭＳ Ｐゴシック" pitchFamily="34" charset="-128"/>
                  </a:endParaRPr>
                </a:p>
              </p:txBody>
            </p:sp>
            <p:sp>
              <p:nvSpPr>
                <p:cNvPr id="221" name="Freeform 12">
                  <a:extLst>
                    <a:ext uri="{FF2B5EF4-FFF2-40B4-BE49-F238E27FC236}">
                      <a16:creationId xmlns:a16="http://schemas.microsoft.com/office/drawing/2014/main" id="{D5CFC5BE-B93D-8048-935C-698162A05DF2}"/>
                    </a:ext>
                  </a:extLst>
                </p:cNvPr>
                <p:cNvSpPr>
                  <a:spLocks noChangeArrowheads="1"/>
                </p:cNvSpPr>
                <p:nvPr/>
              </p:nvSpPr>
              <p:spPr bwMode="auto">
                <a:xfrm>
                  <a:off x="3789363" y="3243263"/>
                  <a:ext cx="466725" cy="61912"/>
                </a:xfrm>
                <a:custGeom>
                  <a:avLst/>
                  <a:gdLst>
                    <a:gd name="T0" fmla="*/ 789 w 1298"/>
                    <a:gd name="T1" fmla="*/ 0 h 170"/>
                    <a:gd name="T2" fmla="*/ 789 w 1298"/>
                    <a:gd name="T3" fmla="*/ 57 h 170"/>
                    <a:gd name="T4" fmla="*/ 508 w 1298"/>
                    <a:gd name="T5" fmla="*/ 57 h 170"/>
                    <a:gd name="T6" fmla="*/ 508 w 1298"/>
                    <a:gd name="T7" fmla="*/ 0 h 170"/>
                    <a:gd name="T8" fmla="*/ 0 w 1298"/>
                    <a:gd name="T9" fmla="*/ 0 h 170"/>
                    <a:gd name="T10" fmla="*/ 0 w 1298"/>
                    <a:gd name="T11" fmla="*/ 113 h 170"/>
                    <a:gd name="T12" fmla="*/ 57 w 1298"/>
                    <a:gd name="T13" fmla="*/ 169 h 170"/>
                    <a:gd name="T14" fmla="*/ 1241 w 1298"/>
                    <a:gd name="T15" fmla="*/ 169 h 170"/>
                    <a:gd name="T16" fmla="*/ 1297 w 1298"/>
                    <a:gd name="T17" fmla="*/ 113 h 170"/>
                    <a:gd name="T18" fmla="*/ 1297 w 1298"/>
                    <a:gd name="T19" fmla="*/ 0 h 170"/>
                    <a:gd name="T20" fmla="*/ 789 w 1298"/>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8" h="170">
                      <a:moveTo>
                        <a:pt x="789" y="0"/>
                      </a:moveTo>
                      <a:lnTo>
                        <a:pt x="789" y="57"/>
                      </a:lnTo>
                      <a:lnTo>
                        <a:pt x="508" y="57"/>
                      </a:lnTo>
                      <a:lnTo>
                        <a:pt x="508" y="0"/>
                      </a:lnTo>
                      <a:lnTo>
                        <a:pt x="0" y="0"/>
                      </a:lnTo>
                      <a:lnTo>
                        <a:pt x="0" y="113"/>
                      </a:lnTo>
                      <a:cubicBezTo>
                        <a:pt x="0" y="144"/>
                        <a:pt x="26" y="169"/>
                        <a:pt x="57" y="169"/>
                      </a:cubicBezTo>
                      <a:lnTo>
                        <a:pt x="1241" y="169"/>
                      </a:lnTo>
                      <a:cubicBezTo>
                        <a:pt x="1272" y="169"/>
                        <a:pt x="1297" y="144"/>
                        <a:pt x="1297" y="113"/>
                      </a:cubicBezTo>
                      <a:lnTo>
                        <a:pt x="1297" y="0"/>
                      </a:lnTo>
                      <a:lnTo>
                        <a:pt x="789" y="0"/>
                      </a:lnTo>
                    </a:path>
                  </a:pathLst>
                </a:custGeom>
                <a:noFill/>
                <a:ln w="12700" cap="rnd">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219170">
                    <a:defRPr/>
                  </a:pPr>
                  <a:endParaRPr lang="en-US" sz="2400" kern="0">
                    <a:solidFill>
                      <a:srgbClr val="333333"/>
                    </a:solidFill>
                    <a:latin typeface="+mj-lt"/>
                    <a:ea typeface="ＭＳ Ｐゴシック" pitchFamily="34" charset="-128"/>
                  </a:endParaRPr>
                </a:p>
              </p:txBody>
            </p:sp>
          </p:grpSp>
          <p:cxnSp>
            <p:nvCxnSpPr>
              <p:cNvPr id="210" name="Straight Connector 209">
                <a:extLst>
                  <a:ext uri="{FF2B5EF4-FFF2-40B4-BE49-F238E27FC236}">
                    <a16:creationId xmlns:a16="http://schemas.microsoft.com/office/drawing/2014/main" id="{FA1ADE6E-7D78-E04A-9497-5B71521ADDB8}"/>
                  </a:ext>
                </a:extLst>
              </p:cNvPr>
              <p:cNvCxnSpPr>
                <a:cxnSpLocks/>
              </p:cNvCxnSpPr>
              <p:nvPr/>
            </p:nvCxnSpPr>
            <p:spPr>
              <a:xfrm>
                <a:off x="3850998" y="4446377"/>
                <a:ext cx="0" cy="24199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1" name="Google Shape;2052;p310">
                <a:extLst>
                  <a:ext uri="{FF2B5EF4-FFF2-40B4-BE49-F238E27FC236}">
                    <a16:creationId xmlns:a16="http://schemas.microsoft.com/office/drawing/2014/main" id="{7186F40A-48FF-8644-ABD7-917D101FA838}"/>
                  </a:ext>
                </a:extLst>
              </p:cNvPr>
              <p:cNvSpPr txBox="1"/>
              <p:nvPr/>
            </p:nvSpPr>
            <p:spPr>
              <a:xfrm>
                <a:off x="3167276" y="4713702"/>
                <a:ext cx="616730" cy="230700"/>
              </a:xfrm>
              <a:prstGeom prst="rect">
                <a:avLst/>
              </a:prstGeom>
              <a:solidFill>
                <a:schemeClr val="bg2"/>
              </a:solidFill>
              <a:ln>
                <a:noFill/>
              </a:ln>
            </p:spPr>
            <p:txBody>
              <a:bodyPr spcFirstLastPara="1" wrap="square" lIns="0" tIns="45700" rIns="0" bIns="45700" anchor="t" anchorCtr="0">
                <a:noAutofit/>
              </a:bodyPr>
              <a:lstStyle/>
              <a:p>
                <a:pPr algn="ctr"/>
                <a:r>
                  <a:rPr lang="en-US" sz="1067" spc="67" dirty="0">
                    <a:solidFill>
                      <a:srgbClr val="003A5C"/>
                    </a:solidFill>
                    <a:latin typeface="CiscoSansTT" panose="020B0503020201020303" pitchFamily="34" charset="0"/>
                    <a:ea typeface="Arial"/>
                    <a:cs typeface="CiscoSansTT" panose="020B0503020201020303" pitchFamily="34" charset="0"/>
                    <a:sym typeface="Arial"/>
                  </a:rPr>
                  <a:t>SD-WAN</a:t>
                </a:r>
                <a:endParaRPr lang="en-US" sz="1067" spc="67" dirty="0">
                  <a:solidFill>
                    <a:srgbClr val="003A5C"/>
                  </a:solidFill>
                  <a:latin typeface="CiscoSansTT" panose="020B0503020201020303" pitchFamily="34" charset="0"/>
                  <a:cs typeface="CiscoSansTT" panose="020B0503020201020303" pitchFamily="34" charset="0"/>
                </a:endParaRPr>
              </a:p>
            </p:txBody>
          </p:sp>
          <p:sp>
            <p:nvSpPr>
              <p:cNvPr id="212" name="Google Shape;2053;p310">
                <a:extLst>
                  <a:ext uri="{FF2B5EF4-FFF2-40B4-BE49-F238E27FC236}">
                    <a16:creationId xmlns:a16="http://schemas.microsoft.com/office/drawing/2014/main" id="{4D8AC350-AAD2-CF44-82A9-5EC12B2030EA}"/>
                  </a:ext>
                </a:extLst>
              </p:cNvPr>
              <p:cNvSpPr txBox="1"/>
              <p:nvPr/>
            </p:nvSpPr>
            <p:spPr>
              <a:xfrm>
                <a:off x="4006356" y="4713701"/>
                <a:ext cx="1875260" cy="230700"/>
              </a:xfrm>
              <a:prstGeom prst="rect">
                <a:avLst/>
              </a:prstGeom>
              <a:solidFill>
                <a:schemeClr val="bg2"/>
              </a:solidFill>
              <a:ln>
                <a:noFill/>
              </a:ln>
            </p:spPr>
            <p:txBody>
              <a:bodyPr spcFirstLastPara="1" wrap="square" lIns="0" tIns="45700" rIns="0" bIns="45700" anchor="t" anchorCtr="0">
                <a:noAutofit/>
              </a:bodyPr>
              <a:lstStyle/>
              <a:p>
                <a:pPr algn="ctr"/>
                <a:r>
                  <a:rPr lang="en-US" sz="1067" spc="67" dirty="0">
                    <a:solidFill>
                      <a:srgbClr val="003A5C"/>
                    </a:solidFill>
                    <a:latin typeface="CiscoSansTT" panose="020B0503020201020303" pitchFamily="34" charset="0"/>
                    <a:ea typeface="Arial"/>
                    <a:cs typeface="CiscoSansTT" panose="020B0503020201020303" pitchFamily="34" charset="0"/>
                    <a:sym typeface="Arial"/>
                  </a:rPr>
                  <a:t>ON/OFF NETWORK DEVICES</a:t>
                </a:r>
                <a:endParaRPr lang="en-US" sz="1067" spc="67" dirty="0">
                  <a:solidFill>
                    <a:srgbClr val="003A5C"/>
                  </a:solidFill>
                  <a:latin typeface="CiscoSansTT" panose="020B0503020201020303" pitchFamily="34" charset="0"/>
                  <a:cs typeface="CiscoSansTT" panose="020B0503020201020303" pitchFamily="34" charset="0"/>
                </a:endParaRPr>
              </a:p>
            </p:txBody>
          </p:sp>
          <p:grpSp>
            <p:nvGrpSpPr>
              <p:cNvPr id="213" name="Group 212">
                <a:extLst>
                  <a:ext uri="{FF2B5EF4-FFF2-40B4-BE49-F238E27FC236}">
                    <a16:creationId xmlns:a16="http://schemas.microsoft.com/office/drawing/2014/main" id="{2B55F91A-A391-C64F-BDB6-906FF2039639}"/>
                  </a:ext>
                </a:extLst>
              </p:cNvPr>
              <p:cNvGrpSpPr>
                <a:grpSpLocks noChangeAspect="1"/>
              </p:cNvGrpSpPr>
              <p:nvPr/>
            </p:nvGrpSpPr>
            <p:grpSpPr>
              <a:xfrm>
                <a:off x="5465177" y="4439182"/>
                <a:ext cx="320040" cy="248765"/>
                <a:chOff x="5317104" y="4505371"/>
                <a:chExt cx="438562" cy="341163"/>
              </a:xfrm>
            </p:grpSpPr>
            <p:sp>
              <p:nvSpPr>
                <p:cNvPr id="214" name="Line 24">
                  <a:extLst>
                    <a:ext uri="{FF2B5EF4-FFF2-40B4-BE49-F238E27FC236}">
                      <a16:creationId xmlns:a16="http://schemas.microsoft.com/office/drawing/2014/main" id="{18A525F0-11EB-8544-8DB7-9D214771CA12}"/>
                    </a:ext>
                  </a:extLst>
                </p:cNvPr>
                <p:cNvSpPr>
                  <a:spLocks noChangeShapeType="1"/>
                </p:cNvSpPr>
                <p:nvPr/>
              </p:nvSpPr>
              <p:spPr bwMode="auto">
                <a:xfrm>
                  <a:off x="5534127" y="4604886"/>
                  <a:ext cx="0" cy="157923"/>
                </a:xfrm>
                <a:prstGeom prst="line">
                  <a:avLst/>
                </a:prstGeom>
                <a:noFill/>
                <a:ln w="12700" cap="flat">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400"/>
                </a:p>
              </p:txBody>
            </p:sp>
            <p:sp>
              <p:nvSpPr>
                <p:cNvPr id="215" name="Freeform 214">
                  <a:extLst>
                    <a:ext uri="{FF2B5EF4-FFF2-40B4-BE49-F238E27FC236}">
                      <a16:creationId xmlns:a16="http://schemas.microsoft.com/office/drawing/2014/main" id="{71AA3BB7-4901-2549-8960-D6EF115F2157}"/>
                    </a:ext>
                  </a:extLst>
                </p:cNvPr>
                <p:cNvSpPr>
                  <a:spLocks noChangeArrowheads="1"/>
                </p:cNvSpPr>
                <p:nvPr/>
              </p:nvSpPr>
              <p:spPr bwMode="auto">
                <a:xfrm>
                  <a:off x="5355720" y="4684562"/>
                  <a:ext cx="356814" cy="79677"/>
                </a:xfrm>
                <a:custGeom>
                  <a:avLst/>
                  <a:gdLst>
                    <a:gd name="T0" fmla="*/ 612 w 613"/>
                    <a:gd name="T1" fmla="*/ 186 h 187"/>
                    <a:gd name="T2" fmla="*/ 612 w 613"/>
                    <a:gd name="T3" fmla="*/ 0 h 187"/>
                    <a:gd name="T4" fmla="*/ 0 w 613"/>
                    <a:gd name="T5" fmla="*/ 0 h 187"/>
                    <a:gd name="T6" fmla="*/ 0 w 613"/>
                    <a:gd name="T7" fmla="*/ 186 h 187"/>
                  </a:gdLst>
                  <a:ahLst/>
                  <a:cxnLst>
                    <a:cxn ang="0">
                      <a:pos x="T0" y="T1"/>
                    </a:cxn>
                    <a:cxn ang="0">
                      <a:pos x="T2" y="T3"/>
                    </a:cxn>
                    <a:cxn ang="0">
                      <a:pos x="T4" y="T5"/>
                    </a:cxn>
                    <a:cxn ang="0">
                      <a:pos x="T6" y="T7"/>
                    </a:cxn>
                  </a:cxnLst>
                  <a:rect l="0" t="0" r="r" b="b"/>
                  <a:pathLst>
                    <a:path w="613" h="187">
                      <a:moveTo>
                        <a:pt x="612" y="186"/>
                      </a:moveTo>
                      <a:lnTo>
                        <a:pt x="612" y="0"/>
                      </a:lnTo>
                      <a:lnTo>
                        <a:pt x="0" y="0"/>
                      </a:lnTo>
                      <a:lnTo>
                        <a:pt x="0" y="186"/>
                      </a:lnTo>
                    </a:path>
                  </a:pathLst>
                </a:custGeom>
                <a:noFill/>
                <a:ln w="12700" cap="flat">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400"/>
                </a:p>
              </p:txBody>
            </p:sp>
            <p:sp>
              <p:nvSpPr>
                <p:cNvPr id="216" name="Rounded Rectangle 215">
                  <a:extLst>
                    <a:ext uri="{FF2B5EF4-FFF2-40B4-BE49-F238E27FC236}">
                      <a16:creationId xmlns:a16="http://schemas.microsoft.com/office/drawing/2014/main" id="{0E87ADE9-F185-CE44-8526-627FD19C6B2D}"/>
                    </a:ext>
                  </a:extLst>
                </p:cNvPr>
                <p:cNvSpPr/>
                <p:nvPr/>
              </p:nvSpPr>
              <p:spPr>
                <a:xfrm>
                  <a:off x="5418407" y="4505371"/>
                  <a:ext cx="231440" cy="98085"/>
                </a:xfrm>
                <a:prstGeom prst="roundRect">
                  <a:avLst/>
                </a:pr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7" name="Rounded Rectangle 216">
                  <a:extLst>
                    <a:ext uri="{FF2B5EF4-FFF2-40B4-BE49-F238E27FC236}">
                      <a16:creationId xmlns:a16="http://schemas.microsoft.com/office/drawing/2014/main" id="{1A2C9295-C362-FE41-AC42-CB2FD442E8F3}"/>
                    </a:ext>
                  </a:extLst>
                </p:cNvPr>
                <p:cNvSpPr>
                  <a:spLocks/>
                </p:cNvSpPr>
                <p:nvPr/>
              </p:nvSpPr>
              <p:spPr>
                <a:xfrm>
                  <a:off x="5317104" y="4764238"/>
                  <a:ext cx="82296" cy="82296"/>
                </a:xfrm>
                <a:prstGeom prst="roundRect">
                  <a:avLst>
                    <a:gd name="adj" fmla="val 20525"/>
                  </a:avLst>
                </a:pr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8" name="Rounded Rectangle 217">
                  <a:extLst>
                    <a:ext uri="{FF2B5EF4-FFF2-40B4-BE49-F238E27FC236}">
                      <a16:creationId xmlns:a16="http://schemas.microsoft.com/office/drawing/2014/main" id="{353091BC-7D86-BD46-BB89-AB02A6C37B86}"/>
                    </a:ext>
                  </a:extLst>
                </p:cNvPr>
                <p:cNvSpPr>
                  <a:spLocks/>
                </p:cNvSpPr>
                <p:nvPr/>
              </p:nvSpPr>
              <p:spPr>
                <a:xfrm>
                  <a:off x="5495238" y="4764238"/>
                  <a:ext cx="82296" cy="82296"/>
                </a:xfrm>
                <a:prstGeom prst="roundRect">
                  <a:avLst>
                    <a:gd name="adj" fmla="val 20525"/>
                  </a:avLst>
                </a:pr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9" name="Rounded Rectangle 218">
                  <a:extLst>
                    <a:ext uri="{FF2B5EF4-FFF2-40B4-BE49-F238E27FC236}">
                      <a16:creationId xmlns:a16="http://schemas.microsoft.com/office/drawing/2014/main" id="{35537614-F8ED-DF42-899A-F10C11E68EC7}"/>
                    </a:ext>
                  </a:extLst>
                </p:cNvPr>
                <p:cNvSpPr>
                  <a:spLocks/>
                </p:cNvSpPr>
                <p:nvPr/>
              </p:nvSpPr>
              <p:spPr>
                <a:xfrm>
                  <a:off x="5673370" y="4764238"/>
                  <a:ext cx="82296" cy="82296"/>
                </a:xfrm>
                <a:prstGeom prst="roundRect">
                  <a:avLst>
                    <a:gd name="adj" fmla="val 20525"/>
                  </a:avLst>
                </a:pr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grpSp>
          <p:nvGrpSpPr>
            <p:cNvPr id="9" name="Group 8">
              <a:extLst>
                <a:ext uri="{FF2B5EF4-FFF2-40B4-BE49-F238E27FC236}">
                  <a16:creationId xmlns:a16="http://schemas.microsoft.com/office/drawing/2014/main" id="{005887DA-7309-D245-BC09-5A427EEBC36B}"/>
                </a:ext>
              </a:extLst>
            </p:cNvPr>
            <p:cNvGrpSpPr/>
            <p:nvPr/>
          </p:nvGrpSpPr>
          <p:grpSpPr>
            <a:xfrm>
              <a:off x="5986829" y="1799543"/>
              <a:ext cx="299098" cy="302830"/>
              <a:chOff x="5986829" y="1799543"/>
              <a:chExt cx="299098" cy="302830"/>
            </a:xfrm>
          </p:grpSpPr>
          <p:sp>
            <p:nvSpPr>
              <p:cNvPr id="266" name="Oval 265">
                <a:extLst>
                  <a:ext uri="{FF2B5EF4-FFF2-40B4-BE49-F238E27FC236}">
                    <a16:creationId xmlns:a16="http://schemas.microsoft.com/office/drawing/2014/main" id="{5EDA9590-B44E-644D-A283-E92B675984E6}"/>
                  </a:ext>
                </a:extLst>
              </p:cNvPr>
              <p:cNvSpPr/>
              <p:nvPr/>
            </p:nvSpPr>
            <p:spPr>
              <a:xfrm>
                <a:off x="5986829" y="1799543"/>
                <a:ext cx="299098" cy="302830"/>
              </a:xfrm>
              <a:prstGeom prst="ellipse">
                <a:avLst/>
              </a:prstGeom>
              <a:noFill/>
              <a:ln w="127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0" name="Group 19">
                <a:extLst>
                  <a:ext uri="{FF2B5EF4-FFF2-40B4-BE49-F238E27FC236}">
                    <a16:creationId xmlns:a16="http://schemas.microsoft.com/office/drawing/2014/main" id="{7FE08D07-9735-654E-94A7-43602168327C}"/>
                  </a:ext>
                </a:extLst>
              </p:cNvPr>
              <p:cNvGrpSpPr/>
              <p:nvPr/>
            </p:nvGrpSpPr>
            <p:grpSpPr>
              <a:xfrm>
                <a:off x="6082907" y="1850468"/>
                <a:ext cx="117104" cy="200981"/>
                <a:chOff x="4276341" y="2030049"/>
                <a:chExt cx="641734" cy="1087801"/>
              </a:xfrm>
            </p:grpSpPr>
            <p:sp>
              <p:nvSpPr>
                <p:cNvPr id="16" name="Round Same Side Corner Rectangle 15">
                  <a:extLst>
                    <a:ext uri="{FF2B5EF4-FFF2-40B4-BE49-F238E27FC236}">
                      <a16:creationId xmlns:a16="http://schemas.microsoft.com/office/drawing/2014/main" id="{D6FCE4CF-160A-5148-B0A8-5678E9666F05}"/>
                    </a:ext>
                  </a:extLst>
                </p:cNvPr>
                <p:cNvSpPr/>
                <p:nvPr/>
              </p:nvSpPr>
              <p:spPr>
                <a:xfrm rot="5400000">
                  <a:off x="4378468" y="2059348"/>
                  <a:ext cx="374878" cy="579131"/>
                </a:xfrm>
                <a:custGeom>
                  <a:avLst/>
                  <a:gdLst>
                    <a:gd name="connsiteX0" fmla="*/ 187439 w 374877"/>
                    <a:gd name="connsiteY0" fmla="*/ 0 h 579131"/>
                    <a:gd name="connsiteX1" fmla="*/ 187439 w 374877"/>
                    <a:gd name="connsiteY1" fmla="*/ 0 h 579131"/>
                    <a:gd name="connsiteX2" fmla="*/ 374878 w 374877"/>
                    <a:gd name="connsiteY2" fmla="*/ 187439 h 579131"/>
                    <a:gd name="connsiteX3" fmla="*/ 374877 w 374877"/>
                    <a:gd name="connsiteY3" fmla="*/ 579131 h 579131"/>
                    <a:gd name="connsiteX4" fmla="*/ 374877 w 374877"/>
                    <a:gd name="connsiteY4" fmla="*/ 579131 h 579131"/>
                    <a:gd name="connsiteX5" fmla="*/ 0 w 374877"/>
                    <a:gd name="connsiteY5" fmla="*/ 579131 h 579131"/>
                    <a:gd name="connsiteX6" fmla="*/ 0 w 374877"/>
                    <a:gd name="connsiteY6" fmla="*/ 579131 h 579131"/>
                    <a:gd name="connsiteX7" fmla="*/ 0 w 374877"/>
                    <a:gd name="connsiteY7" fmla="*/ 187439 h 579131"/>
                    <a:gd name="connsiteX8" fmla="*/ 187439 w 374877"/>
                    <a:gd name="connsiteY8" fmla="*/ 0 h 579131"/>
                    <a:gd name="connsiteX0" fmla="*/ 0 w 374878"/>
                    <a:gd name="connsiteY0" fmla="*/ 579131 h 670571"/>
                    <a:gd name="connsiteX1" fmla="*/ 0 w 374878"/>
                    <a:gd name="connsiteY1" fmla="*/ 187439 h 670571"/>
                    <a:gd name="connsiteX2" fmla="*/ 187439 w 374878"/>
                    <a:gd name="connsiteY2" fmla="*/ 0 h 670571"/>
                    <a:gd name="connsiteX3" fmla="*/ 187439 w 374878"/>
                    <a:gd name="connsiteY3" fmla="*/ 0 h 670571"/>
                    <a:gd name="connsiteX4" fmla="*/ 374878 w 374878"/>
                    <a:gd name="connsiteY4" fmla="*/ 187439 h 670571"/>
                    <a:gd name="connsiteX5" fmla="*/ 374877 w 374878"/>
                    <a:gd name="connsiteY5" fmla="*/ 579131 h 670571"/>
                    <a:gd name="connsiteX6" fmla="*/ 374877 w 374878"/>
                    <a:gd name="connsiteY6" fmla="*/ 579131 h 670571"/>
                    <a:gd name="connsiteX7" fmla="*/ 0 w 374878"/>
                    <a:gd name="connsiteY7" fmla="*/ 579131 h 670571"/>
                    <a:gd name="connsiteX8" fmla="*/ 91440 w 374878"/>
                    <a:gd name="connsiteY8" fmla="*/ 670571 h 670571"/>
                    <a:gd name="connsiteX0" fmla="*/ 0 w 374878"/>
                    <a:gd name="connsiteY0" fmla="*/ 579131 h 579131"/>
                    <a:gd name="connsiteX1" fmla="*/ 0 w 374878"/>
                    <a:gd name="connsiteY1" fmla="*/ 187439 h 579131"/>
                    <a:gd name="connsiteX2" fmla="*/ 187439 w 374878"/>
                    <a:gd name="connsiteY2" fmla="*/ 0 h 579131"/>
                    <a:gd name="connsiteX3" fmla="*/ 187439 w 374878"/>
                    <a:gd name="connsiteY3" fmla="*/ 0 h 579131"/>
                    <a:gd name="connsiteX4" fmla="*/ 374878 w 374878"/>
                    <a:gd name="connsiteY4" fmla="*/ 187439 h 579131"/>
                    <a:gd name="connsiteX5" fmla="*/ 374877 w 374878"/>
                    <a:gd name="connsiteY5" fmla="*/ 579131 h 579131"/>
                    <a:gd name="connsiteX6" fmla="*/ 374877 w 374878"/>
                    <a:gd name="connsiteY6" fmla="*/ 579131 h 579131"/>
                    <a:gd name="connsiteX7" fmla="*/ 0 w 374878"/>
                    <a:gd name="connsiteY7" fmla="*/ 579131 h 579131"/>
                    <a:gd name="connsiteX0" fmla="*/ 0 w 374878"/>
                    <a:gd name="connsiteY0" fmla="*/ 579131 h 579131"/>
                    <a:gd name="connsiteX1" fmla="*/ 0 w 374878"/>
                    <a:gd name="connsiteY1" fmla="*/ 187439 h 579131"/>
                    <a:gd name="connsiteX2" fmla="*/ 187439 w 374878"/>
                    <a:gd name="connsiteY2" fmla="*/ 0 h 579131"/>
                    <a:gd name="connsiteX3" fmla="*/ 187439 w 374878"/>
                    <a:gd name="connsiteY3" fmla="*/ 0 h 579131"/>
                    <a:gd name="connsiteX4" fmla="*/ 374878 w 374878"/>
                    <a:gd name="connsiteY4" fmla="*/ 187439 h 579131"/>
                    <a:gd name="connsiteX5" fmla="*/ 374877 w 374878"/>
                    <a:gd name="connsiteY5" fmla="*/ 579131 h 579131"/>
                    <a:gd name="connsiteX6" fmla="*/ 374877 w 374878"/>
                    <a:gd name="connsiteY6" fmla="*/ 579131 h 579131"/>
                    <a:gd name="connsiteX0" fmla="*/ 0 w 374878"/>
                    <a:gd name="connsiteY0" fmla="*/ 579131 h 579131"/>
                    <a:gd name="connsiteX1" fmla="*/ 0 w 374878"/>
                    <a:gd name="connsiteY1" fmla="*/ 187439 h 579131"/>
                    <a:gd name="connsiteX2" fmla="*/ 187439 w 374878"/>
                    <a:gd name="connsiteY2" fmla="*/ 0 h 579131"/>
                    <a:gd name="connsiteX3" fmla="*/ 187439 w 374878"/>
                    <a:gd name="connsiteY3" fmla="*/ 0 h 579131"/>
                    <a:gd name="connsiteX4" fmla="*/ 374878 w 374878"/>
                    <a:gd name="connsiteY4" fmla="*/ 187439 h 579131"/>
                    <a:gd name="connsiteX5" fmla="*/ 374877 w 374878"/>
                    <a:gd name="connsiteY5" fmla="*/ 579131 h 57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878" h="579131">
                      <a:moveTo>
                        <a:pt x="0" y="579131"/>
                      </a:moveTo>
                      <a:lnTo>
                        <a:pt x="0" y="187439"/>
                      </a:lnTo>
                      <a:cubicBezTo>
                        <a:pt x="0" y="83919"/>
                        <a:pt x="83919" y="0"/>
                        <a:pt x="187439" y="0"/>
                      </a:cubicBezTo>
                      <a:lnTo>
                        <a:pt x="187439" y="0"/>
                      </a:lnTo>
                      <a:cubicBezTo>
                        <a:pt x="290959" y="0"/>
                        <a:pt x="374878" y="83919"/>
                        <a:pt x="374878" y="187439"/>
                      </a:cubicBezTo>
                      <a:cubicBezTo>
                        <a:pt x="374878" y="318003"/>
                        <a:pt x="374877" y="448567"/>
                        <a:pt x="374877" y="579131"/>
                      </a:cubicBezTo>
                    </a:path>
                  </a:pathLst>
                </a:custGeom>
                <a:noFill/>
                <a:ln w="12700" cap="rnd">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3" name="Round Same Side Corner Rectangle 262">
                  <a:extLst>
                    <a:ext uri="{FF2B5EF4-FFF2-40B4-BE49-F238E27FC236}">
                      <a16:creationId xmlns:a16="http://schemas.microsoft.com/office/drawing/2014/main" id="{BF3E1632-CB0B-8C43-B563-4867E081C9A2}"/>
                    </a:ext>
                  </a:extLst>
                </p:cNvPr>
                <p:cNvSpPr/>
                <p:nvPr/>
              </p:nvSpPr>
              <p:spPr>
                <a:xfrm rot="5400000">
                  <a:off x="4376861" y="2435833"/>
                  <a:ext cx="440694" cy="641734"/>
                </a:xfrm>
                <a:custGeom>
                  <a:avLst/>
                  <a:gdLst>
                    <a:gd name="connsiteX0" fmla="*/ 220347 w 440693"/>
                    <a:gd name="connsiteY0" fmla="*/ 0 h 641734"/>
                    <a:gd name="connsiteX1" fmla="*/ 220347 w 440693"/>
                    <a:gd name="connsiteY1" fmla="*/ 0 h 641734"/>
                    <a:gd name="connsiteX2" fmla="*/ 440694 w 440693"/>
                    <a:gd name="connsiteY2" fmla="*/ 220347 h 641734"/>
                    <a:gd name="connsiteX3" fmla="*/ 440693 w 440693"/>
                    <a:gd name="connsiteY3" fmla="*/ 641734 h 641734"/>
                    <a:gd name="connsiteX4" fmla="*/ 440693 w 440693"/>
                    <a:gd name="connsiteY4" fmla="*/ 641734 h 641734"/>
                    <a:gd name="connsiteX5" fmla="*/ 0 w 440693"/>
                    <a:gd name="connsiteY5" fmla="*/ 641734 h 641734"/>
                    <a:gd name="connsiteX6" fmla="*/ 0 w 440693"/>
                    <a:gd name="connsiteY6" fmla="*/ 641734 h 641734"/>
                    <a:gd name="connsiteX7" fmla="*/ 0 w 440693"/>
                    <a:gd name="connsiteY7" fmla="*/ 220347 h 641734"/>
                    <a:gd name="connsiteX8" fmla="*/ 220347 w 440693"/>
                    <a:gd name="connsiteY8" fmla="*/ 0 h 641734"/>
                    <a:gd name="connsiteX0" fmla="*/ 0 w 440694"/>
                    <a:gd name="connsiteY0" fmla="*/ 641734 h 733174"/>
                    <a:gd name="connsiteX1" fmla="*/ 0 w 440694"/>
                    <a:gd name="connsiteY1" fmla="*/ 220347 h 733174"/>
                    <a:gd name="connsiteX2" fmla="*/ 220347 w 440694"/>
                    <a:gd name="connsiteY2" fmla="*/ 0 h 733174"/>
                    <a:gd name="connsiteX3" fmla="*/ 220347 w 440694"/>
                    <a:gd name="connsiteY3" fmla="*/ 0 h 733174"/>
                    <a:gd name="connsiteX4" fmla="*/ 440694 w 440694"/>
                    <a:gd name="connsiteY4" fmla="*/ 220347 h 733174"/>
                    <a:gd name="connsiteX5" fmla="*/ 440693 w 440694"/>
                    <a:gd name="connsiteY5" fmla="*/ 641734 h 733174"/>
                    <a:gd name="connsiteX6" fmla="*/ 440693 w 440694"/>
                    <a:gd name="connsiteY6" fmla="*/ 641734 h 733174"/>
                    <a:gd name="connsiteX7" fmla="*/ 0 w 440694"/>
                    <a:gd name="connsiteY7" fmla="*/ 641734 h 733174"/>
                    <a:gd name="connsiteX8" fmla="*/ 91440 w 440694"/>
                    <a:gd name="connsiteY8" fmla="*/ 733174 h 733174"/>
                    <a:gd name="connsiteX0" fmla="*/ 0 w 440694"/>
                    <a:gd name="connsiteY0" fmla="*/ 641734 h 641734"/>
                    <a:gd name="connsiteX1" fmla="*/ 0 w 440694"/>
                    <a:gd name="connsiteY1" fmla="*/ 220347 h 641734"/>
                    <a:gd name="connsiteX2" fmla="*/ 220347 w 440694"/>
                    <a:gd name="connsiteY2" fmla="*/ 0 h 641734"/>
                    <a:gd name="connsiteX3" fmla="*/ 220347 w 440694"/>
                    <a:gd name="connsiteY3" fmla="*/ 0 h 641734"/>
                    <a:gd name="connsiteX4" fmla="*/ 440694 w 440694"/>
                    <a:gd name="connsiteY4" fmla="*/ 220347 h 641734"/>
                    <a:gd name="connsiteX5" fmla="*/ 440693 w 440694"/>
                    <a:gd name="connsiteY5" fmla="*/ 641734 h 641734"/>
                    <a:gd name="connsiteX6" fmla="*/ 440693 w 440694"/>
                    <a:gd name="connsiteY6" fmla="*/ 641734 h 641734"/>
                    <a:gd name="connsiteX7" fmla="*/ 0 w 440694"/>
                    <a:gd name="connsiteY7" fmla="*/ 641734 h 641734"/>
                    <a:gd name="connsiteX0" fmla="*/ 0 w 440694"/>
                    <a:gd name="connsiteY0" fmla="*/ 641734 h 641734"/>
                    <a:gd name="connsiteX1" fmla="*/ 0 w 440694"/>
                    <a:gd name="connsiteY1" fmla="*/ 220347 h 641734"/>
                    <a:gd name="connsiteX2" fmla="*/ 220347 w 440694"/>
                    <a:gd name="connsiteY2" fmla="*/ 0 h 641734"/>
                    <a:gd name="connsiteX3" fmla="*/ 220347 w 440694"/>
                    <a:gd name="connsiteY3" fmla="*/ 0 h 641734"/>
                    <a:gd name="connsiteX4" fmla="*/ 440694 w 440694"/>
                    <a:gd name="connsiteY4" fmla="*/ 220347 h 641734"/>
                    <a:gd name="connsiteX5" fmla="*/ 440693 w 440694"/>
                    <a:gd name="connsiteY5" fmla="*/ 641734 h 641734"/>
                    <a:gd name="connsiteX6" fmla="*/ 440693 w 440694"/>
                    <a:gd name="connsiteY6" fmla="*/ 641734 h 641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694" h="641734">
                      <a:moveTo>
                        <a:pt x="0" y="641734"/>
                      </a:moveTo>
                      <a:lnTo>
                        <a:pt x="0" y="220347"/>
                      </a:lnTo>
                      <a:cubicBezTo>
                        <a:pt x="0" y="98653"/>
                        <a:pt x="98653" y="0"/>
                        <a:pt x="220347" y="0"/>
                      </a:cubicBezTo>
                      <a:lnTo>
                        <a:pt x="220347" y="0"/>
                      </a:lnTo>
                      <a:cubicBezTo>
                        <a:pt x="342041" y="0"/>
                        <a:pt x="440694" y="98653"/>
                        <a:pt x="440694" y="220347"/>
                      </a:cubicBezTo>
                      <a:cubicBezTo>
                        <a:pt x="440694" y="360809"/>
                        <a:pt x="440693" y="501272"/>
                        <a:pt x="440693" y="641734"/>
                      </a:cubicBezTo>
                      <a:lnTo>
                        <a:pt x="440693" y="641734"/>
                      </a:lnTo>
                    </a:path>
                  </a:pathLst>
                </a:custGeom>
                <a:noFill/>
                <a:ln w="12700" cap="rnd">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8" name="Straight Connector 17">
                  <a:extLst>
                    <a:ext uri="{FF2B5EF4-FFF2-40B4-BE49-F238E27FC236}">
                      <a16:creationId xmlns:a16="http://schemas.microsoft.com/office/drawing/2014/main" id="{1424F4AC-F569-DB42-8598-F3260320AEE4}"/>
                    </a:ext>
                  </a:extLst>
                </p:cNvPr>
                <p:cNvCxnSpPr/>
                <p:nvPr/>
              </p:nvCxnSpPr>
              <p:spPr>
                <a:xfrm>
                  <a:off x="4417640" y="2030049"/>
                  <a:ext cx="0" cy="1087801"/>
                </a:xfrm>
                <a:prstGeom prst="line">
                  <a:avLst/>
                </a:prstGeom>
                <a:ln w="12700"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B0143708-8BDB-D447-A8B3-CD7CF3D9C36B}"/>
                    </a:ext>
                  </a:extLst>
                </p:cNvPr>
                <p:cNvCxnSpPr>
                  <a:cxnSpLocks/>
                </p:cNvCxnSpPr>
                <p:nvPr/>
              </p:nvCxnSpPr>
              <p:spPr>
                <a:xfrm>
                  <a:off x="4639890" y="2978150"/>
                  <a:ext cx="0" cy="139700"/>
                </a:xfrm>
                <a:prstGeom prst="line">
                  <a:avLst/>
                </a:prstGeom>
                <a:ln w="12700"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877DB7FA-B967-5742-9851-EEF525B4F23F}"/>
                    </a:ext>
                  </a:extLst>
                </p:cNvPr>
                <p:cNvCxnSpPr>
                  <a:cxnSpLocks/>
                </p:cNvCxnSpPr>
                <p:nvPr/>
              </p:nvCxnSpPr>
              <p:spPr>
                <a:xfrm>
                  <a:off x="4639892" y="2030049"/>
                  <a:ext cx="0" cy="99447"/>
                </a:xfrm>
                <a:prstGeom prst="line">
                  <a:avLst/>
                </a:prstGeom>
                <a:ln w="12700" cap="rnd">
                  <a:solidFill>
                    <a:schemeClr val="accent6"/>
                  </a:solidFill>
                </a:ln>
              </p:spPr>
              <p:style>
                <a:lnRef idx="1">
                  <a:schemeClr val="accent1"/>
                </a:lnRef>
                <a:fillRef idx="0">
                  <a:schemeClr val="accent1"/>
                </a:fillRef>
                <a:effectRef idx="0">
                  <a:schemeClr val="accent1"/>
                </a:effectRef>
                <a:fontRef idx="minor">
                  <a:schemeClr val="tx1"/>
                </a:fontRef>
              </p:style>
            </p:cxnSp>
          </p:grpSp>
        </p:grpSp>
      </p:grpSp>
      <p:grpSp>
        <p:nvGrpSpPr>
          <p:cNvPr id="15" name="Group 14">
            <a:extLst>
              <a:ext uri="{FF2B5EF4-FFF2-40B4-BE49-F238E27FC236}">
                <a16:creationId xmlns:a16="http://schemas.microsoft.com/office/drawing/2014/main" id="{CC5F8CA1-5077-564D-B7D6-F9801FADACFD}"/>
              </a:ext>
            </a:extLst>
          </p:cNvPr>
          <p:cNvGrpSpPr/>
          <p:nvPr/>
        </p:nvGrpSpPr>
        <p:grpSpPr>
          <a:xfrm>
            <a:off x="1672329" y="1678874"/>
            <a:ext cx="2751881" cy="3105157"/>
            <a:chOff x="1102842" y="1266996"/>
            <a:chExt cx="2063911" cy="2328868"/>
          </a:xfrm>
        </p:grpSpPr>
        <p:sp>
          <p:nvSpPr>
            <p:cNvPr id="176" name="Oval 175">
              <a:extLst>
                <a:ext uri="{FF2B5EF4-FFF2-40B4-BE49-F238E27FC236}">
                  <a16:creationId xmlns:a16="http://schemas.microsoft.com/office/drawing/2014/main" id="{FC238F11-2860-1D4D-8598-4A23B9A343B4}"/>
                </a:ext>
              </a:extLst>
            </p:cNvPr>
            <p:cNvSpPr/>
            <p:nvPr/>
          </p:nvSpPr>
          <p:spPr>
            <a:xfrm>
              <a:off x="1984610" y="1649389"/>
              <a:ext cx="299098" cy="302830"/>
            </a:xfrm>
            <a:prstGeom prst="ellipse">
              <a:avLst/>
            </a:prstGeom>
            <a:solidFill>
              <a:schemeClr val="bg2"/>
            </a:solidFill>
            <a:ln w="127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77" name="Group 176">
              <a:extLst>
                <a:ext uri="{FF2B5EF4-FFF2-40B4-BE49-F238E27FC236}">
                  <a16:creationId xmlns:a16="http://schemas.microsoft.com/office/drawing/2014/main" id="{81A3999B-582C-B74A-B862-01E060291951}"/>
                </a:ext>
              </a:extLst>
            </p:cNvPr>
            <p:cNvGrpSpPr/>
            <p:nvPr/>
          </p:nvGrpSpPr>
          <p:grpSpPr>
            <a:xfrm>
              <a:off x="2080688" y="1700314"/>
              <a:ext cx="117104" cy="200981"/>
              <a:chOff x="4276341" y="2030049"/>
              <a:chExt cx="641734" cy="1087801"/>
            </a:xfrm>
          </p:grpSpPr>
          <p:sp>
            <p:nvSpPr>
              <p:cNvPr id="178" name="Round Same Side Corner Rectangle 15">
                <a:extLst>
                  <a:ext uri="{FF2B5EF4-FFF2-40B4-BE49-F238E27FC236}">
                    <a16:creationId xmlns:a16="http://schemas.microsoft.com/office/drawing/2014/main" id="{9F17114A-63CE-774C-B7A0-BEDFB07B9201}"/>
                  </a:ext>
                </a:extLst>
              </p:cNvPr>
              <p:cNvSpPr/>
              <p:nvPr/>
            </p:nvSpPr>
            <p:spPr>
              <a:xfrm rot="5400000">
                <a:off x="4378468" y="2059348"/>
                <a:ext cx="374878" cy="579131"/>
              </a:xfrm>
              <a:custGeom>
                <a:avLst/>
                <a:gdLst>
                  <a:gd name="connsiteX0" fmla="*/ 187439 w 374877"/>
                  <a:gd name="connsiteY0" fmla="*/ 0 h 579131"/>
                  <a:gd name="connsiteX1" fmla="*/ 187439 w 374877"/>
                  <a:gd name="connsiteY1" fmla="*/ 0 h 579131"/>
                  <a:gd name="connsiteX2" fmla="*/ 374878 w 374877"/>
                  <a:gd name="connsiteY2" fmla="*/ 187439 h 579131"/>
                  <a:gd name="connsiteX3" fmla="*/ 374877 w 374877"/>
                  <a:gd name="connsiteY3" fmla="*/ 579131 h 579131"/>
                  <a:gd name="connsiteX4" fmla="*/ 374877 w 374877"/>
                  <a:gd name="connsiteY4" fmla="*/ 579131 h 579131"/>
                  <a:gd name="connsiteX5" fmla="*/ 0 w 374877"/>
                  <a:gd name="connsiteY5" fmla="*/ 579131 h 579131"/>
                  <a:gd name="connsiteX6" fmla="*/ 0 w 374877"/>
                  <a:gd name="connsiteY6" fmla="*/ 579131 h 579131"/>
                  <a:gd name="connsiteX7" fmla="*/ 0 w 374877"/>
                  <a:gd name="connsiteY7" fmla="*/ 187439 h 579131"/>
                  <a:gd name="connsiteX8" fmla="*/ 187439 w 374877"/>
                  <a:gd name="connsiteY8" fmla="*/ 0 h 579131"/>
                  <a:gd name="connsiteX0" fmla="*/ 0 w 374878"/>
                  <a:gd name="connsiteY0" fmla="*/ 579131 h 670571"/>
                  <a:gd name="connsiteX1" fmla="*/ 0 w 374878"/>
                  <a:gd name="connsiteY1" fmla="*/ 187439 h 670571"/>
                  <a:gd name="connsiteX2" fmla="*/ 187439 w 374878"/>
                  <a:gd name="connsiteY2" fmla="*/ 0 h 670571"/>
                  <a:gd name="connsiteX3" fmla="*/ 187439 w 374878"/>
                  <a:gd name="connsiteY3" fmla="*/ 0 h 670571"/>
                  <a:gd name="connsiteX4" fmla="*/ 374878 w 374878"/>
                  <a:gd name="connsiteY4" fmla="*/ 187439 h 670571"/>
                  <a:gd name="connsiteX5" fmla="*/ 374877 w 374878"/>
                  <a:gd name="connsiteY5" fmla="*/ 579131 h 670571"/>
                  <a:gd name="connsiteX6" fmla="*/ 374877 w 374878"/>
                  <a:gd name="connsiteY6" fmla="*/ 579131 h 670571"/>
                  <a:gd name="connsiteX7" fmla="*/ 0 w 374878"/>
                  <a:gd name="connsiteY7" fmla="*/ 579131 h 670571"/>
                  <a:gd name="connsiteX8" fmla="*/ 91440 w 374878"/>
                  <a:gd name="connsiteY8" fmla="*/ 670571 h 670571"/>
                  <a:gd name="connsiteX0" fmla="*/ 0 w 374878"/>
                  <a:gd name="connsiteY0" fmla="*/ 579131 h 579131"/>
                  <a:gd name="connsiteX1" fmla="*/ 0 w 374878"/>
                  <a:gd name="connsiteY1" fmla="*/ 187439 h 579131"/>
                  <a:gd name="connsiteX2" fmla="*/ 187439 w 374878"/>
                  <a:gd name="connsiteY2" fmla="*/ 0 h 579131"/>
                  <a:gd name="connsiteX3" fmla="*/ 187439 w 374878"/>
                  <a:gd name="connsiteY3" fmla="*/ 0 h 579131"/>
                  <a:gd name="connsiteX4" fmla="*/ 374878 w 374878"/>
                  <a:gd name="connsiteY4" fmla="*/ 187439 h 579131"/>
                  <a:gd name="connsiteX5" fmla="*/ 374877 w 374878"/>
                  <a:gd name="connsiteY5" fmla="*/ 579131 h 579131"/>
                  <a:gd name="connsiteX6" fmla="*/ 374877 w 374878"/>
                  <a:gd name="connsiteY6" fmla="*/ 579131 h 579131"/>
                  <a:gd name="connsiteX7" fmla="*/ 0 w 374878"/>
                  <a:gd name="connsiteY7" fmla="*/ 579131 h 579131"/>
                  <a:gd name="connsiteX0" fmla="*/ 0 w 374878"/>
                  <a:gd name="connsiteY0" fmla="*/ 579131 h 579131"/>
                  <a:gd name="connsiteX1" fmla="*/ 0 w 374878"/>
                  <a:gd name="connsiteY1" fmla="*/ 187439 h 579131"/>
                  <a:gd name="connsiteX2" fmla="*/ 187439 w 374878"/>
                  <a:gd name="connsiteY2" fmla="*/ 0 h 579131"/>
                  <a:gd name="connsiteX3" fmla="*/ 187439 w 374878"/>
                  <a:gd name="connsiteY3" fmla="*/ 0 h 579131"/>
                  <a:gd name="connsiteX4" fmla="*/ 374878 w 374878"/>
                  <a:gd name="connsiteY4" fmla="*/ 187439 h 579131"/>
                  <a:gd name="connsiteX5" fmla="*/ 374877 w 374878"/>
                  <a:gd name="connsiteY5" fmla="*/ 579131 h 579131"/>
                  <a:gd name="connsiteX6" fmla="*/ 374877 w 374878"/>
                  <a:gd name="connsiteY6" fmla="*/ 579131 h 579131"/>
                  <a:gd name="connsiteX0" fmla="*/ 0 w 374878"/>
                  <a:gd name="connsiteY0" fmla="*/ 579131 h 579131"/>
                  <a:gd name="connsiteX1" fmla="*/ 0 w 374878"/>
                  <a:gd name="connsiteY1" fmla="*/ 187439 h 579131"/>
                  <a:gd name="connsiteX2" fmla="*/ 187439 w 374878"/>
                  <a:gd name="connsiteY2" fmla="*/ 0 h 579131"/>
                  <a:gd name="connsiteX3" fmla="*/ 187439 w 374878"/>
                  <a:gd name="connsiteY3" fmla="*/ 0 h 579131"/>
                  <a:gd name="connsiteX4" fmla="*/ 374878 w 374878"/>
                  <a:gd name="connsiteY4" fmla="*/ 187439 h 579131"/>
                  <a:gd name="connsiteX5" fmla="*/ 374877 w 374878"/>
                  <a:gd name="connsiteY5" fmla="*/ 579131 h 57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878" h="579131">
                    <a:moveTo>
                      <a:pt x="0" y="579131"/>
                    </a:moveTo>
                    <a:lnTo>
                      <a:pt x="0" y="187439"/>
                    </a:lnTo>
                    <a:cubicBezTo>
                      <a:pt x="0" y="83919"/>
                      <a:pt x="83919" y="0"/>
                      <a:pt x="187439" y="0"/>
                    </a:cubicBezTo>
                    <a:lnTo>
                      <a:pt x="187439" y="0"/>
                    </a:lnTo>
                    <a:cubicBezTo>
                      <a:pt x="290959" y="0"/>
                      <a:pt x="374878" y="83919"/>
                      <a:pt x="374878" y="187439"/>
                    </a:cubicBezTo>
                    <a:cubicBezTo>
                      <a:pt x="374878" y="318003"/>
                      <a:pt x="374877" y="448567"/>
                      <a:pt x="374877" y="579131"/>
                    </a:cubicBezTo>
                  </a:path>
                </a:pathLst>
              </a:custGeom>
              <a:noFill/>
              <a:ln w="12700" cap="rnd">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9" name="Round Same Side Corner Rectangle 262">
                <a:extLst>
                  <a:ext uri="{FF2B5EF4-FFF2-40B4-BE49-F238E27FC236}">
                    <a16:creationId xmlns:a16="http://schemas.microsoft.com/office/drawing/2014/main" id="{DCBEB8A5-2E73-384A-B980-694A6716BAEB}"/>
                  </a:ext>
                </a:extLst>
              </p:cNvPr>
              <p:cNvSpPr/>
              <p:nvPr/>
            </p:nvSpPr>
            <p:spPr>
              <a:xfrm rot="5400000">
                <a:off x="4376861" y="2435833"/>
                <a:ext cx="440694" cy="641734"/>
              </a:xfrm>
              <a:custGeom>
                <a:avLst/>
                <a:gdLst>
                  <a:gd name="connsiteX0" fmla="*/ 220347 w 440693"/>
                  <a:gd name="connsiteY0" fmla="*/ 0 h 641734"/>
                  <a:gd name="connsiteX1" fmla="*/ 220347 w 440693"/>
                  <a:gd name="connsiteY1" fmla="*/ 0 h 641734"/>
                  <a:gd name="connsiteX2" fmla="*/ 440694 w 440693"/>
                  <a:gd name="connsiteY2" fmla="*/ 220347 h 641734"/>
                  <a:gd name="connsiteX3" fmla="*/ 440693 w 440693"/>
                  <a:gd name="connsiteY3" fmla="*/ 641734 h 641734"/>
                  <a:gd name="connsiteX4" fmla="*/ 440693 w 440693"/>
                  <a:gd name="connsiteY4" fmla="*/ 641734 h 641734"/>
                  <a:gd name="connsiteX5" fmla="*/ 0 w 440693"/>
                  <a:gd name="connsiteY5" fmla="*/ 641734 h 641734"/>
                  <a:gd name="connsiteX6" fmla="*/ 0 w 440693"/>
                  <a:gd name="connsiteY6" fmla="*/ 641734 h 641734"/>
                  <a:gd name="connsiteX7" fmla="*/ 0 w 440693"/>
                  <a:gd name="connsiteY7" fmla="*/ 220347 h 641734"/>
                  <a:gd name="connsiteX8" fmla="*/ 220347 w 440693"/>
                  <a:gd name="connsiteY8" fmla="*/ 0 h 641734"/>
                  <a:gd name="connsiteX0" fmla="*/ 0 w 440694"/>
                  <a:gd name="connsiteY0" fmla="*/ 641734 h 733174"/>
                  <a:gd name="connsiteX1" fmla="*/ 0 w 440694"/>
                  <a:gd name="connsiteY1" fmla="*/ 220347 h 733174"/>
                  <a:gd name="connsiteX2" fmla="*/ 220347 w 440694"/>
                  <a:gd name="connsiteY2" fmla="*/ 0 h 733174"/>
                  <a:gd name="connsiteX3" fmla="*/ 220347 w 440694"/>
                  <a:gd name="connsiteY3" fmla="*/ 0 h 733174"/>
                  <a:gd name="connsiteX4" fmla="*/ 440694 w 440694"/>
                  <a:gd name="connsiteY4" fmla="*/ 220347 h 733174"/>
                  <a:gd name="connsiteX5" fmla="*/ 440693 w 440694"/>
                  <a:gd name="connsiteY5" fmla="*/ 641734 h 733174"/>
                  <a:gd name="connsiteX6" fmla="*/ 440693 w 440694"/>
                  <a:gd name="connsiteY6" fmla="*/ 641734 h 733174"/>
                  <a:gd name="connsiteX7" fmla="*/ 0 w 440694"/>
                  <a:gd name="connsiteY7" fmla="*/ 641734 h 733174"/>
                  <a:gd name="connsiteX8" fmla="*/ 91440 w 440694"/>
                  <a:gd name="connsiteY8" fmla="*/ 733174 h 733174"/>
                  <a:gd name="connsiteX0" fmla="*/ 0 w 440694"/>
                  <a:gd name="connsiteY0" fmla="*/ 641734 h 641734"/>
                  <a:gd name="connsiteX1" fmla="*/ 0 w 440694"/>
                  <a:gd name="connsiteY1" fmla="*/ 220347 h 641734"/>
                  <a:gd name="connsiteX2" fmla="*/ 220347 w 440694"/>
                  <a:gd name="connsiteY2" fmla="*/ 0 h 641734"/>
                  <a:gd name="connsiteX3" fmla="*/ 220347 w 440694"/>
                  <a:gd name="connsiteY3" fmla="*/ 0 h 641734"/>
                  <a:gd name="connsiteX4" fmla="*/ 440694 w 440694"/>
                  <a:gd name="connsiteY4" fmla="*/ 220347 h 641734"/>
                  <a:gd name="connsiteX5" fmla="*/ 440693 w 440694"/>
                  <a:gd name="connsiteY5" fmla="*/ 641734 h 641734"/>
                  <a:gd name="connsiteX6" fmla="*/ 440693 w 440694"/>
                  <a:gd name="connsiteY6" fmla="*/ 641734 h 641734"/>
                  <a:gd name="connsiteX7" fmla="*/ 0 w 440694"/>
                  <a:gd name="connsiteY7" fmla="*/ 641734 h 641734"/>
                  <a:gd name="connsiteX0" fmla="*/ 0 w 440694"/>
                  <a:gd name="connsiteY0" fmla="*/ 641734 h 641734"/>
                  <a:gd name="connsiteX1" fmla="*/ 0 w 440694"/>
                  <a:gd name="connsiteY1" fmla="*/ 220347 h 641734"/>
                  <a:gd name="connsiteX2" fmla="*/ 220347 w 440694"/>
                  <a:gd name="connsiteY2" fmla="*/ 0 h 641734"/>
                  <a:gd name="connsiteX3" fmla="*/ 220347 w 440694"/>
                  <a:gd name="connsiteY3" fmla="*/ 0 h 641734"/>
                  <a:gd name="connsiteX4" fmla="*/ 440694 w 440694"/>
                  <a:gd name="connsiteY4" fmla="*/ 220347 h 641734"/>
                  <a:gd name="connsiteX5" fmla="*/ 440693 w 440694"/>
                  <a:gd name="connsiteY5" fmla="*/ 641734 h 641734"/>
                  <a:gd name="connsiteX6" fmla="*/ 440693 w 440694"/>
                  <a:gd name="connsiteY6" fmla="*/ 641734 h 641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694" h="641734">
                    <a:moveTo>
                      <a:pt x="0" y="641734"/>
                    </a:moveTo>
                    <a:lnTo>
                      <a:pt x="0" y="220347"/>
                    </a:lnTo>
                    <a:cubicBezTo>
                      <a:pt x="0" y="98653"/>
                      <a:pt x="98653" y="0"/>
                      <a:pt x="220347" y="0"/>
                    </a:cubicBezTo>
                    <a:lnTo>
                      <a:pt x="220347" y="0"/>
                    </a:lnTo>
                    <a:cubicBezTo>
                      <a:pt x="342041" y="0"/>
                      <a:pt x="440694" y="98653"/>
                      <a:pt x="440694" y="220347"/>
                    </a:cubicBezTo>
                    <a:cubicBezTo>
                      <a:pt x="440694" y="360809"/>
                      <a:pt x="440693" y="501272"/>
                      <a:pt x="440693" y="641734"/>
                    </a:cubicBezTo>
                    <a:lnTo>
                      <a:pt x="440693" y="641734"/>
                    </a:lnTo>
                  </a:path>
                </a:pathLst>
              </a:custGeom>
              <a:noFill/>
              <a:ln w="12700" cap="rnd">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85" name="Straight Connector 184">
                <a:extLst>
                  <a:ext uri="{FF2B5EF4-FFF2-40B4-BE49-F238E27FC236}">
                    <a16:creationId xmlns:a16="http://schemas.microsoft.com/office/drawing/2014/main" id="{CF9F159E-8D64-6544-9E48-AE9B5640A882}"/>
                  </a:ext>
                </a:extLst>
              </p:cNvPr>
              <p:cNvCxnSpPr/>
              <p:nvPr/>
            </p:nvCxnSpPr>
            <p:spPr>
              <a:xfrm>
                <a:off x="4417640" y="2030049"/>
                <a:ext cx="0" cy="1087801"/>
              </a:xfrm>
              <a:prstGeom prst="line">
                <a:avLst/>
              </a:prstGeom>
              <a:ln w="12700"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F4CC7FDD-F045-C542-877E-EA84A665288A}"/>
                  </a:ext>
                </a:extLst>
              </p:cNvPr>
              <p:cNvCxnSpPr>
                <a:cxnSpLocks/>
              </p:cNvCxnSpPr>
              <p:nvPr/>
            </p:nvCxnSpPr>
            <p:spPr>
              <a:xfrm>
                <a:off x="4639890" y="2978150"/>
                <a:ext cx="0" cy="139700"/>
              </a:xfrm>
              <a:prstGeom prst="line">
                <a:avLst/>
              </a:prstGeom>
              <a:ln w="12700"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8A2DCC02-F7B3-E04D-996B-021518100DEF}"/>
                  </a:ext>
                </a:extLst>
              </p:cNvPr>
              <p:cNvCxnSpPr>
                <a:cxnSpLocks/>
              </p:cNvCxnSpPr>
              <p:nvPr/>
            </p:nvCxnSpPr>
            <p:spPr>
              <a:xfrm>
                <a:off x="4639892" y="2030049"/>
                <a:ext cx="0" cy="99447"/>
              </a:xfrm>
              <a:prstGeom prst="line">
                <a:avLst/>
              </a:prstGeom>
              <a:ln w="12700" cap="rnd">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76" name="Rectangle 21">
              <a:extLst>
                <a:ext uri="{FF2B5EF4-FFF2-40B4-BE49-F238E27FC236}">
                  <a16:creationId xmlns:a16="http://schemas.microsoft.com/office/drawing/2014/main" id="{54F2EB77-59DB-9B4E-8D74-CCCF80CE6B13}"/>
                </a:ext>
              </a:extLst>
            </p:cNvPr>
            <p:cNvSpPr/>
            <p:nvPr/>
          </p:nvSpPr>
          <p:spPr>
            <a:xfrm>
              <a:off x="1865950" y="1900104"/>
              <a:ext cx="537695" cy="160240"/>
            </a:xfrm>
            <a:custGeom>
              <a:avLst/>
              <a:gdLst>
                <a:gd name="connsiteX0" fmla="*/ 0 w 517525"/>
                <a:gd name="connsiteY0" fmla="*/ 0 h 142875"/>
                <a:gd name="connsiteX1" fmla="*/ 517525 w 517525"/>
                <a:gd name="connsiteY1" fmla="*/ 0 h 142875"/>
                <a:gd name="connsiteX2" fmla="*/ 517525 w 517525"/>
                <a:gd name="connsiteY2" fmla="*/ 142875 h 142875"/>
                <a:gd name="connsiteX3" fmla="*/ 0 w 517525"/>
                <a:gd name="connsiteY3" fmla="*/ 142875 h 142875"/>
                <a:gd name="connsiteX4" fmla="*/ 0 w 517525"/>
                <a:gd name="connsiteY4" fmla="*/ 0 h 142875"/>
                <a:gd name="connsiteX0" fmla="*/ 0 w 517525"/>
                <a:gd name="connsiteY0" fmla="*/ 0 h 142875"/>
                <a:gd name="connsiteX1" fmla="*/ 295275 w 517525"/>
                <a:gd name="connsiteY1" fmla="*/ 0 h 142875"/>
                <a:gd name="connsiteX2" fmla="*/ 517525 w 517525"/>
                <a:gd name="connsiteY2" fmla="*/ 0 h 142875"/>
                <a:gd name="connsiteX3" fmla="*/ 517525 w 517525"/>
                <a:gd name="connsiteY3" fmla="*/ 142875 h 142875"/>
                <a:gd name="connsiteX4" fmla="*/ 0 w 517525"/>
                <a:gd name="connsiteY4" fmla="*/ 142875 h 142875"/>
                <a:gd name="connsiteX5" fmla="*/ 0 w 517525"/>
                <a:gd name="connsiteY5" fmla="*/ 0 h 142875"/>
                <a:gd name="connsiteX0" fmla="*/ 295275 w 517525"/>
                <a:gd name="connsiteY0" fmla="*/ 0 h 142875"/>
                <a:gd name="connsiteX1" fmla="*/ 517525 w 517525"/>
                <a:gd name="connsiteY1" fmla="*/ 0 h 142875"/>
                <a:gd name="connsiteX2" fmla="*/ 517525 w 517525"/>
                <a:gd name="connsiteY2" fmla="*/ 142875 h 142875"/>
                <a:gd name="connsiteX3" fmla="*/ 0 w 517525"/>
                <a:gd name="connsiteY3" fmla="*/ 142875 h 142875"/>
                <a:gd name="connsiteX4" fmla="*/ 0 w 517525"/>
                <a:gd name="connsiteY4" fmla="*/ 0 h 142875"/>
                <a:gd name="connsiteX5" fmla="*/ 386715 w 517525"/>
                <a:gd name="connsiteY5" fmla="*/ 91440 h 142875"/>
                <a:gd name="connsiteX0" fmla="*/ 295275 w 517525"/>
                <a:gd name="connsiteY0" fmla="*/ 0 h 142875"/>
                <a:gd name="connsiteX1" fmla="*/ 517525 w 517525"/>
                <a:gd name="connsiteY1" fmla="*/ 0 h 142875"/>
                <a:gd name="connsiteX2" fmla="*/ 517525 w 517525"/>
                <a:gd name="connsiteY2" fmla="*/ 142875 h 142875"/>
                <a:gd name="connsiteX3" fmla="*/ 0 w 517525"/>
                <a:gd name="connsiteY3" fmla="*/ 142875 h 142875"/>
                <a:gd name="connsiteX4" fmla="*/ 0 w 517525"/>
                <a:gd name="connsiteY4" fmla="*/ 0 h 142875"/>
                <a:gd name="connsiteX0" fmla="*/ 517525 w 517525"/>
                <a:gd name="connsiteY0" fmla="*/ 0 h 142875"/>
                <a:gd name="connsiteX1" fmla="*/ 517525 w 517525"/>
                <a:gd name="connsiteY1" fmla="*/ 142875 h 142875"/>
                <a:gd name="connsiteX2" fmla="*/ 0 w 517525"/>
                <a:gd name="connsiteY2" fmla="*/ 142875 h 142875"/>
                <a:gd name="connsiteX3" fmla="*/ 0 w 517525"/>
                <a:gd name="connsiteY3" fmla="*/ 0 h 142875"/>
              </a:gdLst>
              <a:ahLst/>
              <a:cxnLst>
                <a:cxn ang="0">
                  <a:pos x="connsiteX0" y="connsiteY0"/>
                </a:cxn>
                <a:cxn ang="0">
                  <a:pos x="connsiteX1" y="connsiteY1"/>
                </a:cxn>
                <a:cxn ang="0">
                  <a:pos x="connsiteX2" y="connsiteY2"/>
                </a:cxn>
                <a:cxn ang="0">
                  <a:pos x="connsiteX3" y="connsiteY3"/>
                </a:cxn>
              </a:cxnLst>
              <a:rect l="l" t="t" r="r" b="b"/>
              <a:pathLst>
                <a:path w="517525" h="142875">
                  <a:moveTo>
                    <a:pt x="517525" y="0"/>
                  </a:moveTo>
                  <a:lnTo>
                    <a:pt x="517525" y="142875"/>
                  </a:lnTo>
                  <a:lnTo>
                    <a:pt x="0" y="142875"/>
                  </a:lnTo>
                  <a:lnTo>
                    <a:pt x="0" y="0"/>
                  </a:lnTo>
                </a:path>
              </a:pathLst>
            </a:custGeom>
            <a:solidFill>
              <a:schemeClr val="bg2"/>
            </a:solid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US" sz="2400" dirty="0">
                <a:solidFill>
                  <a:srgbClr val="005073"/>
                </a:solidFill>
              </a:endParaRPr>
            </a:p>
          </p:txBody>
        </p:sp>
        <p:grpSp>
          <p:nvGrpSpPr>
            <p:cNvPr id="5" name="Group 4">
              <a:extLst>
                <a:ext uri="{FF2B5EF4-FFF2-40B4-BE49-F238E27FC236}">
                  <a16:creationId xmlns:a16="http://schemas.microsoft.com/office/drawing/2014/main" id="{BCF23280-D642-544F-8EEA-41A80C601EC7}"/>
                </a:ext>
              </a:extLst>
            </p:cNvPr>
            <p:cNvGrpSpPr/>
            <p:nvPr/>
          </p:nvGrpSpPr>
          <p:grpSpPr>
            <a:xfrm>
              <a:off x="1102842" y="1266996"/>
              <a:ext cx="2063911" cy="1105321"/>
              <a:chOff x="3408632" y="1373667"/>
              <a:chExt cx="2063911" cy="1105321"/>
            </a:xfrm>
          </p:grpSpPr>
          <p:sp>
            <p:nvSpPr>
              <p:cNvPr id="180" name="Freeform 179">
                <a:extLst>
                  <a:ext uri="{FF2B5EF4-FFF2-40B4-BE49-F238E27FC236}">
                    <a16:creationId xmlns:a16="http://schemas.microsoft.com/office/drawing/2014/main" id="{CE0A6DF2-49B1-F042-B37D-6228C232ADEB}"/>
                  </a:ext>
                </a:extLst>
              </p:cNvPr>
              <p:cNvSpPr/>
              <p:nvPr/>
            </p:nvSpPr>
            <p:spPr>
              <a:xfrm rot="3300032">
                <a:off x="4691386" y="1600836"/>
                <a:ext cx="648075" cy="269469"/>
              </a:xfrm>
              <a:custGeom>
                <a:avLst/>
                <a:gdLst>
                  <a:gd name="connsiteX0" fmla="*/ 93636 w 763657"/>
                  <a:gd name="connsiteY0" fmla="*/ 139429 h 327630"/>
                  <a:gd name="connsiteX1" fmla="*/ 690959 w 763657"/>
                  <a:gd name="connsiteY1" fmla="*/ 109085 h 327630"/>
                  <a:gd name="connsiteX2" fmla="*/ 748448 w 763657"/>
                  <a:gd name="connsiteY2" fmla="*/ 172594 h 327630"/>
                  <a:gd name="connsiteX3" fmla="*/ 763657 w 763657"/>
                  <a:gd name="connsiteY3" fmla="*/ 195582 h 327630"/>
                  <a:gd name="connsiteX4" fmla="*/ 212297 w 763657"/>
                  <a:gd name="connsiteY4" fmla="*/ 327630 h 327630"/>
                  <a:gd name="connsiteX5" fmla="*/ 212297 w 763657"/>
                  <a:gd name="connsiteY5" fmla="*/ 311204 h 327630"/>
                  <a:gd name="connsiteX6" fmla="*/ 0 w 763657"/>
                  <a:gd name="connsiteY6" fmla="*/ 311204 h 327630"/>
                  <a:gd name="connsiteX7" fmla="*/ 1679 w 763657"/>
                  <a:gd name="connsiteY7" fmla="*/ 303443 h 327630"/>
                  <a:gd name="connsiteX8" fmla="*/ 93636 w 763657"/>
                  <a:gd name="connsiteY8" fmla="*/ 139429 h 327630"/>
                  <a:gd name="connsiteX0" fmla="*/ 212297 w 763657"/>
                  <a:gd name="connsiteY0" fmla="*/ 311204 h 402644"/>
                  <a:gd name="connsiteX1" fmla="*/ 0 w 763657"/>
                  <a:gd name="connsiteY1" fmla="*/ 311204 h 402644"/>
                  <a:gd name="connsiteX2" fmla="*/ 1679 w 763657"/>
                  <a:gd name="connsiteY2" fmla="*/ 303443 h 402644"/>
                  <a:gd name="connsiteX3" fmla="*/ 93636 w 763657"/>
                  <a:gd name="connsiteY3" fmla="*/ 139429 h 402644"/>
                  <a:gd name="connsiteX4" fmla="*/ 690959 w 763657"/>
                  <a:gd name="connsiteY4" fmla="*/ 109085 h 402644"/>
                  <a:gd name="connsiteX5" fmla="*/ 748448 w 763657"/>
                  <a:gd name="connsiteY5" fmla="*/ 172594 h 402644"/>
                  <a:gd name="connsiteX6" fmla="*/ 763657 w 763657"/>
                  <a:gd name="connsiteY6" fmla="*/ 195582 h 402644"/>
                  <a:gd name="connsiteX7" fmla="*/ 212297 w 763657"/>
                  <a:gd name="connsiteY7" fmla="*/ 327630 h 402644"/>
                  <a:gd name="connsiteX8" fmla="*/ 303737 w 763657"/>
                  <a:gd name="connsiteY8" fmla="*/ 402644 h 402644"/>
                  <a:gd name="connsiteX0" fmla="*/ 212297 w 763657"/>
                  <a:gd name="connsiteY0" fmla="*/ 311204 h 327630"/>
                  <a:gd name="connsiteX1" fmla="*/ 0 w 763657"/>
                  <a:gd name="connsiteY1" fmla="*/ 311204 h 327630"/>
                  <a:gd name="connsiteX2" fmla="*/ 1679 w 763657"/>
                  <a:gd name="connsiteY2" fmla="*/ 303443 h 327630"/>
                  <a:gd name="connsiteX3" fmla="*/ 93636 w 763657"/>
                  <a:gd name="connsiteY3" fmla="*/ 139429 h 327630"/>
                  <a:gd name="connsiteX4" fmla="*/ 690959 w 763657"/>
                  <a:gd name="connsiteY4" fmla="*/ 109085 h 327630"/>
                  <a:gd name="connsiteX5" fmla="*/ 748448 w 763657"/>
                  <a:gd name="connsiteY5" fmla="*/ 172594 h 327630"/>
                  <a:gd name="connsiteX6" fmla="*/ 763657 w 763657"/>
                  <a:gd name="connsiteY6" fmla="*/ 195582 h 327630"/>
                  <a:gd name="connsiteX7" fmla="*/ 212297 w 763657"/>
                  <a:gd name="connsiteY7" fmla="*/ 327630 h 327630"/>
                  <a:gd name="connsiteX0" fmla="*/ 212297 w 763657"/>
                  <a:gd name="connsiteY0" fmla="*/ 311204 h 311204"/>
                  <a:gd name="connsiteX1" fmla="*/ 0 w 763657"/>
                  <a:gd name="connsiteY1" fmla="*/ 311204 h 311204"/>
                  <a:gd name="connsiteX2" fmla="*/ 1679 w 763657"/>
                  <a:gd name="connsiteY2" fmla="*/ 303443 h 311204"/>
                  <a:gd name="connsiteX3" fmla="*/ 93636 w 763657"/>
                  <a:gd name="connsiteY3" fmla="*/ 139429 h 311204"/>
                  <a:gd name="connsiteX4" fmla="*/ 690959 w 763657"/>
                  <a:gd name="connsiteY4" fmla="*/ 109085 h 311204"/>
                  <a:gd name="connsiteX5" fmla="*/ 748448 w 763657"/>
                  <a:gd name="connsiteY5" fmla="*/ 172594 h 311204"/>
                  <a:gd name="connsiteX6" fmla="*/ 763657 w 763657"/>
                  <a:gd name="connsiteY6" fmla="*/ 195582 h 311204"/>
                  <a:gd name="connsiteX0" fmla="*/ 0 w 763657"/>
                  <a:gd name="connsiteY0" fmla="*/ 311204 h 311204"/>
                  <a:gd name="connsiteX1" fmla="*/ 1679 w 763657"/>
                  <a:gd name="connsiteY1" fmla="*/ 303443 h 311204"/>
                  <a:gd name="connsiteX2" fmla="*/ 93636 w 763657"/>
                  <a:gd name="connsiteY2" fmla="*/ 139429 h 311204"/>
                  <a:gd name="connsiteX3" fmla="*/ 690959 w 763657"/>
                  <a:gd name="connsiteY3" fmla="*/ 109085 h 311204"/>
                  <a:gd name="connsiteX4" fmla="*/ 748448 w 763657"/>
                  <a:gd name="connsiteY4" fmla="*/ 172594 h 311204"/>
                  <a:gd name="connsiteX5" fmla="*/ 763657 w 763657"/>
                  <a:gd name="connsiteY5" fmla="*/ 195582 h 311204"/>
                  <a:gd name="connsiteX0" fmla="*/ 0 w 748448"/>
                  <a:gd name="connsiteY0" fmla="*/ 311204 h 311204"/>
                  <a:gd name="connsiteX1" fmla="*/ 1679 w 748448"/>
                  <a:gd name="connsiteY1" fmla="*/ 303443 h 311204"/>
                  <a:gd name="connsiteX2" fmla="*/ 93636 w 748448"/>
                  <a:gd name="connsiteY2" fmla="*/ 139429 h 311204"/>
                  <a:gd name="connsiteX3" fmla="*/ 690959 w 748448"/>
                  <a:gd name="connsiteY3" fmla="*/ 109085 h 311204"/>
                  <a:gd name="connsiteX4" fmla="*/ 748448 w 748448"/>
                  <a:gd name="connsiteY4" fmla="*/ 172594 h 311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448" h="311204">
                    <a:moveTo>
                      <a:pt x="0" y="311204"/>
                    </a:moveTo>
                    <a:lnTo>
                      <a:pt x="1679" y="303443"/>
                    </a:lnTo>
                    <a:cubicBezTo>
                      <a:pt x="19026" y="244368"/>
                      <a:pt x="49601" y="188177"/>
                      <a:pt x="93636" y="139429"/>
                    </a:cubicBezTo>
                    <a:cubicBezTo>
                      <a:pt x="250203" y="-33896"/>
                      <a:pt x="517634" y="-47482"/>
                      <a:pt x="690959" y="109085"/>
                    </a:cubicBezTo>
                    <a:cubicBezTo>
                      <a:pt x="712624" y="128656"/>
                      <a:pt x="731795" y="149959"/>
                      <a:pt x="748448" y="172594"/>
                    </a:cubicBezTo>
                  </a:path>
                </a:pathLst>
              </a:custGeom>
              <a:noFill/>
              <a:ln w="53975" cap="rnd" cmpd="sng" algn="ctr">
                <a:solidFill>
                  <a:srgbClr val="003A5C"/>
                </a:solidFill>
                <a:prstDash val="solid"/>
              </a:ln>
              <a:effectLst/>
            </p:spPr>
            <p:txBody>
              <a:bodyPr rtlCol="0" anchor="ctr"/>
              <a:lstStyle/>
              <a:p>
                <a:pPr algn="ctr" defTabSz="1219170">
                  <a:defRPr/>
                </a:pPr>
                <a:endParaRPr lang="en-US" sz="2400" kern="0" dirty="0">
                  <a:solidFill>
                    <a:srgbClr val="FFFFFF"/>
                  </a:solidFill>
                  <a:latin typeface="+mj-lt"/>
                </a:endParaRPr>
              </a:p>
            </p:txBody>
          </p:sp>
          <p:sp>
            <p:nvSpPr>
              <p:cNvPr id="181" name="Freeform 180">
                <a:extLst>
                  <a:ext uri="{FF2B5EF4-FFF2-40B4-BE49-F238E27FC236}">
                    <a16:creationId xmlns:a16="http://schemas.microsoft.com/office/drawing/2014/main" id="{F2491CEA-801A-9244-B3C2-19713645FC46}"/>
                  </a:ext>
                </a:extLst>
              </p:cNvPr>
              <p:cNvSpPr/>
              <p:nvPr/>
            </p:nvSpPr>
            <p:spPr>
              <a:xfrm>
                <a:off x="3408632" y="1952542"/>
                <a:ext cx="263692" cy="526446"/>
              </a:xfrm>
              <a:custGeom>
                <a:avLst/>
                <a:gdLst>
                  <a:gd name="connsiteX0" fmla="*/ 293809 w 392310"/>
                  <a:gd name="connsiteY0" fmla="*/ 0 h 607981"/>
                  <a:gd name="connsiteX1" fmla="*/ 293809 w 392310"/>
                  <a:gd name="connsiteY1" fmla="*/ 232977 h 607981"/>
                  <a:gd name="connsiteX2" fmla="*/ 392310 w 392310"/>
                  <a:gd name="connsiteY2" fmla="*/ 232977 h 607981"/>
                  <a:gd name="connsiteX3" fmla="*/ 304532 w 392310"/>
                  <a:gd name="connsiteY3" fmla="*/ 607981 h 607981"/>
                  <a:gd name="connsiteX4" fmla="*/ 0 w 392310"/>
                  <a:gd name="connsiteY4" fmla="*/ 303450 h 607981"/>
                  <a:gd name="connsiteX5" fmla="*/ 243158 w 392310"/>
                  <a:gd name="connsiteY5" fmla="*/ 5106 h 607981"/>
                  <a:gd name="connsiteX6" fmla="*/ 293809 w 392310"/>
                  <a:gd name="connsiteY6" fmla="*/ 0 h 607981"/>
                  <a:gd name="connsiteX0" fmla="*/ 392310 w 483750"/>
                  <a:gd name="connsiteY0" fmla="*/ 232977 h 607981"/>
                  <a:gd name="connsiteX1" fmla="*/ 304532 w 483750"/>
                  <a:gd name="connsiteY1" fmla="*/ 607981 h 607981"/>
                  <a:gd name="connsiteX2" fmla="*/ 0 w 483750"/>
                  <a:gd name="connsiteY2" fmla="*/ 303450 h 607981"/>
                  <a:gd name="connsiteX3" fmla="*/ 243158 w 483750"/>
                  <a:gd name="connsiteY3" fmla="*/ 5106 h 607981"/>
                  <a:gd name="connsiteX4" fmla="*/ 293809 w 483750"/>
                  <a:gd name="connsiteY4" fmla="*/ 0 h 607981"/>
                  <a:gd name="connsiteX5" fmla="*/ 293809 w 483750"/>
                  <a:gd name="connsiteY5" fmla="*/ 232977 h 607981"/>
                  <a:gd name="connsiteX6" fmla="*/ 483750 w 483750"/>
                  <a:gd name="connsiteY6" fmla="*/ 32441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5" fmla="*/ 293809 w 392310"/>
                  <a:gd name="connsiteY5" fmla="*/ 23297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0" fmla="*/ 304532 w 304532"/>
                  <a:gd name="connsiteY0" fmla="*/ 607981 h 607981"/>
                  <a:gd name="connsiteX1" fmla="*/ 0 w 304532"/>
                  <a:gd name="connsiteY1" fmla="*/ 303450 h 607981"/>
                  <a:gd name="connsiteX2" fmla="*/ 243158 w 304532"/>
                  <a:gd name="connsiteY2" fmla="*/ 5106 h 607981"/>
                  <a:gd name="connsiteX3" fmla="*/ 293809 w 304532"/>
                  <a:gd name="connsiteY3" fmla="*/ 0 h 607981"/>
                </a:gdLst>
                <a:ahLst/>
                <a:cxnLst>
                  <a:cxn ang="0">
                    <a:pos x="connsiteX0" y="connsiteY0"/>
                  </a:cxn>
                  <a:cxn ang="0">
                    <a:pos x="connsiteX1" y="connsiteY1"/>
                  </a:cxn>
                  <a:cxn ang="0">
                    <a:pos x="connsiteX2" y="connsiteY2"/>
                  </a:cxn>
                  <a:cxn ang="0">
                    <a:pos x="connsiteX3" y="connsiteY3"/>
                  </a:cxn>
                </a:cxnLst>
                <a:rect l="l" t="t" r="r" b="b"/>
                <a:pathLst>
                  <a:path w="304532" h="607981">
                    <a:moveTo>
                      <a:pt x="304532" y="607981"/>
                    </a:moveTo>
                    <a:cubicBezTo>
                      <a:pt x="136344" y="607981"/>
                      <a:pt x="0" y="471638"/>
                      <a:pt x="0" y="303450"/>
                    </a:cubicBezTo>
                    <a:cubicBezTo>
                      <a:pt x="0" y="156286"/>
                      <a:pt x="104388" y="33502"/>
                      <a:pt x="243158" y="5106"/>
                    </a:cubicBezTo>
                    <a:lnTo>
                      <a:pt x="293809" y="0"/>
                    </a:lnTo>
                  </a:path>
                </a:pathLst>
              </a:custGeom>
              <a:noFill/>
              <a:ln w="53975" cap="rnd" cmpd="sng" algn="ctr">
                <a:solidFill>
                  <a:srgbClr val="003A5C"/>
                </a:solidFill>
                <a:prstDash val="solid"/>
              </a:ln>
              <a:effectLst/>
            </p:spPr>
            <p:txBody>
              <a:bodyPr rtlCol="0" anchor="ctr"/>
              <a:lstStyle/>
              <a:p>
                <a:pPr algn="ctr" defTabSz="1219170">
                  <a:defRPr/>
                </a:pPr>
                <a:endParaRPr lang="en-US" sz="2400" kern="0" dirty="0">
                  <a:solidFill>
                    <a:srgbClr val="FFFFFF"/>
                  </a:solidFill>
                  <a:latin typeface="+mj-lt"/>
                </a:endParaRPr>
              </a:p>
            </p:txBody>
          </p:sp>
          <p:sp>
            <p:nvSpPr>
              <p:cNvPr id="182" name="Freeform 181">
                <a:extLst>
                  <a:ext uri="{FF2B5EF4-FFF2-40B4-BE49-F238E27FC236}">
                    <a16:creationId xmlns:a16="http://schemas.microsoft.com/office/drawing/2014/main" id="{9459EA82-6FD6-D847-B162-AF47921D3BF6}"/>
                  </a:ext>
                </a:extLst>
              </p:cNvPr>
              <p:cNvSpPr/>
              <p:nvPr/>
            </p:nvSpPr>
            <p:spPr>
              <a:xfrm rot="787047" flipH="1">
                <a:off x="3730692" y="1373667"/>
                <a:ext cx="958802" cy="761620"/>
              </a:xfrm>
              <a:custGeom>
                <a:avLst/>
                <a:gdLst>
                  <a:gd name="connsiteX0" fmla="*/ 472534 w 1270634"/>
                  <a:gd name="connsiteY0" fmla="*/ 0 h 1009323"/>
                  <a:gd name="connsiteX1" fmla="*/ 1270634 w 1270634"/>
                  <a:gd name="connsiteY1" fmla="*/ 798100 h 1009323"/>
                  <a:gd name="connsiteX2" fmla="*/ 1254419 w 1270634"/>
                  <a:gd name="connsiteY2" fmla="*/ 958945 h 1009323"/>
                  <a:gd name="connsiteX3" fmla="*/ 1241466 w 1270634"/>
                  <a:gd name="connsiteY3" fmla="*/ 1009323 h 1009323"/>
                  <a:gd name="connsiteX4" fmla="*/ 371141 w 1270634"/>
                  <a:gd name="connsiteY4" fmla="*/ 1009323 h 1009323"/>
                  <a:gd name="connsiteX5" fmla="*/ 371141 w 1270634"/>
                  <a:gd name="connsiteY5" fmla="*/ 158010 h 1009323"/>
                  <a:gd name="connsiteX6" fmla="*/ 0 w 1270634"/>
                  <a:gd name="connsiteY6" fmla="*/ 158010 h 1009323"/>
                  <a:gd name="connsiteX7" fmla="*/ 26309 w 1270634"/>
                  <a:gd name="connsiteY7" fmla="*/ 136303 h 1009323"/>
                  <a:gd name="connsiteX8" fmla="*/ 472534 w 1270634"/>
                  <a:gd name="connsiteY8" fmla="*/ 0 h 1009323"/>
                  <a:gd name="connsiteX0" fmla="*/ 371141 w 1270634"/>
                  <a:gd name="connsiteY0" fmla="*/ 158010 h 1009323"/>
                  <a:gd name="connsiteX1" fmla="*/ 0 w 1270634"/>
                  <a:gd name="connsiteY1" fmla="*/ 158010 h 1009323"/>
                  <a:gd name="connsiteX2" fmla="*/ 26309 w 1270634"/>
                  <a:gd name="connsiteY2" fmla="*/ 136303 h 1009323"/>
                  <a:gd name="connsiteX3" fmla="*/ 472534 w 1270634"/>
                  <a:gd name="connsiteY3" fmla="*/ 0 h 1009323"/>
                  <a:gd name="connsiteX4" fmla="*/ 1270634 w 1270634"/>
                  <a:gd name="connsiteY4" fmla="*/ 798100 h 1009323"/>
                  <a:gd name="connsiteX5" fmla="*/ 1254419 w 1270634"/>
                  <a:gd name="connsiteY5" fmla="*/ 958945 h 1009323"/>
                  <a:gd name="connsiteX6" fmla="*/ 1241466 w 1270634"/>
                  <a:gd name="connsiteY6" fmla="*/ 1009323 h 1009323"/>
                  <a:gd name="connsiteX7" fmla="*/ 371141 w 1270634"/>
                  <a:gd name="connsiteY7" fmla="*/ 1009323 h 1009323"/>
                  <a:gd name="connsiteX8" fmla="*/ 462581 w 1270634"/>
                  <a:gd name="connsiteY8" fmla="*/ 249450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 name="connsiteX6" fmla="*/ 371141 w 1270634"/>
                  <a:gd name="connsiteY6" fmla="*/ 1009323 h 1009323"/>
                  <a:gd name="connsiteX7" fmla="*/ 462581 w 1270634"/>
                  <a:gd name="connsiteY7" fmla="*/ 249450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 name="connsiteX6" fmla="*/ 371141 w 1270634"/>
                  <a:gd name="connsiteY6" fmla="*/ 1009323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634" h="1009323">
                    <a:moveTo>
                      <a:pt x="0" y="158010"/>
                    </a:moveTo>
                    <a:lnTo>
                      <a:pt x="26309" y="136303"/>
                    </a:lnTo>
                    <a:cubicBezTo>
                      <a:pt x="153687" y="50248"/>
                      <a:pt x="307242" y="0"/>
                      <a:pt x="472534" y="0"/>
                    </a:cubicBezTo>
                    <a:cubicBezTo>
                      <a:pt x="913312" y="0"/>
                      <a:pt x="1270634" y="357322"/>
                      <a:pt x="1270634" y="798100"/>
                    </a:cubicBezTo>
                    <a:cubicBezTo>
                      <a:pt x="1270634" y="853197"/>
                      <a:pt x="1265051" y="906991"/>
                      <a:pt x="1254419" y="958945"/>
                    </a:cubicBezTo>
                    <a:lnTo>
                      <a:pt x="1241466" y="1009323"/>
                    </a:lnTo>
                  </a:path>
                </a:pathLst>
              </a:custGeom>
              <a:noFill/>
              <a:ln w="53975" cap="rnd" cmpd="sng" algn="ctr">
                <a:solidFill>
                  <a:srgbClr val="003A5C"/>
                </a:solidFill>
                <a:prstDash val="solid"/>
              </a:ln>
              <a:effectLst/>
            </p:spPr>
            <p:txBody>
              <a:bodyPr rtlCol="0" anchor="ctr"/>
              <a:lstStyle/>
              <a:p>
                <a:pPr algn="ctr" defTabSz="1219170">
                  <a:defRPr/>
                </a:pPr>
                <a:endParaRPr lang="en-US" sz="2400" kern="0" dirty="0">
                  <a:solidFill>
                    <a:srgbClr val="FFFFFF"/>
                  </a:solidFill>
                  <a:latin typeface="+mj-lt"/>
                </a:endParaRPr>
              </a:p>
            </p:txBody>
          </p:sp>
          <p:sp>
            <p:nvSpPr>
              <p:cNvPr id="183" name="Freeform 182">
                <a:extLst>
                  <a:ext uri="{FF2B5EF4-FFF2-40B4-BE49-F238E27FC236}">
                    <a16:creationId xmlns:a16="http://schemas.microsoft.com/office/drawing/2014/main" id="{19A29F61-77AB-0F4A-9DA7-DE99D91C33CE}"/>
                  </a:ext>
                </a:extLst>
              </p:cNvPr>
              <p:cNvSpPr/>
              <p:nvPr/>
            </p:nvSpPr>
            <p:spPr>
              <a:xfrm flipH="1">
                <a:off x="5208851" y="1952542"/>
                <a:ext cx="263692" cy="526446"/>
              </a:xfrm>
              <a:custGeom>
                <a:avLst/>
                <a:gdLst>
                  <a:gd name="connsiteX0" fmla="*/ 293809 w 392310"/>
                  <a:gd name="connsiteY0" fmla="*/ 0 h 607981"/>
                  <a:gd name="connsiteX1" fmla="*/ 293809 w 392310"/>
                  <a:gd name="connsiteY1" fmla="*/ 232977 h 607981"/>
                  <a:gd name="connsiteX2" fmla="*/ 392310 w 392310"/>
                  <a:gd name="connsiteY2" fmla="*/ 232977 h 607981"/>
                  <a:gd name="connsiteX3" fmla="*/ 304532 w 392310"/>
                  <a:gd name="connsiteY3" fmla="*/ 607981 h 607981"/>
                  <a:gd name="connsiteX4" fmla="*/ 0 w 392310"/>
                  <a:gd name="connsiteY4" fmla="*/ 303450 h 607981"/>
                  <a:gd name="connsiteX5" fmla="*/ 243158 w 392310"/>
                  <a:gd name="connsiteY5" fmla="*/ 5106 h 607981"/>
                  <a:gd name="connsiteX6" fmla="*/ 293809 w 392310"/>
                  <a:gd name="connsiteY6" fmla="*/ 0 h 607981"/>
                  <a:gd name="connsiteX0" fmla="*/ 392310 w 483750"/>
                  <a:gd name="connsiteY0" fmla="*/ 232977 h 607981"/>
                  <a:gd name="connsiteX1" fmla="*/ 304532 w 483750"/>
                  <a:gd name="connsiteY1" fmla="*/ 607981 h 607981"/>
                  <a:gd name="connsiteX2" fmla="*/ 0 w 483750"/>
                  <a:gd name="connsiteY2" fmla="*/ 303450 h 607981"/>
                  <a:gd name="connsiteX3" fmla="*/ 243158 w 483750"/>
                  <a:gd name="connsiteY3" fmla="*/ 5106 h 607981"/>
                  <a:gd name="connsiteX4" fmla="*/ 293809 w 483750"/>
                  <a:gd name="connsiteY4" fmla="*/ 0 h 607981"/>
                  <a:gd name="connsiteX5" fmla="*/ 293809 w 483750"/>
                  <a:gd name="connsiteY5" fmla="*/ 232977 h 607981"/>
                  <a:gd name="connsiteX6" fmla="*/ 483750 w 483750"/>
                  <a:gd name="connsiteY6" fmla="*/ 32441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5" fmla="*/ 293809 w 392310"/>
                  <a:gd name="connsiteY5" fmla="*/ 23297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0" fmla="*/ 304532 w 304532"/>
                  <a:gd name="connsiteY0" fmla="*/ 607981 h 607981"/>
                  <a:gd name="connsiteX1" fmla="*/ 0 w 304532"/>
                  <a:gd name="connsiteY1" fmla="*/ 303450 h 607981"/>
                  <a:gd name="connsiteX2" fmla="*/ 243158 w 304532"/>
                  <a:gd name="connsiteY2" fmla="*/ 5106 h 607981"/>
                  <a:gd name="connsiteX3" fmla="*/ 293809 w 304532"/>
                  <a:gd name="connsiteY3" fmla="*/ 0 h 607981"/>
                </a:gdLst>
                <a:ahLst/>
                <a:cxnLst>
                  <a:cxn ang="0">
                    <a:pos x="connsiteX0" y="connsiteY0"/>
                  </a:cxn>
                  <a:cxn ang="0">
                    <a:pos x="connsiteX1" y="connsiteY1"/>
                  </a:cxn>
                  <a:cxn ang="0">
                    <a:pos x="connsiteX2" y="connsiteY2"/>
                  </a:cxn>
                  <a:cxn ang="0">
                    <a:pos x="connsiteX3" y="connsiteY3"/>
                  </a:cxn>
                </a:cxnLst>
                <a:rect l="l" t="t" r="r" b="b"/>
                <a:pathLst>
                  <a:path w="304532" h="607981">
                    <a:moveTo>
                      <a:pt x="304532" y="607981"/>
                    </a:moveTo>
                    <a:cubicBezTo>
                      <a:pt x="136344" y="607981"/>
                      <a:pt x="0" y="471638"/>
                      <a:pt x="0" y="303450"/>
                    </a:cubicBezTo>
                    <a:cubicBezTo>
                      <a:pt x="0" y="156286"/>
                      <a:pt x="104388" y="33502"/>
                      <a:pt x="243158" y="5106"/>
                    </a:cubicBezTo>
                    <a:lnTo>
                      <a:pt x="293809" y="0"/>
                    </a:lnTo>
                  </a:path>
                </a:pathLst>
              </a:custGeom>
              <a:noFill/>
              <a:ln w="53975" cap="rnd" cmpd="sng" algn="ctr">
                <a:solidFill>
                  <a:srgbClr val="003A5C"/>
                </a:solidFill>
                <a:prstDash val="solid"/>
              </a:ln>
              <a:effectLst/>
            </p:spPr>
            <p:txBody>
              <a:bodyPr rtlCol="0" anchor="ctr"/>
              <a:lstStyle/>
              <a:p>
                <a:pPr algn="ctr" defTabSz="1219170">
                  <a:defRPr/>
                </a:pPr>
                <a:endParaRPr lang="en-US" sz="2400" kern="0" dirty="0">
                  <a:solidFill>
                    <a:srgbClr val="FFFFFF"/>
                  </a:solidFill>
                  <a:latin typeface="+mj-lt"/>
                </a:endParaRPr>
              </a:p>
            </p:txBody>
          </p:sp>
          <p:sp>
            <p:nvSpPr>
              <p:cNvPr id="184" name="Freeform 183">
                <a:extLst>
                  <a:ext uri="{FF2B5EF4-FFF2-40B4-BE49-F238E27FC236}">
                    <a16:creationId xmlns:a16="http://schemas.microsoft.com/office/drawing/2014/main" id="{4144DA9A-3C58-2045-BB1F-F3E84A7EBCC1}"/>
                  </a:ext>
                </a:extLst>
              </p:cNvPr>
              <p:cNvSpPr/>
              <p:nvPr/>
            </p:nvSpPr>
            <p:spPr>
              <a:xfrm flipH="1">
                <a:off x="3672324" y="2478988"/>
                <a:ext cx="1536527" cy="0"/>
              </a:xfrm>
              <a:custGeom>
                <a:avLst/>
                <a:gdLst>
                  <a:gd name="connsiteX0" fmla="*/ 2492801 w 2492801"/>
                  <a:gd name="connsiteY0" fmla="*/ 0 h 318487"/>
                  <a:gd name="connsiteX1" fmla="*/ 1246401 w 2492801"/>
                  <a:gd name="connsiteY1" fmla="*/ 145032 h 318487"/>
                  <a:gd name="connsiteX2" fmla="*/ 0 w 2492801"/>
                  <a:gd name="connsiteY2" fmla="*/ 0 h 318487"/>
                  <a:gd name="connsiteX3" fmla="*/ 318488 w 2492801"/>
                  <a:gd name="connsiteY3" fmla="*/ 318487 h 318487"/>
                  <a:gd name="connsiteX4" fmla="*/ 1246401 w 2492801"/>
                  <a:gd name="connsiteY4" fmla="*/ 161662 h 318487"/>
                  <a:gd name="connsiteX5" fmla="*/ 2174313 w 2492801"/>
                  <a:gd name="connsiteY5" fmla="*/ 318487 h 318487"/>
                  <a:gd name="connsiteX6" fmla="*/ 2492801 w 2492801"/>
                  <a:gd name="connsiteY6" fmla="*/ 0 h 318487"/>
                  <a:gd name="connsiteX0" fmla="*/ 2492801 w 2492801"/>
                  <a:gd name="connsiteY0" fmla="*/ 0 h 318487"/>
                  <a:gd name="connsiteX1" fmla="*/ 1246401 w 2492801"/>
                  <a:gd name="connsiteY1" fmla="*/ 145032 h 318487"/>
                  <a:gd name="connsiteX2" fmla="*/ 0 w 2492801"/>
                  <a:gd name="connsiteY2" fmla="*/ 0 h 318487"/>
                  <a:gd name="connsiteX3" fmla="*/ 318488 w 2492801"/>
                  <a:gd name="connsiteY3" fmla="*/ 318487 h 318487"/>
                  <a:gd name="connsiteX4" fmla="*/ 2174313 w 2492801"/>
                  <a:gd name="connsiteY4" fmla="*/ 318487 h 318487"/>
                  <a:gd name="connsiteX5" fmla="*/ 2492801 w 2492801"/>
                  <a:gd name="connsiteY5" fmla="*/ 0 h 318487"/>
                  <a:gd name="connsiteX0" fmla="*/ 1246401 w 2492801"/>
                  <a:gd name="connsiteY0" fmla="*/ 145032 h 318487"/>
                  <a:gd name="connsiteX1" fmla="*/ 0 w 2492801"/>
                  <a:gd name="connsiteY1" fmla="*/ 0 h 318487"/>
                  <a:gd name="connsiteX2" fmla="*/ 318488 w 2492801"/>
                  <a:gd name="connsiteY2" fmla="*/ 318487 h 318487"/>
                  <a:gd name="connsiteX3" fmla="*/ 2174313 w 2492801"/>
                  <a:gd name="connsiteY3" fmla="*/ 318487 h 318487"/>
                  <a:gd name="connsiteX4" fmla="*/ 2492801 w 2492801"/>
                  <a:gd name="connsiteY4" fmla="*/ 0 h 318487"/>
                  <a:gd name="connsiteX5" fmla="*/ 1337841 w 2492801"/>
                  <a:gd name="connsiteY5" fmla="*/ 236472 h 318487"/>
                  <a:gd name="connsiteX0" fmla="*/ 1246401 w 2492801"/>
                  <a:gd name="connsiteY0" fmla="*/ 145032 h 318487"/>
                  <a:gd name="connsiteX1" fmla="*/ 0 w 2492801"/>
                  <a:gd name="connsiteY1" fmla="*/ 0 h 318487"/>
                  <a:gd name="connsiteX2" fmla="*/ 318488 w 2492801"/>
                  <a:gd name="connsiteY2" fmla="*/ 318487 h 318487"/>
                  <a:gd name="connsiteX3" fmla="*/ 2174313 w 2492801"/>
                  <a:gd name="connsiteY3" fmla="*/ 318487 h 318487"/>
                  <a:gd name="connsiteX4" fmla="*/ 2492801 w 2492801"/>
                  <a:gd name="connsiteY4" fmla="*/ 0 h 318487"/>
                  <a:gd name="connsiteX0" fmla="*/ 0 w 2492801"/>
                  <a:gd name="connsiteY0" fmla="*/ 0 h 318487"/>
                  <a:gd name="connsiteX1" fmla="*/ 318488 w 2492801"/>
                  <a:gd name="connsiteY1" fmla="*/ 318487 h 318487"/>
                  <a:gd name="connsiteX2" fmla="*/ 2174313 w 2492801"/>
                  <a:gd name="connsiteY2" fmla="*/ 318487 h 318487"/>
                  <a:gd name="connsiteX3" fmla="*/ 2492801 w 2492801"/>
                  <a:gd name="connsiteY3" fmla="*/ 0 h 318487"/>
                  <a:gd name="connsiteX0" fmla="*/ 0 w 2174313"/>
                  <a:gd name="connsiteY0" fmla="*/ 318487 h 318487"/>
                  <a:gd name="connsiteX1" fmla="*/ 1855825 w 2174313"/>
                  <a:gd name="connsiteY1" fmla="*/ 318487 h 318487"/>
                  <a:gd name="connsiteX2" fmla="*/ 2174313 w 2174313"/>
                  <a:gd name="connsiteY2" fmla="*/ 0 h 318487"/>
                  <a:gd name="connsiteX0" fmla="*/ 0 w 1855825"/>
                  <a:gd name="connsiteY0" fmla="*/ 0 h 0"/>
                  <a:gd name="connsiteX1" fmla="*/ 1855825 w 1855825"/>
                  <a:gd name="connsiteY1" fmla="*/ 0 h 0"/>
                </a:gdLst>
                <a:ahLst/>
                <a:cxnLst>
                  <a:cxn ang="0">
                    <a:pos x="connsiteX0" y="connsiteY0"/>
                  </a:cxn>
                  <a:cxn ang="0">
                    <a:pos x="connsiteX1" y="connsiteY1"/>
                  </a:cxn>
                </a:cxnLst>
                <a:rect l="l" t="t" r="r" b="b"/>
                <a:pathLst>
                  <a:path w="1855825">
                    <a:moveTo>
                      <a:pt x="0" y="0"/>
                    </a:moveTo>
                    <a:lnTo>
                      <a:pt x="1855825" y="0"/>
                    </a:lnTo>
                  </a:path>
                </a:pathLst>
              </a:custGeom>
              <a:noFill/>
              <a:ln w="53975" cap="rnd" cmpd="sng" algn="ctr">
                <a:solidFill>
                  <a:schemeClr val="bg2">
                    <a:lumMod val="75000"/>
                  </a:schemeClr>
                </a:solidFill>
                <a:prstDash val="solid"/>
              </a:ln>
              <a:effectLst/>
            </p:spPr>
            <p:txBody>
              <a:bodyPr rtlCol="0" anchor="ctr"/>
              <a:lstStyle/>
              <a:p>
                <a:pPr algn="ctr" defTabSz="1219170">
                  <a:defRPr/>
                </a:pPr>
                <a:endParaRPr lang="en-US" sz="2400" kern="0" dirty="0">
                  <a:solidFill>
                    <a:srgbClr val="FFFFFF"/>
                  </a:solidFill>
                  <a:latin typeface="+mj-lt"/>
                </a:endParaRPr>
              </a:p>
            </p:txBody>
          </p:sp>
        </p:grpSp>
        <p:grpSp>
          <p:nvGrpSpPr>
            <p:cNvPr id="30" name="Group 29">
              <a:extLst>
                <a:ext uri="{FF2B5EF4-FFF2-40B4-BE49-F238E27FC236}">
                  <a16:creationId xmlns:a16="http://schemas.microsoft.com/office/drawing/2014/main" id="{38ADAC59-B300-D247-AEB1-1F5D4E6F7B5E}"/>
                </a:ext>
              </a:extLst>
            </p:cNvPr>
            <p:cNvGrpSpPr/>
            <p:nvPr/>
          </p:nvGrpSpPr>
          <p:grpSpPr>
            <a:xfrm>
              <a:off x="1986502" y="2067569"/>
              <a:ext cx="296590" cy="1022985"/>
              <a:chOff x="2101606" y="2174240"/>
              <a:chExt cx="296590" cy="1022985"/>
            </a:xfrm>
          </p:grpSpPr>
          <p:cxnSp>
            <p:nvCxnSpPr>
              <p:cNvPr id="45" name="Straight Arrow Connector 44">
                <a:extLst>
                  <a:ext uri="{FF2B5EF4-FFF2-40B4-BE49-F238E27FC236}">
                    <a16:creationId xmlns:a16="http://schemas.microsoft.com/office/drawing/2014/main" id="{F9725ADB-3BBC-D540-8456-EE90286C3A49}"/>
                  </a:ext>
                </a:extLst>
              </p:cNvPr>
              <p:cNvCxnSpPr>
                <a:cxnSpLocks/>
              </p:cNvCxnSpPr>
              <p:nvPr/>
            </p:nvCxnSpPr>
            <p:spPr>
              <a:xfrm flipV="1">
                <a:off x="2101606" y="2219961"/>
                <a:ext cx="0" cy="977264"/>
              </a:xfrm>
              <a:prstGeom prst="straightConnector1">
                <a:avLst/>
              </a:prstGeom>
              <a:ln w="12700" cap="rnd">
                <a:solidFill>
                  <a:schemeClr val="tx1"/>
                </a:solidFill>
                <a:prstDash val="dash"/>
                <a:tailEnd type="arrow" w="med" len="sm"/>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23F285FF-161E-FB4E-B0EA-29DDDDC4DF2E}"/>
                  </a:ext>
                </a:extLst>
              </p:cNvPr>
              <p:cNvCxnSpPr>
                <a:cxnSpLocks/>
              </p:cNvCxnSpPr>
              <p:nvPr/>
            </p:nvCxnSpPr>
            <p:spPr>
              <a:xfrm flipV="1">
                <a:off x="2398196" y="2174240"/>
                <a:ext cx="0" cy="947365"/>
              </a:xfrm>
              <a:prstGeom prst="straightConnector1">
                <a:avLst/>
              </a:prstGeom>
              <a:ln w="12700" cap="rnd">
                <a:solidFill>
                  <a:schemeClr val="bg2">
                    <a:lumMod val="75000"/>
                  </a:schemeClr>
                </a:solidFill>
                <a:prstDash val="dash"/>
                <a:headEnd type="arrow" w="med" len="sm"/>
                <a:tailEnd type="none"/>
              </a:ln>
            </p:spPr>
            <p:style>
              <a:lnRef idx="1">
                <a:schemeClr val="accent1"/>
              </a:lnRef>
              <a:fillRef idx="0">
                <a:schemeClr val="accent1"/>
              </a:fillRef>
              <a:effectRef idx="0">
                <a:schemeClr val="accent1"/>
              </a:effectRef>
              <a:fontRef idx="minor">
                <a:schemeClr val="tx1"/>
              </a:fontRef>
            </p:style>
          </p:cxnSp>
        </p:grpSp>
        <p:grpSp>
          <p:nvGrpSpPr>
            <p:cNvPr id="193" name="Group 192">
              <a:extLst>
                <a:ext uri="{FF2B5EF4-FFF2-40B4-BE49-F238E27FC236}">
                  <a16:creationId xmlns:a16="http://schemas.microsoft.com/office/drawing/2014/main" id="{4E8E219A-D2AA-6642-8822-386364445A6C}"/>
                </a:ext>
              </a:extLst>
            </p:cNvPr>
            <p:cNvGrpSpPr/>
            <p:nvPr/>
          </p:nvGrpSpPr>
          <p:grpSpPr>
            <a:xfrm>
              <a:off x="1836221" y="2556686"/>
              <a:ext cx="299098" cy="302830"/>
              <a:chOff x="5986829" y="1799543"/>
              <a:chExt cx="299098" cy="302830"/>
            </a:xfrm>
          </p:grpSpPr>
          <p:sp>
            <p:nvSpPr>
              <p:cNvPr id="194" name="Oval 193">
                <a:extLst>
                  <a:ext uri="{FF2B5EF4-FFF2-40B4-BE49-F238E27FC236}">
                    <a16:creationId xmlns:a16="http://schemas.microsoft.com/office/drawing/2014/main" id="{5D3CB8CE-0702-D64B-A669-A4CE2DB65713}"/>
                  </a:ext>
                </a:extLst>
              </p:cNvPr>
              <p:cNvSpPr/>
              <p:nvPr/>
            </p:nvSpPr>
            <p:spPr>
              <a:xfrm>
                <a:off x="5986829" y="1799543"/>
                <a:ext cx="299098" cy="302830"/>
              </a:xfrm>
              <a:prstGeom prst="ellipse">
                <a:avLst/>
              </a:prstGeom>
              <a:solidFill>
                <a:schemeClr val="bg2"/>
              </a:solidFill>
              <a:ln w="127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95" name="Group 194">
                <a:extLst>
                  <a:ext uri="{FF2B5EF4-FFF2-40B4-BE49-F238E27FC236}">
                    <a16:creationId xmlns:a16="http://schemas.microsoft.com/office/drawing/2014/main" id="{A92DF374-7FE6-E047-9C12-7032A4F627FE}"/>
                  </a:ext>
                </a:extLst>
              </p:cNvPr>
              <p:cNvGrpSpPr/>
              <p:nvPr/>
            </p:nvGrpSpPr>
            <p:grpSpPr>
              <a:xfrm>
                <a:off x="6082907" y="1850468"/>
                <a:ext cx="117104" cy="200981"/>
                <a:chOff x="4276341" y="2030049"/>
                <a:chExt cx="641734" cy="1087801"/>
              </a:xfrm>
            </p:grpSpPr>
            <p:sp>
              <p:nvSpPr>
                <p:cNvPr id="196" name="Round Same Side Corner Rectangle 15">
                  <a:extLst>
                    <a:ext uri="{FF2B5EF4-FFF2-40B4-BE49-F238E27FC236}">
                      <a16:creationId xmlns:a16="http://schemas.microsoft.com/office/drawing/2014/main" id="{D99010CC-68DC-B940-917E-F0C8BA4A40A0}"/>
                    </a:ext>
                  </a:extLst>
                </p:cNvPr>
                <p:cNvSpPr/>
                <p:nvPr/>
              </p:nvSpPr>
              <p:spPr>
                <a:xfrm rot="5400000">
                  <a:off x="4378468" y="2059348"/>
                  <a:ext cx="374878" cy="579131"/>
                </a:xfrm>
                <a:custGeom>
                  <a:avLst/>
                  <a:gdLst>
                    <a:gd name="connsiteX0" fmla="*/ 187439 w 374877"/>
                    <a:gd name="connsiteY0" fmla="*/ 0 h 579131"/>
                    <a:gd name="connsiteX1" fmla="*/ 187439 w 374877"/>
                    <a:gd name="connsiteY1" fmla="*/ 0 h 579131"/>
                    <a:gd name="connsiteX2" fmla="*/ 374878 w 374877"/>
                    <a:gd name="connsiteY2" fmla="*/ 187439 h 579131"/>
                    <a:gd name="connsiteX3" fmla="*/ 374877 w 374877"/>
                    <a:gd name="connsiteY3" fmla="*/ 579131 h 579131"/>
                    <a:gd name="connsiteX4" fmla="*/ 374877 w 374877"/>
                    <a:gd name="connsiteY4" fmla="*/ 579131 h 579131"/>
                    <a:gd name="connsiteX5" fmla="*/ 0 w 374877"/>
                    <a:gd name="connsiteY5" fmla="*/ 579131 h 579131"/>
                    <a:gd name="connsiteX6" fmla="*/ 0 w 374877"/>
                    <a:gd name="connsiteY6" fmla="*/ 579131 h 579131"/>
                    <a:gd name="connsiteX7" fmla="*/ 0 w 374877"/>
                    <a:gd name="connsiteY7" fmla="*/ 187439 h 579131"/>
                    <a:gd name="connsiteX8" fmla="*/ 187439 w 374877"/>
                    <a:gd name="connsiteY8" fmla="*/ 0 h 579131"/>
                    <a:gd name="connsiteX0" fmla="*/ 0 w 374878"/>
                    <a:gd name="connsiteY0" fmla="*/ 579131 h 670571"/>
                    <a:gd name="connsiteX1" fmla="*/ 0 w 374878"/>
                    <a:gd name="connsiteY1" fmla="*/ 187439 h 670571"/>
                    <a:gd name="connsiteX2" fmla="*/ 187439 w 374878"/>
                    <a:gd name="connsiteY2" fmla="*/ 0 h 670571"/>
                    <a:gd name="connsiteX3" fmla="*/ 187439 w 374878"/>
                    <a:gd name="connsiteY3" fmla="*/ 0 h 670571"/>
                    <a:gd name="connsiteX4" fmla="*/ 374878 w 374878"/>
                    <a:gd name="connsiteY4" fmla="*/ 187439 h 670571"/>
                    <a:gd name="connsiteX5" fmla="*/ 374877 w 374878"/>
                    <a:gd name="connsiteY5" fmla="*/ 579131 h 670571"/>
                    <a:gd name="connsiteX6" fmla="*/ 374877 w 374878"/>
                    <a:gd name="connsiteY6" fmla="*/ 579131 h 670571"/>
                    <a:gd name="connsiteX7" fmla="*/ 0 w 374878"/>
                    <a:gd name="connsiteY7" fmla="*/ 579131 h 670571"/>
                    <a:gd name="connsiteX8" fmla="*/ 91440 w 374878"/>
                    <a:gd name="connsiteY8" fmla="*/ 670571 h 670571"/>
                    <a:gd name="connsiteX0" fmla="*/ 0 w 374878"/>
                    <a:gd name="connsiteY0" fmla="*/ 579131 h 579131"/>
                    <a:gd name="connsiteX1" fmla="*/ 0 w 374878"/>
                    <a:gd name="connsiteY1" fmla="*/ 187439 h 579131"/>
                    <a:gd name="connsiteX2" fmla="*/ 187439 w 374878"/>
                    <a:gd name="connsiteY2" fmla="*/ 0 h 579131"/>
                    <a:gd name="connsiteX3" fmla="*/ 187439 w 374878"/>
                    <a:gd name="connsiteY3" fmla="*/ 0 h 579131"/>
                    <a:gd name="connsiteX4" fmla="*/ 374878 w 374878"/>
                    <a:gd name="connsiteY4" fmla="*/ 187439 h 579131"/>
                    <a:gd name="connsiteX5" fmla="*/ 374877 w 374878"/>
                    <a:gd name="connsiteY5" fmla="*/ 579131 h 579131"/>
                    <a:gd name="connsiteX6" fmla="*/ 374877 w 374878"/>
                    <a:gd name="connsiteY6" fmla="*/ 579131 h 579131"/>
                    <a:gd name="connsiteX7" fmla="*/ 0 w 374878"/>
                    <a:gd name="connsiteY7" fmla="*/ 579131 h 579131"/>
                    <a:gd name="connsiteX0" fmla="*/ 0 w 374878"/>
                    <a:gd name="connsiteY0" fmla="*/ 579131 h 579131"/>
                    <a:gd name="connsiteX1" fmla="*/ 0 w 374878"/>
                    <a:gd name="connsiteY1" fmla="*/ 187439 h 579131"/>
                    <a:gd name="connsiteX2" fmla="*/ 187439 w 374878"/>
                    <a:gd name="connsiteY2" fmla="*/ 0 h 579131"/>
                    <a:gd name="connsiteX3" fmla="*/ 187439 w 374878"/>
                    <a:gd name="connsiteY3" fmla="*/ 0 h 579131"/>
                    <a:gd name="connsiteX4" fmla="*/ 374878 w 374878"/>
                    <a:gd name="connsiteY4" fmla="*/ 187439 h 579131"/>
                    <a:gd name="connsiteX5" fmla="*/ 374877 w 374878"/>
                    <a:gd name="connsiteY5" fmla="*/ 579131 h 579131"/>
                    <a:gd name="connsiteX6" fmla="*/ 374877 w 374878"/>
                    <a:gd name="connsiteY6" fmla="*/ 579131 h 579131"/>
                    <a:gd name="connsiteX0" fmla="*/ 0 w 374878"/>
                    <a:gd name="connsiteY0" fmla="*/ 579131 h 579131"/>
                    <a:gd name="connsiteX1" fmla="*/ 0 w 374878"/>
                    <a:gd name="connsiteY1" fmla="*/ 187439 h 579131"/>
                    <a:gd name="connsiteX2" fmla="*/ 187439 w 374878"/>
                    <a:gd name="connsiteY2" fmla="*/ 0 h 579131"/>
                    <a:gd name="connsiteX3" fmla="*/ 187439 w 374878"/>
                    <a:gd name="connsiteY3" fmla="*/ 0 h 579131"/>
                    <a:gd name="connsiteX4" fmla="*/ 374878 w 374878"/>
                    <a:gd name="connsiteY4" fmla="*/ 187439 h 579131"/>
                    <a:gd name="connsiteX5" fmla="*/ 374877 w 374878"/>
                    <a:gd name="connsiteY5" fmla="*/ 579131 h 57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878" h="579131">
                      <a:moveTo>
                        <a:pt x="0" y="579131"/>
                      </a:moveTo>
                      <a:lnTo>
                        <a:pt x="0" y="187439"/>
                      </a:lnTo>
                      <a:cubicBezTo>
                        <a:pt x="0" y="83919"/>
                        <a:pt x="83919" y="0"/>
                        <a:pt x="187439" y="0"/>
                      </a:cubicBezTo>
                      <a:lnTo>
                        <a:pt x="187439" y="0"/>
                      </a:lnTo>
                      <a:cubicBezTo>
                        <a:pt x="290959" y="0"/>
                        <a:pt x="374878" y="83919"/>
                        <a:pt x="374878" y="187439"/>
                      </a:cubicBezTo>
                      <a:cubicBezTo>
                        <a:pt x="374878" y="318003"/>
                        <a:pt x="374877" y="448567"/>
                        <a:pt x="374877" y="579131"/>
                      </a:cubicBezTo>
                    </a:path>
                  </a:pathLst>
                </a:custGeom>
                <a:noFill/>
                <a:ln w="12700" cap="rnd">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7" name="Round Same Side Corner Rectangle 262">
                  <a:extLst>
                    <a:ext uri="{FF2B5EF4-FFF2-40B4-BE49-F238E27FC236}">
                      <a16:creationId xmlns:a16="http://schemas.microsoft.com/office/drawing/2014/main" id="{E9641038-2AC7-C442-84A4-959EEB29AD2B}"/>
                    </a:ext>
                  </a:extLst>
                </p:cNvPr>
                <p:cNvSpPr/>
                <p:nvPr/>
              </p:nvSpPr>
              <p:spPr>
                <a:xfrm rot="5400000">
                  <a:off x="4376861" y="2435833"/>
                  <a:ext cx="440694" cy="641734"/>
                </a:xfrm>
                <a:custGeom>
                  <a:avLst/>
                  <a:gdLst>
                    <a:gd name="connsiteX0" fmla="*/ 220347 w 440693"/>
                    <a:gd name="connsiteY0" fmla="*/ 0 h 641734"/>
                    <a:gd name="connsiteX1" fmla="*/ 220347 w 440693"/>
                    <a:gd name="connsiteY1" fmla="*/ 0 h 641734"/>
                    <a:gd name="connsiteX2" fmla="*/ 440694 w 440693"/>
                    <a:gd name="connsiteY2" fmla="*/ 220347 h 641734"/>
                    <a:gd name="connsiteX3" fmla="*/ 440693 w 440693"/>
                    <a:gd name="connsiteY3" fmla="*/ 641734 h 641734"/>
                    <a:gd name="connsiteX4" fmla="*/ 440693 w 440693"/>
                    <a:gd name="connsiteY4" fmla="*/ 641734 h 641734"/>
                    <a:gd name="connsiteX5" fmla="*/ 0 w 440693"/>
                    <a:gd name="connsiteY5" fmla="*/ 641734 h 641734"/>
                    <a:gd name="connsiteX6" fmla="*/ 0 w 440693"/>
                    <a:gd name="connsiteY6" fmla="*/ 641734 h 641734"/>
                    <a:gd name="connsiteX7" fmla="*/ 0 w 440693"/>
                    <a:gd name="connsiteY7" fmla="*/ 220347 h 641734"/>
                    <a:gd name="connsiteX8" fmla="*/ 220347 w 440693"/>
                    <a:gd name="connsiteY8" fmla="*/ 0 h 641734"/>
                    <a:gd name="connsiteX0" fmla="*/ 0 w 440694"/>
                    <a:gd name="connsiteY0" fmla="*/ 641734 h 733174"/>
                    <a:gd name="connsiteX1" fmla="*/ 0 w 440694"/>
                    <a:gd name="connsiteY1" fmla="*/ 220347 h 733174"/>
                    <a:gd name="connsiteX2" fmla="*/ 220347 w 440694"/>
                    <a:gd name="connsiteY2" fmla="*/ 0 h 733174"/>
                    <a:gd name="connsiteX3" fmla="*/ 220347 w 440694"/>
                    <a:gd name="connsiteY3" fmla="*/ 0 h 733174"/>
                    <a:gd name="connsiteX4" fmla="*/ 440694 w 440694"/>
                    <a:gd name="connsiteY4" fmla="*/ 220347 h 733174"/>
                    <a:gd name="connsiteX5" fmla="*/ 440693 w 440694"/>
                    <a:gd name="connsiteY5" fmla="*/ 641734 h 733174"/>
                    <a:gd name="connsiteX6" fmla="*/ 440693 w 440694"/>
                    <a:gd name="connsiteY6" fmla="*/ 641734 h 733174"/>
                    <a:gd name="connsiteX7" fmla="*/ 0 w 440694"/>
                    <a:gd name="connsiteY7" fmla="*/ 641734 h 733174"/>
                    <a:gd name="connsiteX8" fmla="*/ 91440 w 440694"/>
                    <a:gd name="connsiteY8" fmla="*/ 733174 h 733174"/>
                    <a:gd name="connsiteX0" fmla="*/ 0 w 440694"/>
                    <a:gd name="connsiteY0" fmla="*/ 641734 h 641734"/>
                    <a:gd name="connsiteX1" fmla="*/ 0 w 440694"/>
                    <a:gd name="connsiteY1" fmla="*/ 220347 h 641734"/>
                    <a:gd name="connsiteX2" fmla="*/ 220347 w 440694"/>
                    <a:gd name="connsiteY2" fmla="*/ 0 h 641734"/>
                    <a:gd name="connsiteX3" fmla="*/ 220347 w 440694"/>
                    <a:gd name="connsiteY3" fmla="*/ 0 h 641734"/>
                    <a:gd name="connsiteX4" fmla="*/ 440694 w 440694"/>
                    <a:gd name="connsiteY4" fmla="*/ 220347 h 641734"/>
                    <a:gd name="connsiteX5" fmla="*/ 440693 w 440694"/>
                    <a:gd name="connsiteY5" fmla="*/ 641734 h 641734"/>
                    <a:gd name="connsiteX6" fmla="*/ 440693 w 440694"/>
                    <a:gd name="connsiteY6" fmla="*/ 641734 h 641734"/>
                    <a:gd name="connsiteX7" fmla="*/ 0 w 440694"/>
                    <a:gd name="connsiteY7" fmla="*/ 641734 h 641734"/>
                    <a:gd name="connsiteX0" fmla="*/ 0 w 440694"/>
                    <a:gd name="connsiteY0" fmla="*/ 641734 h 641734"/>
                    <a:gd name="connsiteX1" fmla="*/ 0 w 440694"/>
                    <a:gd name="connsiteY1" fmla="*/ 220347 h 641734"/>
                    <a:gd name="connsiteX2" fmla="*/ 220347 w 440694"/>
                    <a:gd name="connsiteY2" fmla="*/ 0 h 641734"/>
                    <a:gd name="connsiteX3" fmla="*/ 220347 w 440694"/>
                    <a:gd name="connsiteY3" fmla="*/ 0 h 641734"/>
                    <a:gd name="connsiteX4" fmla="*/ 440694 w 440694"/>
                    <a:gd name="connsiteY4" fmla="*/ 220347 h 641734"/>
                    <a:gd name="connsiteX5" fmla="*/ 440693 w 440694"/>
                    <a:gd name="connsiteY5" fmla="*/ 641734 h 641734"/>
                    <a:gd name="connsiteX6" fmla="*/ 440693 w 440694"/>
                    <a:gd name="connsiteY6" fmla="*/ 641734 h 641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694" h="641734">
                      <a:moveTo>
                        <a:pt x="0" y="641734"/>
                      </a:moveTo>
                      <a:lnTo>
                        <a:pt x="0" y="220347"/>
                      </a:lnTo>
                      <a:cubicBezTo>
                        <a:pt x="0" y="98653"/>
                        <a:pt x="98653" y="0"/>
                        <a:pt x="220347" y="0"/>
                      </a:cubicBezTo>
                      <a:lnTo>
                        <a:pt x="220347" y="0"/>
                      </a:lnTo>
                      <a:cubicBezTo>
                        <a:pt x="342041" y="0"/>
                        <a:pt x="440694" y="98653"/>
                        <a:pt x="440694" y="220347"/>
                      </a:cubicBezTo>
                      <a:cubicBezTo>
                        <a:pt x="440694" y="360809"/>
                        <a:pt x="440693" y="501272"/>
                        <a:pt x="440693" y="641734"/>
                      </a:cubicBezTo>
                      <a:lnTo>
                        <a:pt x="440693" y="641734"/>
                      </a:lnTo>
                    </a:path>
                  </a:pathLst>
                </a:custGeom>
                <a:noFill/>
                <a:ln w="12700" cap="rnd">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98" name="Straight Connector 197">
                  <a:extLst>
                    <a:ext uri="{FF2B5EF4-FFF2-40B4-BE49-F238E27FC236}">
                      <a16:creationId xmlns:a16="http://schemas.microsoft.com/office/drawing/2014/main" id="{C8C73857-AF76-DD44-9967-66F859F7A45A}"/>
                    </a:ext>
                  </a:extLst>
                </p:cNvPr>
                <p:cNvCxnSpPr/>
                <p:nvPr/>
              </p:nvCxnSpPr>
              <p:spPr>
                <a:xfrm>
                  <a:off x="4417640" y="2030049"/>
                  <a:ext cx="0" cy="1087801"/>
                </a:xfrm>
                <a:prstGeom prst="line">
                  <a:avLst/>
                </a:prstGeom>
                <a:ln w="12700"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B37F626E-D8E2-3A40-9428-C6562814BCBF}"/>
                    </a:ext>
                  </a:extLst>
                </p:cNvPr>
                <p:cNvCxnSpPr>
                  <a:cxnSpLocks/>
                </p:cNvCxnSpPr>
                <p:nvPr/>
              </p:nvCxnSpPr>
              <p:spPr>
                <a:xfrm>
                  <a:off x="4639890" y="2978150"/>
                  <a:ext cx="0" cy="139700"/>
                </a:xfrm>
                <a:prstGeom prst="line">
                  <a:avLst/>
                </a:prstGeom>
                <a:ln w="12700"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82DBC04F-AFBF-A245-BB9E-22686B5E61F1}"/>
                    </a:ext>
                  </a:extLst>
                </p:cNvPr>
                <p:cNvCxnSpPr>
                  <a:cxnSpLocks/>
                </p:cNvCxnSpPr>
                <p:nvPr/>
              </p:nvCxnSpPr>
              <p:spPr>
                <a:xfrm>
                  <a:off x="4639892" y="2030049"/>
                  <a:ext cx="0" cy="99447"/>
                </a:xfrm>
                <a:prstGeom prst="line">
                  <a:avLst/>
                </a:prstGeom>
                <a:ln w="12700" cap="rnd">
                  <a:solidFill>
                    <a:schemeClr val="accent6"/>
                  </a:solidFill>
                </a:ln>
              </p:spPr>
              <p:style>
                <a:lnRef idx="1">
                  <a:schemeClr val="accent1"/>
                </a:lnRef>
                <a:fillRef idx="0">
                  <a:schemeClr val="accent1"/>
                </a:fillRef>
                <a:effectRef idx="0">
                  <a:schemeClr val="accent1"/>
                </a:effectRef>
                <a:fontRef idx="minor">
                  <a:schemeClr val="tx1"/>
                </a:fontRef>
              </p:style>
            </p:cxnSp>
          </p:grpSp>
        </p:grpSp>
        <p:grpSp>
          <p:nvGrpSpPr>
            <p:cNvPr id="10" name="Group 9">
              <a:extLst>
                <a:ext uri="{FF2B5EF4-FFF2-40B4-BE49-F238E27FC236}">
                  <a16:creationId xmlns:a16="http://schemas.microsoft.com/office/drawing/2014/main" id="{E7610EA7-40B3-C147-A848-A5CD34FE1629}"/>
                </a:ext>
              </a:extLst>
            </p:cNvPr>
            <p:cNvGrpSpPr/>
            <p:nvPr/>
          </p:nvGrpSpPr>
          <p:grpSpPr>
            <a:xfrm>
              <a:off x="1800771" y="3097750"/>
              <a:ext cx="668052" cy="498114"/>
              <a:chOff x="2059797" y="3045904"/>
              <a:chExt cx="668052" cy="498114"/>
            </a:xfrm>
          </p:grpSpPr>
          <p:grpSp>
            <p:nvGrpSpPr>
              <p:cNvPr id="269" name="Group 268">
                <a:extLst>
                  <a:ext uri="{FF2B5EF4-FFF2-40B4-BE49-F238E27FC236}">
                    <a16:creationId xmlns:a16="http://schemas.microsoft.com/office/drawing/2014/main" id="{8591413C-40C7-7943-99E7-CE00DA87334D}"/>
                  </a:ext>
                </a:extLst>
              </p:cNvPr>
              <p:cNvGrpSpPr/>
              <p:nvPr/>
            </p:nvGrpSpPr>
            <p:grpSpPr>
              <a:xfrm rot="1800000">
                <a:off x="2219198" y="3250899"/>
                <a:ext cx="349250" cy="0"/>
                <a:chOff x="6834717" y="1616392"/>
                <a:chExt cx="536036" cy="0"/>
              </a:xfrm>
            </p:grpSpPr>
            <p:sp>
              <p:nvSpPr>
                <p:cNvPr id="274" name="Line 51">
                  <a:extLst>
                    <a:ext uri="{FF2B5EF4-FFF2-40B4-BE49-F238E27FC236}">
                      <a16:creationId xmlns:a16="http://schemas.microsoft.com/office/drawing/2014/main" id="{3E33C7A1-42E7-B345-A69E-F56779C69557}"/>
                    </a:ext>
                  </a:extLst>
                </p:cNvPr>
                <p:cNvSpPr>
                  <a:spLocks noChangeShapeType="1"/>
                </p:cNvSpPr>
                <p:nvPr/>
              </p:nvSpPr>
              <p:spPr bwMode="auto">
                <a:xfrm flipH="1">
                  <a:off x="7292207" y="1616392"/>
                  <a:ext cx="78546" cy="0"/>
                </a:xfrm>
                <a:prstGeom prst="line">
                  <a:avLst/>
                </a:prstGeom>
                <a:noFill/>
                <a:ln w="12700" cap="rnd">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dirty="0">
                    <a:solidFill>
                      <a:srgbClr val="FFFFFF"/>
                    </a:solidFill>
                    <a:ea typeface=""/>
                  </a:endParaRPr>
                </a:p>
              </p:txBody>
            </p:sp>
            <p:sp>
              <p:nvSpPr>
                <p:cNvPr id="275" name="Line 52">
                  <a:extLst>
                    <a:ext uri="{FF2B5EF4-FFF2-40B4-BE49-F238E27FC236}">
                      <a16:creationId xmlns:a16="http://schemas.microsoft.com/office/drawing/2014/main" id="{69DB7890-C5F3-FE47-BF20-BC0D208FF679}"/>
                    </a:ext>
                  </a:extLst>
                </p:cNvPr>
                <p:cNvSpPr>
                  <a:spLocks noChangeShapeType="1"/>
                </p:cNvSpPr>
                <p:nvPr/>
              </p:nvSpPr>
              <p:spPr bwMode="auto">
                <a:xfrm flipH="1">
                  <a:off x="6834717" y="1616392"/>
                  <a:ext cx="78128" cy="0"/>
                </a:xfrm>
                <a:prstGeom prst="line">
                  <a:avLst/>
                </a:prstGeom>
                <a:noFill/>
                <a:ln w="12700" cap="rnd">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dirty="0">
                    <a:solidFill>
                      <a:srgbClr val="FFFFFF"/>
                    </a:solidFill>
                    <a:ea typeface=""/>
                  </a:endParaRPr>
                </a:p>
              </p:txBody>
            </p:sp>
          </p:grpSp>
          <p:grpSp>
            <p:nvGrpSpPr>
              <p:cNvPr id="270" name="Group 269">
                <a:extLst>
                  <a:ext uri="{FF2B5EF4-FFF2-40B4-BE49-F238E27FC236}">
                    <a16:creationId xmlns:a16="http://schemas.microsoft.com/office/drawing/2014/main" id="{22D44471-A16A-504C-96D6-CBE8184A25B6}"/>
                  </a:ext>
                </a:extLst>
              </p:cNvPr>
              <p:cNvGrpSpPr/>
              <p:nvPr/>
            </p:nvGrpSpPr>
            <p:grpSpPr>
              <a:xfrm rot="1800000">
                <a:off x="2394261" y="3075150"/>
                <a:ext cx="0" cy="350357"/>
                <a:chOff x="7119846" y="1348198"/>
                <a:chExt cx="0" cy="537373"/>
              </a:xfrm>
            </p:grpSpPr>
            <p:sp>
              <p:nvSpPr>
                <p:cNvPr id="272" name="Line 53">
                  <a:extLst>
                    <a:ext uri="{FF2B5EF4-FFF2-40B4-BE49-F238E27FC236}">
                      <a16:creationId xmlns:a16="http://schemas.microsoft.com/office/drawing/2014/main" id="{22FA7DCC-81BD-3944-A696-B57A875CC9FD}"/>
                    </a:ext>
                  </a:extLst>
                </p:cNvPr>
                <p:cNvSpPr>
                  <a:spLocks noChangeShapeType="1"/>
                </p:cNvSpPr>
                <p:nvPr/>
              </p:nvSpPr>
              <p:spPr bwMode="auto">
                <a:xfrm flipV="1">
                  <a:off x="7119846" y="1348198"/>
                  <a:ext cx="0" cy="78173"/>
                </a:xfrm>
                <a:prstGeom prst="line">
                  <a:avLst/>
                </a:prstGeom>
                <a:noFill/>
                <a:ln w="12700" cap="rnd">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dirty="0">
                    <a:solidFill>
                      <a:srgbClr val="FFFFFF"/>
                    </a:solidFill>
                    <a:ea typeface=""/>
                  </a:endParaRPr>
                </a:p>
              </p:txBody>
            </p:sp>
            <p:sp>
              <p:nvSpPr>
                <p:cNvPr id="273" name="Line 54">
                  <a:extLst>
                    <a:ext uri="{FF2B5EF4-FFF2-40B4-BE49-F238E27FC236}">
                      <a16:creationId xmlns:a16="http://schemas.microsoft.com/office/drawing/2014/main" id="{238C795A-E70B-914E-99D6-217E5C5279CE}"/>
                    </a:ext>
                  </a:extLst>
                </p:cNvPr>
                <p:cNvSpPr>
                  <a:spLocks noChangeShapeType="1"/>
                </p:cNvSpPr>
                <p:nvPr/>
              </p:nvSpPr>
              <p:spPr bwMode="auto">
                <a:xfrm flipV="1">
                  <a:off x="7119846" y="1807588"/>
                  <a:ext cx="0" cy="77983"/>
                </a:xfrm>
                <a:prstGeom prst="line">
                  <a:avLst/>
                </a:prstGeom>
                <a:noFill/>
                <a:ln w="12700" cap="rnd">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dirty="0">
                    <a:solidFill>
                      <a:srgbClr val="FFFFFF"/>
                    </a:solidFill>
                    <a:ea typeface=""/>
                  </a:endParaRPr>
                </a:p>
              </p:txBody>
            </p:sp>
          </p:grpSp>
          <p:sp>
            <p:nvSpPr>
              <p:cNvPr id="271" name="Oval 270">
                <a:extLst>
                  <a:ext uri="{FF2B5EF4-FFF2-40B4-BE49-F238E27FC236}">
                    <a16:creationId xmlns:a16="http://schemas.microsoft.com/office/drawing/2014/main" id="{5534B96E-3026-2C47-9312-09BD65DB2CAD}"/>
                  </a:ext>
                </a:extLst>
              </p:cNvPr>
              <p:cNvSpPr>
                <a:spLocks noChangeAspect="1"/>
              </p:cNvSpPr>
              <p:nvPr/>
            </p:nvSpPr>
            <p:spPr>
              <a:xfrm rot="1800000">
                <a:off x="2243868" y="3100809"/>
                <a:ext cx="300073" cy="300275"/>
              </a:xfrm>
              <a:prstGeom prst="ellipse">
                <a:avLst/>
              </a:prstGeom>
              <a:noFill/>
              <a:ln w="12700" cap="rnd">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fontAlgn="base">
                  <a:spcBef>
                    <a:spcPct val="0"/>
                  </a:spcBef>
                  <a:spcAft>
                    <a:spcPct val="0"/>
                  </a:spcAft>
                  <a:defRPr/>
                </a:pPr>
                <a:endParaRPr lang="en-US" sz="2400" dirty="0">
                  <a:solidFill>
                    <a:srgbClr val="005073"/>
                  </a:solidFill>
                </a:endParaRPr>
              </a:p>
            </p:txBody>
          </p:sp>
          <p:grpSp>
            <p:nvGrpSpPr>
              <p:cNvPr id="289" name="Group 288">
                <a:extLst>
                  <a:ext uri="{FF2B5EF4-FFF2-40B4-BE49-F238E27FC236}">
                    <a16:creationId xmlns:a16="http://schemas.microsoft.com/office/drawing/2014/main" id="{5063C2C9-50F7-F547-AC0C-7EF52B03165D}"/>
                  </a:ext>
                </a:extLst>
              </p:cNvPr>
              <p:cNvGrpSpPr/>
              <p:nvPr/>
            </p:nvGrpSpPr>
            <p:grpSpPr>
              <a:xfrm>
                <a:off x="2059797" y="3045904"/>
                <a:ext cx="668052" cy="498114"/>
                <a:chOff x="3789363" y="2959100"/>
                <a:chExt cx="466725" cy="346075"/>
              </a:xfrm>
            </p:grpSpPr>
            <p:sp>
              <p:nvSpPr>
                <p:cNvPr id="290" name="Freeform 11">
                  <a:extLst>
                    <a:ext uri="{FF2B5EF4-FFF2-40B4-BE49-F238E27FC236}">
                      <a16:creationId xmlns:a16="http://schemas.microsoft.com/office/drawing/2014/main" id="{103C3876-F674-6A42-8296-0AEE4A19FA3C}"/>
                    </a:ext>
                  </a:extLst>
                </p:cNvPr>
                <p:cNvSpPr>
                  <a:spLocks noChangeArrowheads="1"/>
                </p:cNvSpPr>
                <p:nvPr/>
              </p:nvSpPr>
              <p:spPr bwMode="auto">
                <a:xfrm>
                  <a:off x="3810000" y="2959100"/>
                  <a:ext cx="427038" cy="284163"/>
                </a:xfrm>
                <a:custGeom>
                  <a:avLst/>
                  <a:gdLst>
                    <a:gd name="T0" fmla="*/ 0 w 1185"/>
                    <a:gd name="T1" fmla="*/ 790 h 791"/>
                    <a:gd name="T2" fmla="*/ 0 w 1185"/>
                    <a:gd name="T3" fmla="*/ 85 h 791"/>
                    <a:gd name="T4" fmla="*/ 84 w 1185"/>
                    <a:gd name="T5" fmla="*/ 0 h 791"/>
                    <a:gd name="T6" fmla="*/ 1099 w 1185"/>
                    <a:gd name="T7" fmla="*/ 0 h 791"/>
                    <a:gd name="T8" fmla="*/ 1184 w 1185"/>
                    <a:gd name="T9" fmla="*/ 85 h 791"/>
                    <a:gd name="T10" fmla="*/ 1184 w 1185"/>
                    <a:gd name="T11" fmla="*/ 790 h 791"/>
                  </a:gdLst>
                  <a:ahLst/>
                  <a:cxnLst>
                    <a:cxn ang="0">
                      <a:pos x="T0" y="T1"/>
                    </a:cxn>
                    <a:cxn ang="0">
                      <a:pos x="T2" y="T3"/>
                    </a:cxn>
                    <a:cxn ang="0">
                      <a:pos x="T4" y="T5"/>
                    </a:cxn>
                    <a:cxn ang="0">
                      <a:pos x="T6" y="T7"/>
                    </a:cxn>
                    <a:cxn ang="0">
                      <a:pos x="T8" y="T9"/>
                    </a:cxn>
                    <a:cxn ang="0">
                      <a:pos x="T10" y="T11"/>
                    </a:cxn>
                  </a:cxnLst>
                  <a:rect l="0" t="0" r="r" b="b"/>
                  <a:pathLst>
                    <a:path w="1185" h="791">
                      <a:moveTo>
                        <a:pt x="0" y="790"/>
                      </a:moveTo>
                      <a:lnTo>
                        <a:pt x="0" y="85"/>
                      </a:lnTo>
                      <a:cubicBezTo>
                        <a:pt x="0" y="37"/>
                        <a:pt x="36" y="0"/>
                        <a:pt x="84" y="0"/>
                      </a:cubicBezTo>
                      <a:lnTo>
                        <a:pt x="1099" y="0"/>
                      </a:lnTo>
                      <a:cubicBezTo>
                        <a:pt x="1147" y="0"/>
                        <a:pt x="1184" y="37"/>
                        <a:pt x="1184" y="85"/>
                      </a:cubicBezTo>
                      <a:lnTo>
                        <a:pt x="1184" y="790"/>
                      </a:lnTo>
                    </a:path>
                  </a:pathLst>
                </a:custGeom>
                <a:noFill/>
                <a:ln w="12700" cap="rnd">
                  <a:solidFill>
                    <a:srgbClr val="003A5C"/>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2400">
                    <a:solidFill>
                      <a:srgbClr val="333333"/>
                    </a:solidFill>
                  </a:endParaRPr>
                </a:p>
              </p:txBody>
            </p:sp>
            <p:sp>
              <p:nvSpPr>
                <p:cNvPr id="291" name="Freeform 12">
                  <a:extLst>
                    <a:ext uri="{FF2B5EF4-FFF2-40B4-BE49-F238E27FC236}">
                      <a16:creationId xmlns:a16="http://schemas.microsoft.com/office/drawing/2014/main" id="{55EB2A64-B34D-F547-8264-0C56C3101F18}"/>
                    </a:ext>
                  </a:extLst>
                </p:cNvPr>
                <p:cNvSpPr>
                  <a:spLocks noChangeArrowheads="1"/>
                </p:cNvSpPr>
                <p:nvPr/>
              </p:nvSpPr>
              <p:spPr bwMode="auto">
                <a:xfrm>
                  <a:off x="3789363" y="3243263"/>
                  <a:ext cx="466725" cy="61912"/>
                </a:xfrm>
                <a:custGeom>
                  <a:avLst/>
                  <a:gdLst>
                    <a:gd name="T0" fmla="*/ 789 w 1298"/>
                    <a:gd name="T1" fmla="*/ 0 h 170"/>
                    <a:gd name="T2" fmla="*/ 789 w 1298"/>
                    <a:gd name="T3" fmla="*/ 57 h 170"/>
                    <a:gd name="T4" fmla="*/ 508 w 1298"/>
                    <a:gd name="T5" fmla="*/ 57 h 170"/>
                    <a:gd name="T6" fmla="*/ 508 w 1298"/>
                    <a:gd name="T7" fmla="*/ 0 h 170"/>
                    <a:gd name="T8" fmla="*/ 0 w 1298"/>
                    <a:gd name="T9" fmla="*/ 0 h 170"/>
                    <a:gd name="T10" fmla="*/ 0 w 1298"/>
                    <a:gd name="T11" fmla="*/ 113 h 170"/>
                    <a:gd name="T12" fmla="*/ 57 w 1298"/>
                    <a:gd name="T13" fmla="*/ 169 h 170"/>
                    <a:gd name="T14" fmla="*/ 1241 w 1298"/>
                    <a:gd name="T15" fmla="*/ 169 h 170"/>
                    <a:gd name="T16" fmla="*/ 1297 w 1298"/>
                    <a:gd name="T17" fmla="*/ 113 h 170"/>
                    <a:gd name="T18" fmla="*/ 1297 w 1298"/>
                    <a:gd name="T19" fmla="*/ 0 h 170"/>
                    <a:gd name="T20" fmla="*/ 789 w 1298"/>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8" h="170">
                      <a:moveTo>
                        <a:pt x="789" y="0"/>
                      </a:moveTo>
                      <a:lnTo>
                        <a:pt x="789" y="57"/>
                      </a:lnTo>
                      <a:lnTo>
                        <a:pt x="508" y="57"/>
                      </a:lnTo>
                      <a:lnTo>
                        <a:pt x="508" y="0"/>
                      </a:lnTo>
                      <a:lnTo>
                        <a:pt x="0" y="0"/>
                      </a:lnTo>
                      <a:lnTo>
                        <a:pt x="0" y="113"/>
                      </a:lnTo>
                      <a:cubicBezTo>
                        <a:pt x="0" y="144"/>
                        <a:pt x="26" y="169"/>
                        <a:pt x="57" y="169"/>
                      </a:cubicBezTo>
                      <a:lnTo>
                        <a:pt x="1241" y="169"/>
                      </a:lnTo>
                      <a:cubicBezTo>
                        <a:pt x="1272" y="169"/>
                        <a:pt x="1297" y="144"/>
                        <a:pt x="1297" y="113"/>
                      </a:cubicBezTo>
                      <a:lnTo>
                        <a:pt x="1297" y="0"/>
                      </a:lnTo>
                      <a:lnTo>
                        <a:pt x="789" y="0"/>
                      </a:lnTo>
                    </a:path>
                  </a:pathLst>
                </a:custGeom>
                <a:noFill/>
                <a:ln w="12700" cap="rnd">
                  <a:solidFill>
                    <a:srgbClr val="003A5C"/>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a:solidFill>
                      <a:srgbClr val="333333"/>
                    </a:solidFill>
                  </a:endParaRPr>
                </a:p>
              </p:txBody>
            </p:sp>
          </p:grpSp>
          <p:grpSp>
            <p:nvGrpSpPr>
              <p:cNvPr id="169" name="Group 168">
                <a:extLst>
                  <a:ext uri="{FF2B5EF4-FFF2-40B4-BE49-F238E27FC236}">
                    <a16:creationId xmlns:a16="http://schemas.microsoft.com/office/drawing/2014/main" id="{7D190316-7B1C-4544-8507-006C38524911}"/>
                  </a:ext>
                </a:extLst>
              </p:cNvPr>
              <p:cNvGrpSpPr/>
              <p:nvPr/>
            </p:nvGrpSpPr>
            <p:grpSpPr>
              <a:xfrm rot="1800000">
                <a:off x="2345542" y="3155675"/>
                <a:ext cx="117104" cy="200981"/>
                <a:chOff x="4276341" y="2030049"/>
                <a:chExt cx="641734" cy="1087801"/>
              </a:xfrm>
            </p:grpSpPr>
            <p:sp>
              <p:nvSpPr>
                <p:cNvPr id="170" name="Round Same Side Corner Rectangle 15">
                  <a:extLst>
                    <a:ext uri="{FF2B5EF4-FFF2-40B4-BE49-F238E27FC236}">
                      <a16:creationId xmlns:a16="http://schemas.microsoft.com/office/drawing/2014/main" id="{4E1258B5-2B1A-5C42-BD9D-8CE6C8FA7220}"/>
                    </a:ext>
                  </a:extLst>
                </p:cNvPr>
                <p:cNvSpPr/>
                <p:nvPr/>
              </p:nvSpPr>
              <p:spPr>
                <a:xfrm rot="5400000">
                  <a:off x="4378468" y="2059348"/>
                  <a:ext cx="374878" cy="579131"/>
                </a:xfrm>
                <a:custGeom>
                  <a:avLst/>
                  <a:gdLst>
                    <a:gd name="connsiteX0" fmla="*/ 187439 w 374877"/>
                    <a:gd name="connsiteY0" fmla="*/ 0 h 579131"/>
                    <a:gd name="connsiteX1" fmla="*/ 187439 w 374877"/>
                    <a:gd name="connsiteY1" fmla="*/ 0 h 579131"/>
                    <a:gd name="connsiteX2" fmla="*/ 374878 w 374877"/>
                    <a:gd name="connsiteY2" fmla="*/ 187439 h 579131"/>
                    <a:gd name="connsiteX3" fmla="*/ 374877 w 374877"/>
                    <a:gd name="connsiteY3" fmla="*/ 579131 h 579131"/>
                    <a:gd name="connsiteX4" fmla="*/ 374877 w 374877"/>
                    <a:gd name="connsiteY4" fmla="*/ 579131 h 579131"/>
                    <a:gd name="connsiteX5" fmla="*/ 0 w 374877"/>
                    <a:gd name="connsiteY5" fmla="*/ 579131 h 579131"/>
                    <a:gd name="connsiteX6" fmla="*/ 0 w 374877"/>
                    <a:gd name="connsiteY6" fmla="*/ 579131 h 579131"/>
                    <a:gd name="connsiteX7" fmla="*/ 0 w 374877"/>
                    <a:gd name="connsiteY7" fmla="*/ 187439 h 579131"/>
                    <a:gd name="connsiteX8" fmla="*/ 187439 w 374877"/>
                    <a:gd name="connsiteY8" fmla="*/ 0 h 579131"/>
                    <a:gd name="connsiteX0" fmla="*/ 0 w 374878"/>
                    <a:gd name="connsiteY0" fmla="*/ 579131 h 670571"/>
                    <a:gd name="connsiteX1" fmla="*/ 0 w 374878"/>
                    <a:gd name="connsiteY1" fmla="*/ 187439 h 670571"/>
                    <a:gd name="connsiteX2" fmla="*/ 187439 w 374878"/>
                    <a:gd name="connsiteY2" fmla="*/ 0 h 670571"/>
                    <a:gd name="connsiteX3" fmla="*/ 187439 w 374878"/>
                    <a:gd name="connsiteY3" fmla="*/ 0 h 670571"/>
                    <a:gd name="connsiteX4" fmla="*/ 374878 w 374878"/>
                    <a:gd name="connsiteY4" fmla="*/ 187439 h 670571"/>
                    <a:gd name="connsiteX5" fmla="*/ 374877 w 374878"/>
                    <a:gd name="connsiteY5" fmla="*/ 579131 h 670571"/>
                    <a:gd name="connsiteX6" fmla="*/ 374877 w 374878"/>
                    <a:gd name="connsiteY6" fmla="*/ 579131 h 670571"/>
                    <a:gd name="connsiteX7" fmla="*/ 0 w 374878"/>
                    <a:gd name="connsiteY7" fmla="*/ 579131 h 670571"/>
                    <a:gd name="connsiteX8" fmla="*/ 91440 w 374878"/>
                    <a:gd name="connsiteY8" fmla="*/ 670571 h 670571"/>
                    <a:gd name="connsiteX0" fmla="*/ 0 w 374878"/>
                    <a:gd name="connsiteY0" fmla="*/ 579131 h 579131"/>
                    <a:gd name="connsiteX1" fmla="*/ 0 w 374878"/>
                    <a:gd name="connsiteY1" fmla="*/ 187439 h 579131"/>
                    <a:gd name="connsiteX2" fmla="*/ 187439 w 374878"/>
                    <a:gd name="connsiteY2" fmla="*/ 0 h 579131"/>
                    <a:gd name="connsiteX3" fmla="*/ 187439 w 374878"/>
                    <a:gd name="connsiteY3" fmla="*/ 0 h 579131"/>
                    <a:gd name="connsiteX4" fmla="*/ 374878 w 374878"/>
                    <a:gd name="connsiteY4" fmla="*/ 187439 h 579131"/>
                    <a:gd name="connsiteX5" fmla="*/ 374877 w 374878"/>
                    <a:gd name="connsiteY5" fmla="*/ 579131 h 579131"/>
                    <a:gd name="connsiteX6" fmla="*/ 374877 w 374878"/>
                    <a:gd name="connsiteY6" fmla="*/ 579131 h 579131"/>
                    <a:gd name="connsiteX7" fmla="*/ 0 w 374878"/>
                    <a:gd name="connsiteY7" fmla="*/ 579131 h 579131"/>
                    <a:gd name="connsiteX0" fmla="*/ 0 w 374878"/>
                    <a:gd name="connsiteY0" fmla="*/ 579131 h 579131"/>
                    <a:gd name="connsiteX1" fmla="*/ 0 w 374878"/>
                    <a:gd name="connsiteY1" fmla="*/ 187439 h 579131"/>
                    <a:gd name="connsiteX2" fmla="*/ 187439 w 374878"/>
                    <a:gd name="connsiteY2" fmla="*/ 0 h 579131"/>
                    <a:gd name="connsiteX3" fmla="*/ 187439 w 374878"/>
                    <a:gd name="connsiteY3" fmla="*/ 0 h 579131"/>
                    <a:gd name="connsiteX4" fmla="*/ 374878 w 374878"/>
                    <a:gd name="connsiteY4" fmla="*/ 187439 h 579131"/>
                    <a:gd name="connsiteX5" fmla="*/ 374877 w 374878"/>
                    <a:gd name="connsiteY5" fmla="*/ 579131 h 579131"/>
                    <a:gd name="connsiteX6" fmla="*/ 374877 w 374878"/>
                    <a:gd name="connsiteY6" fmla="*/ 579131 h 579131"/>
                    <a:gd name="connsiteX0" fmla="*/ 0 w 374878"/>
                    <a:gd name="connsiteY0" fmla="*/ 579131 h 579131"/>
                    <a:gd name="connsiteX1" fmla="*/ 0 w 374878"/>
                    <a:gd name="connsiteY1" fmla="*/ 187439 h 579131"/>
                    <a:gd name="connsiteX2" fmla="*/ 187439 w 374878"/>
                    <a:gd name="connsiteY2" fmla="*/ 0 h 579131"/>
                    <a:gd name="connsiteX3" fmla="*/ 187439 w 374878"/>
                    <a:gd name="connsiteY3" fmla="*/ 0 h 579131"/>
                    <a:gd name="connsiteX4" fmla="*/ 374878 w 374878"/>
                    <a:gd name="connsiteY4" fmla="*/ 187439 h 579131"/>
                    <a:gd name="connsiteX5" fmla="*/ 374877 w 374878"/>
                    <a:gd name="connsiteY5" fmla="*/ 579131 h 57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878" h="579131">
                      <a:moveTo>
                        <a:pt x="0" y="579131"/>
                      </a:moveTo>
                      <a:lnTo>
                        <a:pt x="0" y="187439"/>
                      </a:lnTo>
                      <a:cubicBezTo>
                        <a:pt x="0" y="83919"/>
                        <a:pt x="83919" y="0"/>
                        <a:pt x="187439" y="0"/>
                      </a:cubicBezTo>
                      <a:lnTo>
                        <a:pt x="187439" y="0"/>
                      </a:lnTo>
                      <a:cubicBezTo>
                        <a:pt x="290959" y="0"/>
                        <a:pt x="374878" y="83919"/>
                        <a:pt x="374878" y="187439"/>
                      </a:cubicBezTo>
                      <a:cubicBezTo>
                        <a:pt x="374878" y="318003"/>
                        <a:pt x="374877" y="448567"/>
                        <a:pt x="374877" y="579131"/>
                      </a:cubicBezTo>
                    </a:path>
                  </a:pathLst>
                </a:custGeom>
                <a:noFill/>
                <a:ln w="12700" cap="rnd">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1" name="Round Same Side Corner Rectangle 262">
                  <a:extLst>
                    <a:ext uri="{FF2B5EF4-FFF2-40B4-BE49-F238E27FC236}">
                      <a16:creationId xmlns:a16="http://schemas.microsoft.com/office/drawing/2014/main" id="{8ACB94E5-11D4-184A-A57E-13038C541322}"/>
                    </a:ext>
                  </a:extLst>
                </p:cNvPr>
                <p:cNvSpPr/>
                <p:nvPr/>
              </p:nvSpPr>
              <p:spPr>
                <a:xfrm rot="5400000">
                  <a:off x="4376861" y="2435833"/>
                  <a:ext cx="440694" cy="641734"/>
                </a:xfrm>
                <a:custGeom>
                  <a:avLst/>
                  <a:gdLst>
                    <a:gd name="connsiteX0" fmla="*/ 220347 w 440693"/>
                    <a:gd name="connsiteY0" fmla="*/ 0 h 641734"/>
                    <a:gd name="connsiteX1" fmla="*/ 220347 w 440693"/>
                    <a:gd name="connsiteY1" fmla="*/ 0 h 641734"/>
                    <a:gd name="connsiteX2" fmla="*/ 440694 w 440693"/>
                    <a:gd name="connsiteY2" fmla="*/ 220347 h 641734"/>
                    <a:gd name="connsiteX3" fmla="*/ 440693 w 440693"/>
                    <a:gd name="connsiteY3" fmla="*/ 641734 h 641734"/>
                    <a:gd name="connsiteX4" fmla="*/ 440693 w 440693"/>
                    <a:gd name="connsiteY4" fmla="*/ 641734 h 641734"/>
                    <a:gd name="connsiteX5" fmla="*/ 0 w 440693"/>
                    <a:gd name="connsiteY5" fmla="*/ 641734 h 641734"/>
                    <a:gd name="connsiteX6" fmla="*/ 0 w 440693"/>
                    <a:gd name="connsiteY6" fmla="*/ 641734 h 641734"/>
                    <a:gd name="connsiteX7" fmla="*/ 0 w 440693"/>
                    <a:gd name="connsiteY7" fmla="*/ 220347 h 641734"/>
                    <a:gd name="connsiteX8" fmla="*/ 220347 w 440693"/>
                    <a:gd name="connsiteY8" fmla="*/ 0 h 641734"/>
                    <a:gd name="connsiteX0" fmla="*/ 0 w 440694"/>
                    <a:gd name="connsiteY0" fmla="*/ 641734 h 733174"/>
                    <a:gd name="connsiteX1" fmla="*/ 0 w 440694"/>
                    <a:gd name="connsiteY1" fmla="*/ 220347 h 733174"/>
                    <a:gd name="connsiteX2" fmla="*/ 220347 w 440694"/>
                    <a:gd name="connsiteY2" fmla="*/ 0 h 733174"/>
                    <a:gd name="connsiteX3" fmla="*/ 220347 w 440694"/>
                    <a:gd name="connsiteY3" fmla="*/ 0 h 733174"/>
                    <a:gd name="connsiteX4" fmla="*/ 440694 w 440694"/>
                    <a:gd name="connsiteY4" fmla="*/ 220347 h 733174"/>
                    <a:gd name="connsiteX5" fmla="*/ 440693 w 440694"/>
                    <a:gd name="connsiteY5" fmla="*/ 641734 h 733174"/>
                    <a:gd name="connsiteX6" fmla="*/ 440693 w 440694"/>
                    <a:gd name="connsiteY6" fmla="*/ 641734 h 733174"/>
                    <a:gd name="connsiteX7" fmla="*/ 0 w 440694"/>
                    <a:gd name="connsiteY7" fmla="*/ 641734 h 733174"/>
                    <a:gd name="connsiteX8" fmla="*/ 91440 w 440694"/>
                    <a:gd name="connsiteY8" fmla="*/ 733174 h 733174"/>
                    <a:gd name="connsiteX0" fmla="*/ 0 w 440694"/>
                    <a:gd name="connsiteY0" fmla="*/ 641734 h 641734"/>
                    <a:gd name="connsiteX1" fmla="*/ 0 w 440694"/>
                    <a:gd name="connsiteY1" fmla="*/ 220347 h 641734"/>
                    <a:gd name="connsiteX2" fmla="*/ 220347 w 440694"/>
                    <a:gd name="connsiteY2" fmla="*/ 0 h 641734"/>
                    <a:gd name="connsiteX3" fmla="*/ 220347 w 440694"/>
                    <a:gd name="connsiteY3" fmla="*/ 0 h 641734"/>
                    <a:gd name="connsiteX4" fmla="*/ 440694 w 440694"/>
                    <a:gd name="connsiteY4" fmla="*/ 220347 h 641734"/>
                    <a:gd name="connsiteX5" fmla="*/ 440693 w 440694"/>
                    <a:gd name="connsiteY5" fmla="*/ 641734 h 641734"/>
                    <a:gd name="connsiteX6" fmla="*/ 440693 w 440694"/>
                    <a:gd name="connsiteY6" fmla="*/ 641734 h 641734"/>
                    <a:gd name="connsiteX7" fmla="*/ 0 w 440694"/>
                    <a:gd name="connsiteY7" fmla="*/ 641734 h 641734"/>
                    <a:gd name="connsiteX0" fmla="*/ 0 w 440694"/>
                    <a:gd name="connsiteY0" fmla="*/ 641734 h 641734"/>
                    <a:gd name="connsiteX1" fmla="*/ 0 w 440694"/>
                    <a:gd name="connsiteY1" fmla="*/ 220347 h 641734"/>
                    <a:gd name="connsiteX2" fmla="*/ 220347 w 440694"/>
                    <a:gd name="connsiteY2" fmla="*/ 0 h 641734"/>
                    <a:gd name="connsiteX3" fmla="*/ 220347 w 440694"/>
                    <a:gd name="connsiteY3" fmla="*/ 0 h 641734"/>
                    <a:gd name="connsiteX4" fmla="*/ 440694 w 440694"/>
                    <a:gd name="connsiteY4" fmla="*/ 220347 h 641734"/>
                    <a:gd name="connsiteX5" fmla="*/ 440693 w 440694"/>
                    <a:gd name="connsiteY5" fmla="*/ 641734 h 641734"/>
                    <a:gd name="connsiteX6" fmla="*/ 440693 w 440694"/>
                    <a:gd name="connsiteY6" fmla="*/ 641734 h 641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694" h="641734">
                      <a:moveTo>
                        <a:pt x="0" y="641734"/>
                      </a:moveTo>
                      <a:lnTo>
                        <a:pt x="0" y="220347"/>
                      </a:lnTo>
                      <a:cubicBezTo>
                        <a:pt x="0" y="98653"/>
                        <a:pt x="98653" y="0"/>
                        <a:pt x="220347" y="0"/>
                      </a:cubicBezTo>
                      <a:lnTo>
                        <a:pt x="220347" y="0"/>
                      </a:lnTo>
                      <a:cubicBezTo>
                        <a:pt x="342041" y="0"/>
                        <a:pt x="440694" y="98653"/>
                        <a:pt x="440694" y="220347"/>
                      </a:cubicBezTo>
                      <a:cubicBezTo>
                        <a:pt x="440694" y="360809"/>
                        <a:pt x="440693" y="501272"/>
                        <a:pt x="440693" y="641734"/>
                      </a:cubicBezTo>
                      <a:lnTo>
                        <a:pt x="440693" y="641734"/>
                      </a:lnTo>
                    </a:path>
                  </a:pathLst>
                </a:custGeom>
                <a:noFill/>
                <a:ln w="12700" cap="rnd">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72" name="Straight Connector 171">
                  <a:extLst>
                    <a:ext uri="{FF2B5EF4-FFF2-40B4-BE49-F238E27FC236}">
                      <a16:creationId xmlns:a16="http://schemas.microsoft.com/office/drawing/2014/main" id="{C83E7217-3B11-CC40-8DDF-85D2D0EB3A16}"/>
                    </a:ext>
                  </a:extLst>
                </p:cNvPr>
                <p:cNvCxnSpPr/>
                <p:nvPr/>
              </p:nvCxnSpPr>
              <p:spPr>
                <a:xfrm>
                  <a:off x="4417640" y="2030049"/>
                  <a:ext cx="0" cy="1087801"/>
                </a:xfrm>
                <a:prstGeom prst="line">
                  <a:avLst/>
                </a:prstGeom>
                <a:ln w="12700"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575E5598-E72A-EC4B-81EB-B74F264D92C1}"/>
                    </a:ext>
                  </a:extLst>
                </p:cNvPr>
                <p:cNvCxnSpPr>
                  <a:cxnSpLocks/>
                </p:cNvCxnSpPr>
                <p:nvPr/>
              </p:nvCxnSpPr>
              <p:spPr>
                <a:xfrm>
                  <a:off x="4639890" y="2978150"/>
                  <a:ext cx="0" cy="139700"/>
                </a:xfrm>
                <a:prstGeom prst="line">
                  <a:avLst/>
                </a:prstGeom>
                <a:ln w="12700"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4F7DD2B8-1D67-6F48-8B1D-0B665FF04F64}"/>
                    </a:ext>
                  </a:extLst>
                </p:cNvPr>
                <p:cNvCxnSpPr>
                  <a:cxnSpLocks/>
                </p:cNvCxnSpPr>
                <p:nvPr/>
              </p:nvCxnSpPr>
              <p:spPr>
                <a:xfrm>
                  <a:off x="4639892" y="2030049"/>
                  <a:ext cx="0" cy="99447"/>
                </a:xfrm>
                <a:prstGeom prst="line">
                  <a:avLst/>
                </a:prstGeom>
                <a:ln w="12700" cap="rnd">
                  <a:solidFill>
                    <a:schemeClr val="accent6"/>
                  </a:solidFill>
                </a:ln>
              </p:spPr>
              <p:style>
                <a:lnRef idx="1">
                  <a:schemeClr val="accent1"/>
                </a:lnRef>
                <a:fillRef idx="0">
                  <a:schemeClr val="accent1"/>
                </a:fillRef>
                <a:effectRef idx="0">
                  <a:schemeClr val="accent1"/>
                </a:effectRef>
                <a:fontRef idx="minor">
                  <a:schemeClr val="tx1"/>
                </a:fontRef>
              </p:style>
            </p:cxnSp>
          </p:grpSp>
        </p:grpSp>
        <p:sp>
          <p:nvSpPr>
            <p:cNvPr id="188" name="Freeform 187">
              <a:extLst>
                <a:ext uri="{FF2B5EF4-FFF2-40B4-BE49-F238E27FC236}">
                  <a16:creationId xmlns:a16="http://schemas.microsoft.com/office/drawing/2014/main" id="{7EFD137B-4D4B-064F-A69B-B1D5B9AA3E5E}"/>
                </a:ext>
              </a:extLst>
            </p:cNvPr>
            <p:cNvSpPr/>
            <p:nvPr/>
          </p:nvSpPr>
          <p:spPr>
            <a:xfrm>
              <a:off x="1834212" y="1828885"/>
              <a:ext cx="601171" cy="74780"/>
            </a:xfrm>
            <a:custGeom>
              <a:avLst/>
              <a:gdLst>
                <a:gd name="connsiteX0" fmla="*/ 90064 w 601171"/>
                <a:gd name="connsiteY0" fmla="*/ 0 h 74780"/>
                <a:gd name="connsiteX1" fmla="*/ 121677 w 601171"/>
                <a:gd name="connsiteY1" fmla="*/ 0 h 74780"/>
                <a:gd name="connsiteX2" fmla="*/ 121677 w 601171"/>
                <a:gd name="connsiteY2" fmla="*/ 43439 h 74780"/>
                <a:gd name="connsiteX3" fmla="*/ 479493 w 601171"/>
                <a:gd name="connsiteY3" fmla="*/ 43439 h 74780"/>
                <a:gd name="connsiteX4" fmla="*/ 479493 w 601171"/>
                <a:gd name="connsiteY4" fmla="*/ 0 h 74780"/>
                <a:gd name="connsiteX5" fmla="*/ 511108 w 601171"/>
                <a:gd name="connsiteY5" fmla="*/ 0 h 74780"/>
                <a:gd name="connsiteX6" fmla="*/ 601171 w 601171"/>
                <a:gd name="connsiteY6" fmla="*/ 74780 h 74780"/>
                <a:gd name="connsiteX7" fmla="*/ 0 w 601171"/>
                <a:gd name="connsiteY7" fmla="*/ 74780 h 74780"/>
                <a:gd name="connsiteX8" fmla="*/ 90064 w 601171"/>
                <a:gd name="connsiteY8" fmla="*/ 0 h 74780"/>
                <a:gd name="connsiteX0" fmla="*/ 479493 w 601171"/>
                <a:gd name="connsiteY0" fmla="*/ 43439 h 134879"/>
                <a:gd name="connsiteX1" fmla="*/ 479493 w 601171"/>
                <a:gd name="connsiteY1" fmla="*/ 0 h 134879"/>
                <a:gd name="connsiteX2" fmla="*/ 511108 w 601171"/>
                <a:gd name="connsiteY2" fmla="*/ 0 h 134879"/>
                <a:gd name="connsiteX3" fmla="*/ 601171 w 601171"/>
                <a:gd name="connsiteY3" fmla="*/ 74780 h 134879"/>
                <a:gd name="connsiteX4" fmla="*/ 0 w 601171"/>
                <a:gd name="connsiteY4" fmla="*/ 74780 h 134879"/>
                <a:gd name="connsiteX5" fmla="*/ 90064 w 601171"/>
                <a:gd name="connsiteY5" fmla="*/ 0 h 134879"/>
                <a:gd name="connsiteX6" fmla="*/ 121677 w 601171"/>
                <a:gd name="connsiteY6" fmla="*/ 0 h 134879"/>
                <a:gd name="connsiteX7" fmla="*/ 121677 w 601171"/>
                <a:gd name="connsiteY7" fmla="*/ 43439 h 134879"/>
                <a:gd name="connsiteX8" fmla="*/ 570933 w 601171"/>
                <a:gd name="connsiteY8" fmla="*/ 134879 h 134879"/>
                <a:gd name="connsiteX0" fmla="*/ 479493 w 601171"/>
                <a:gd name="connsiteY0" fmla="*/ 43439 h 74780"/>
                <a:gd name="connsiteX1" fmla="*/ 479493 w 601171"/>
                <a:gd name="connsiteY1" fmla="*/ 0 h 74780"/>
                <a:gd name="connsiteX2" fmla="*/ 511108 w 601171"/>
                <a:gd name="connsiteY2" fmla="*/ 0 h 74780"/>
                <a:gd name="connsiteX3" fmla="*/ 601171 w 601171"/>
                <a:gd name="connsiteY3" fmla="*/ 74780 h 74780"/>
                <a:gd name="connsiteX4" fmla="*/ 0 w 601171"/>
                <a:gd name="connsiteY4" fmla="*/ 74780 h 74780"/>
                <a:gd name="connsiteX5" fmla="*/ 90064 w 601171"/>
                <a:gd name="connsiteY5" fmla="*/ 0 h 74780"/>
                <a:gd name="connsiteX6" fmla="*/ 121677 w 601171"/>
                <a:gd name="connsiteY6" fmla="*/ 0 h 74780"/>
                <a:gd name="connsiteX7" fmla="*/ 121677 w 601171"/>
                <a:gd name="connsiteY7" fmla="*/ 43439 h 74780"/>
                <a:gd name="connsiteX0" fmla="*/ 479493 w 601171"/>
                <a:gd name="connsiteY0" fmla="*/ 0 h 74780"/>
                <a:gd name="connsiteX1" fmla="*/ 511108 w 601171"/>
                <a:gd name="connsiteY1" fmla="*/ 0 h 74780"/>
                <a:gd name="connsiteX2" fmla="*/ 601171 w 601171"/>
                <a:gd name="connsiteY2" fmla="*/ 74780 h 74780"/>
                <a:gd name="connsiteX3" fmla="*/ 0 w 601171"/>
                <a:gd name="connsiteY3" fmla="*/ 74780 h 74780"/>
                <a:gd name="connsiteX4" fmla="*/ 90064 w 601171"/>
                <a:gd name="connsiteY4" fmla="*/ 0 h 74780"/>
                <a:gd name="connsiteX5" fmla="*/ 121677 w 601171"/>
                <a:gd name="connsiteY5" fmla="*/ 0 h 74780"/>
                <a:gd name="connsiteX6" fmla="*/ 121677 w 601171"/>
                <a:gd name="connsiteY6" fmla="*/ 43439 h 74780"/>
                <a:gd name="connsiteX0" fmla="*/ 479493 w 601171"/>
                <a:gd name="connsiteY0" fmla="*/ 0 h 74780"/>
                <a:gd name="connsiteX1" fmla="*/ 511108 w 601171"/>
                <a:gd name="connsiteY1" fmla="*/ 0 h 74780"/>
                <a:gd name="connsiteX2" fmla="*/ 601171 w 601171"/>
                <a:gd name="connsiteY2" fmla="*/ 74780 h 74780"/>
                <a:gd name="connsiteX3" fmla="*/ 0 w 601171"/>
                <a:gd name="connsiteY3" fmla="*/ 74780 h 74780"/>
                <a:gd name="connsiteX4" fmla="*/ 90064 w 601171"/>
                <a:gd name="connsiteY4" fmla="*/ 0 h 74780"/>
                <a:gd name="connsiteX5" fmla="*/ 121677 w 601171"/>
                <a:gd name="connsiteY5" fmla="*/ 0 h 7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171" h="74780">
                  <a:moveTo>
                    <a:pt x="479493" y="0"/>
                  </a:moveTo>
                  <a:lnTo>
                    <a:pt x="511108" y="0"/>
                  </a:lnTo>
                  <a:lnTo>
                    <a:pt x="601171" y="74780"/>
                  </a:lnTo>
                  <a:lnTo>
                    <a:pt x="0" y="74780"/>
                  </a:lnTo>
                  <a:lnTo>
                    <a:pt x="90064" y="0"/>
                  </a:lnTo>
                  <a:lnTo>
                    <a:pt x="121677" y="0"/>
                  </a:lnTo>
                </a:path>
              </a:pathLst>
            </a:custGeom>
            <a:noFill/>
            <a:ln w="12700" cap="rnd">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2" name="Straight Connector 11">
            <a:extLst>
              <a:ext uri="{FF2B5EF4-FFF2-40B4-BE49-F238E27FC236}">
                <a16:creationId xmlns:a16="http://schemas.microsoft.com/office/drawing/2014/main" id="{B6E83D1D-9404-BE43-B836-B3C1C27871A2}"/>
              </a:ext>
            </a:extLst>
          </p:cNvPr>
          <p:cNvCxnSpPr>
            <a:cxnSpLocks/>
          </p:cNvCxnSpPr>
          <p:nvPr/>
        </p:nvCxnSpPr>
        <p:spPr>
          <a:xfrm>
            <a:off x="6096000" y="1671591"/>
            <a:ext cx="0" cy="3094373"/>
          </a:xfrm>
          <a:prstGeom prst="line">
            <a:avLst/>
          </a:prstGeom>
          <a:ln w="12700" cap="rnd">
            <a:solidFill>
              <a:srgbClr val="003A5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37552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6" presetClass="entr" presetSubtype="42"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Horizont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7" name="Straight Connector 106"/>
          <p:cNvCxnSpPr/>
          <p:nvPr/>
        </p:nvCxnSpPr>
        <p:spPr>
          <a:xfrm>
            <a:off x="2908517" y="3593580"/>
            <a:ext cx="6374969"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6" name="Picture 195">
            <a:extLst>
              <a:ext uri="{FF2B5EF4-FFF2-40B4-BE49-F238E27FC236}">
                <a16:creationId xmlns:a16="http://schemas.microsoft.com/office/drawing/2014/main" id="{854F7BF5-0647-0444-A2EA-F29A68DC685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963276" y="1293380"/>
            <a:ext cx="8265448" cy="4895413"/>
          </a:xfrm>
          <a:prstGeom prst="rect">
            <a:avLst/>
          </a:prstGeom>
        </p:spPr>
      </p:pic>
      <p:sp>
        <p:nvSpPr>
          <p:cNvPr id="127" name="Rectangle 126">
            <a:extLst>
              <a:ext uri="{FF2B5EF4-FFF2-40B4-BE49-F238E27FC236}">
                <a16:creationId xmlns:a16="http://schemas.microsoft.com/office/drawing/2014/main" id="{8A398E65-5D42-6D43-8D73-382E0ED179BA}"/>
              </a:ext>
            </a:extLst>
          </p:cNvPr>
          <p:cNvSpPr/>
          <p:nvPr/>
        </p:nvSpPr>
        <p:spPr>
          <a:xfrm>
            <a:off x="4568461" y="3986441"/>
            <a:ext cx="4554945" cy="1241622"/>
          </a:xfrm>
          <a:prstGeom prst="rect">
            <a:avLst/>
          </a:prstGeom>
        </p:spPr>
        <p:txBody>
          <a:bodyPr wrap="square" anchor="ctr">
            <a:spAutoFit/>
          </a:bodyPr>
          <a:lstStyle/>
          <a:p>
            <a:pPr>
              <a:defRPr/>
            </a:pPr>
            <a:r>
              <a:rPr lang="en-US" sz="1867" dirty="0">
                <a:solidFill>
                  <a:schemeClr val="accent2"/>
                </a:solidFill>
                <a:latin typeface="CiscoSansTT Light" panose="020B0503020201020303" pitchFamily="34" charset="0"/>
                <a:ea typeface="CiscoSansTT" charset="0"/>
                <a:cs typeface="CiscoSansTT Light" panose="020B0503020201020303" pitchFamily="34" charset="0"/>
              </a:rPr>
              <a:t>AMP for Endpoints</a:t>
            </a:r>
            <a:r>
              <a:rPr lang="en-US" sz="1867" dirty="0">
                <a:solidFill>
                  <a:schemeClr val="accent2"/>
                </a:solidFill>
                <a:ea typeface="CiscoSansTT" charset="0"/>
                <a:cs typeface="CiscoSansTT" charset="0"/>
              </a:rPr>
              <a:t> </a:t>
            </a:r>
            <a:br>
              <a:rPr lang="en-US" sz="1867" dirty="0">
                <a:ea typeface="CiscoSansTT" charset="0"/>
                <a:cs typeface="CiscoSansTT" charset="0"/>
              </a:rPr>
            </a:br>
            <a:r>
              <a:rPr lang="en-US" sz="1867" dirty="0">
                <a:solidFill>
                  <a:srgbClr val="003A5C"/>
                </a:solidFill>
              </a:rPr>
              <a:t>Shows full history of compromise, </a:t>
            </a:r>
            <a:br>
              <a:rPr lang="en-US" sz="1867" dirty="0">
                <a:solidFill>
                  <a:srgbClr val="003A5C"/>
                </a:solidFill>
              </a:rPr>
            </a:br>
            <a:r>
              <a:rPr lang="en-US" sz="1867" dirty="0">
                <a:solidFill>
                  <a:srgbClr val="003A5C"/>
                </a:solidFill>
              </a:rPr>
              <a:t>and provides blocking of malware </a:t>
            </a:r>
            <a:br>
              <a:rPr lang="en-US" sz="1867" dirty="0">
                <a:solidFill>
                  <a:srgbClr val="003A5C"/>
                </a:solidFill>
              </a:rPr>
            </a:br>
            <a:r>
              <a:rPr lang="en-US" sz="1867" dirty="0">
                <a:solidFill>
                  <a:srgbClr val="003A5C"/>
                </a:solidFill>
              </a:rPr>
              <a:t>with a single click.</a:t>
            </a:r>
            <a:endParaRPr lang="en-US" sz="1867" dirty="0">
              <a:solidFill>
                <a:srgbClr val="003A5C"/>
              </a:solidFill>
              <a:ea typeface="ＭＳ Ｐゴシック" charset="0"/>
              <a:cs typeface="ＭＳ Ｐゴシック" charset="0"/>
            </a:endParaRPr>
          </a:p>
        </p:txBody>
      </p:sp>
      <p:sp>
        <p:nvSpPr>
          <p:cNvPr id="128" name="Rectangle 127">
            <a:extLst>
              <a:ext uri="{FF2B5EF4-FFF2-40B4-BE49-F238E27FC236}">
                <a16:creationId xmlns:a16="http://schemas.microsoft.com/office/drawing/2014/main" id="{40D5486B-C39E-3745-BF2F-37D8B1163FA6}"/>
              </a:ext>
            </a:extLst>
          </p:cNvPr>
          <p:cNvSpPr/>
          <p:nvPr/>
        </p:nvSpPr>
        <p:spPr>
          <a:xfrm>
            <a:off x="4568461" y="2107142"/>
            <a:ext cx="4554944" cy="954300"/>
          </a:xfrm>
          <a:prstGeom prst="rect">
            <a:avLst/>
          </a:prstGeom>
        </p:spPr>
        <p:txBody>
          <a:bodyPr wrap="square" anchor="ctr">
            <a:spAutoFit/>
          </a:bodyPr>
          <a:lstStyle/>
          <a:p>
            <a:pPr>
              <a:defRPr/>
            </a:pPr>
            <a:r>
              <a:rPr lang="en-US" sz="1867" dirty="0">
                <a:solidFill>
                  <a:schemeClr val="accent2"/>
                </a:solidFill>
                <a:latin typeface="CiscoSansTT Light" panose="020B0503020201020303" pitchFamily="34" charset="0"/>
                <a:ea typeface="CiscoSansTT" charset="0"/>
                <a:cs typeface="CiscoSansTT Light" panose="020B0503020201020303" pitchFamily="34" charset="0"/>
              </a:rPr>
              <a:t>FirstLight DNS Protect - Umbrella Investigate</a:t>
            </a:r>
            <a:r>
              <a:rPr lang="en-US" sz="1867" b="1" dirty="0">
                <a:solidFill>
                  <a:schemeClr val="accent2"/>
                </a:solidFill>
                <a:ea typeface="ＭＳ Ｐゴシック" charset="0"/>
                <a:cs typeface="ＭＳ Ｐゴシック" charset="0"/>
              </a:rPr>
              <a:t> </a:t>
            </a:r>
            <a:br>
              <a:rPr lang="en-US" sz="1867" dirty="0"/>
            </a:br>
            <a:r>
              <a:rPr lang="en-US" sz="1867" dirty="0">
                <a:solidFill>
                  <a:srgbClr val="003A5C"/>
                </a:solidFill>
              </a:rPr>
              <a:t>Provides rich threat intelligence on domains, IPs, and file hashes so you can triage faster.</a:t>
            </a:r>
            <a:endParaRPr lang="en-US" sz="1867" dirty="0">
              <a:solidFill>
                <a:srgbClr val="003A5C"/>
              </a:solidFill>
              <a:ea typeface="ＭＳ Ｐゴシック" charset="0"/>
              <a:cs typeface="ＭＳ Ｐゴシック" charset="0"/>
            </a:endParaRPr>
          </a:p>
        </p:txBody>
      </p:sp>
      <p:grpSp>
        <p:nvGrpSpPr>
          <p:cNvPr id="130" name="Group 129">
            <a:extLst>
              <a:ext uri="{FF2B5EF4-FFF2-40B4-BE49-F238E27FC236}">
                <a16:creationId xmlns:a16="http://schemas.microsoft.com/office/drawing/2014/main" id="{416038E1-6518-6847-B2C6-E412B826CFAC}"/>
              </a:ext>
            </a:extLst>
          </p:cNvPr>
          <p:cNvGrpSpPr>
            <a:grpSpLocks noChangeAspect="1"/>
          </p:cNvGrpSpPr>
          <p:nvPr/>
        </p:nvGrpSpPr>
        <p:grpSpPr>
          <a:xfrm>
            <a:off x="3319429" y="4049172"/>
            <a:ext cx="1133856" cy="1133856"/>
            <a:chOff x="2766868" y="3166920"/>
            <a:chExt cx="548640" cy="548640"/>
          </a:xfrm>
        </p:grpSpPr>
        <p:sp>
          <p:nvSpPr>
            <p:cNvPr id="143" name="Oval 142">
              <a:extLst>
                <a:ext uri="{FF2B5EF4-FFF2-40B4-BE49-F238E27FC236}">
                  <a16:creationId xmlns:a16="http://schemas.microsoft.com/office/drawing/2014/main" id="{281C1848-4EEF-3C4F-A3E5-9252E5A2FEEA}"/>
                </a:ext>
              </a:extLst>
            </p:cNvPr>
            <p:cNvSpPr>
              <a:spLocks noChangeAspect="1"/>
            </p:cNvSpPr>
            <p:nvPr/>
          </p:nvSpPr>
          <p:spPr>
            <a:xfrm>
              <a:off x="2766868" y="3166920"/>
              <a:ext cx="548640" cy="548640"/>
            </a:xfrm>
            <a:prstGeom prst="ellipse">
              <a:avLst/>
            </a:prstGeom>
            <a:solidFill>
              <a:srgbClr val="003A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Freeform 143">
              <a:extLst>
                <a:ext uri="{FF2B5EF4-FFF2-40B4-BE49-F238E27FC236}">
                  <a16:creationId xmlns:a16="http://schemas.microsoft.com/office/drawing/2014/main" id="{80E3A5B4-2749-6846-B7D2-29FD7B676FEA}"/>
                </a:ext>
              </a:extLst>
            </p:cNvPr>
            <p:cNvSpPr>
              <a:spLocks noChangeAspect="1"/>
            </p:cNvSpPr>
            <p:nvPr/>
          </p:nvSpPr>
          <p:spPr>
            <a:xfrm>
              <a:off x="2909953" y="3309291"/>
              <a:ext cx="405217" cy="405863"/>
            </a:xfrm>
            <a:custGeom>
              <a:avLst/>
              <a:gdLst>
                <a:gd name="connsiteX0" fmla="*/ 1110782 w 1688406"/>
                <a:gd name="connsiteY0" fmla="*/ 0 h 1691096"/>
                <a:gd name="connsiteX1" fmla="*/ 1688406 w 1688406"/>
                <a:gd name="connsiteY1" fmla="*/ 577623 h 1691096"/>
                <a:gd name="connsiteX2" fmla="*/ 1683910 w 1688406"/>
                <a:gd name="connsiteY2" fmla="*/ 666653 h 1691096"/>
                <a:gd name="connsiteX3" fmla="*/ 663676 w 1688406"/>
                <a:gd name="connsiteY3" fmla="*/ 1686887 h 1691096"/>
                <a:gd name="connsiteX4" fmla="*/ 580314 w 1688406"/>
                <a:gd name="connsiteY4" fmla="*/ 1691096 h 1691096"/>
                <a:gd name="connsiteX5" fmla="*/ 0 w 1688406"/>
                <a:gd name="connsiteY5" fmla="*/ 1110782 h 1691096"/>
                <a:gd name="connsiteX6" fmla="*/ 14042 w 1688406"/>
                <a:gd name="connsiteY6" fmla="*/ 1096740 h 1691096"/>
                <a:gd name="connsiteX7" fmla="*/ 119406 w 1688406"/>
                <a:gd name="connsiteY7" fmla="*/ 1183673 h 1691096"/>
                <a:gd name="connsiteX8" fmla="*/ 546811 w 1688406"/>
                <a:gd name="connsiteY8" fmla="*/ 1314227 h 1691096"/>
                <a:gd name="connsiteX9" fmla="*/ 1311250 w 1688406"/>
                <a:gd name="connsiteY9" fmla="*/ 549788 h 1691096"/>
                <a:gd name="connsiteX10" fmla="*/ 1180696 w 1688406"/>
                <a:gd name="connsiteY10" fmla="*/ 122383 h 1691096"/>
                <a:gd name="connsiteX11" fmla="*/ 1093763 w 1688406"/>
                <a:gd name="connsiteY11" fmla="*/ 17019 h 1691096"/>
                <a:gd name="connsiteX12" fmla="*/ 1110782 w 1688406"/>
                <a:gd name="connsiteY12" fmla="*/ 0 h 16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8406" h="1691096">
                  <a:moveTo>
                    <a:pt x="1110782" y="0"/>
                  </a:moveTo>
                  <a:lnTo>
                    <a:pt x="1688406" y="577623"/>
                  </a:lnTo>
                  <a:lnTo>
                    <a:pt x="1683910" y="666653"/>
                  </a:lnTo>
                  <a:cubicBezTo>
                    <a:pt x="1629279" y="1204593"/>
                    <a:pt x="1201616" y="1632256"/>
                    <a:pt x="663676" y="1686887"/>
                  </a:cubicBezTo>
                  <a:lnTo>
                    <a:pt x="580314" y="1691096"/>
                  </a:lnTo>
                  <a:lnTo>
                    <a:pt x="0" y="1110782"/>
                  </a:lnTo>
                  <a:lnTo>
                    <a:pt x="14042" y="1096740"/>
                  </a:lnTo>
                  <a:lnTo>
                    <a:pt x="119406" y="1183673"/>
                  </a:lnTo>
                  <a:cubicBezTo>
                    <a:pt x="241411" y="1266098"/>
                    <a:pt x="388491" y="1314227"/>
                    <a:pt x="546811" y="1314227"/>
                  </a:cubicBezTo>
                  <a:cubicBezTo>
                    <a:pt x="968999" y="1314227"/>
                    <a:pt x="1311250" y="971976"/>
                    <a:pt x="1311250" y="549788"/>
                  </a:cubicBezTo>
                  <a:cubicBezTo>
                    <a:pt x="1311250" y="391468"/>
                    <a:pt x="1263121" y="244388"/>
                    <a:pt x="1180696" y="122383"/>
                  </a:cubicBezTo>
                  <a:lnTo>
                    <a:pt x="1093763" y="17019"/>
                  </a:lnTo>
                  <a:lnTo>
                    <a:pt x="1110782" y="0"/>
                  </a:lnTo>
                  <a:close/>
                </a:path>
              </a:pathLst>
            </a:custGeom>
            <a:solidFill>
              <a:srgbClr val="0F2F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Freeform 5">
              <a:extLst>
                <a:ext uri="{FF2B5EF4-FFF2-40B4-BE49-F238E27FC236}">
                  <a16:creationId xmlns:a16="http://schemas.microsoft.com/office/drawing/2014/main" id="{9462D2CC-669E-5340-B7F5-A436C0116441}"/>
                </a:ext>
              </a:extLst>
            </p:cNvPr>
            <p:cNvSpPr>
              <a:spLocks noEditPoints="1"/>
            </p:cNvSpPr>
            <p:nvPr/>
          </p:nvSpPr>
          <p:spPr bwMode="auto">
            <a:xfrm>
              <a:off x="2811156" y="3211012"/>
              <a:ext cx="460063" cy="460457"/>
            </a:xfrm>
            <a:custGeom>
              <a:avLst/>
              <a:gdLst>
                <a:gd name="T0" fmla="*/ 614 w 632"/>
                <a:gd name="T1" fmla="*/ 299 h 633"/>
                <a:gd name="T2" fmla="*/ 586 w 632"/>
                <a:gd name="T3" fmla="*/ 299 h 633"/>
                <a:gd name="T4" fmla="*/ 334 w 632"/>
                <a:gd name="T5" fmla="*/ 48 h 633"/>
                <a:gd name="T6" fmla="*/ 334 w 632"/>
                <a:gd name="T7" fmla="*/ 18 h 633"/>
                <a:gd name="T8" fmla="*/ 316 w 632"/>
                <a:gd name="T9" fmla="*/ 0 h 633"/>
                <a:gd name="T10" fmla="*/ 298 w 632"/>
                <a:gd name="T11" fmla="*/ 18 h 633"/>
                <a:gd name="T12" fmla="*/ 298 w 632"/>
                <a:gd name="T13" fmla="*/ 48 h 633"/>
                <a:gd name="T14" fmla="*/ 46 w 632"/>
                <a:gd name="T15" fmla="*/ 299 h 633"/>
                <a:gd name="T16" fmla="*/ 18 w 632"/>
                <a:gd name="T17" fmla="*/ 299 h 633"/>
                <a:gd name="T18" fmla="*/ 0 w 632"/>
                <a:gd name="T19" fmla="*/ 317 h 633"/>
                <a:gd name="T20" fmla="*/ 18 w 632"/>
                <a:gd name="T21" fmla="*/ 335 h 633"/>
                <a:gd name="T22" fmla="*/ 46 w 632"/>
                <a:gd name="T23" fmla="*/ 335 h 633"/>
                <a:gd name="T24" fmla="*/ 298 w 632"/>
                <a:gd name="T25" fmla="*/ 587 h 633"/>
                <a:gd name="T26" fmla="*/ 298 w 632"/>
                <a:gd name="T27" fmla="*/ 615 h 633"/>
                <a:gd name="T28" fmla="*/ 316 w 632"/>
                <a:gd name="T29" fmla="*/ 633 h 633"/>
                <a:gd name="T30" fmla="*/ 334 w 632"/>
                <a:gd name="T31" fmla="*/ 615 h 633"/>
                <a:gd name="T32" fmla="*/ 334 w 632"/>
                <a:gd name="T33" fmla="*/ 587 h 633"/>
                <a:gd name="T34" fmla="*/ 586 w 632"/>
                <a:gd name="T35" fmla="*/ 335 h 633"/>
                <a:gd name="T36" fmla="*/ 614 w 632"/>
                <a:gd name="T37" fmla="*/ 335 h 633"/>
                <a:gd name="T38" fmla="*/ 632 w 632"/>
                <a:gd name="T39" fmla="*/ 317 h 633"/>
                <a:gd name="T40" fmla="*/ 614 w 632"/>
                <a:gd name="T41" fmla="*/ 299 h 633"/>
                <a:gd name="T42" fmla="*/ 334 w 632"/>
                <a:gd name="T43" fmla="*/ 559 h 633"/>
                <a:gd name="T44" fmla="*/ 334 w 632"/>
                <a:gd name="T45" fmla="*/ 531 h 633"/>
                <a:gd name="T46" fmla="*/ 316 w 632"/>
                <a:gd name="T47" fmla="*/ 513 h 633"/>
                <a:gd name="T48" fmla="*/ 298 w 632"/>
                <a:gd name="T49" fmla="*/ 531 h 633"/>
                <a:gd name="T50" fmla="*/ 298 w 632"/>
                <a:gd name="T51" fmla="*/ 559 h 633"/>
                <a:gd name="T52" fmla="*/ 74 w 632"/>
                <a:gd name="T53" fmla="*/ 335 h 633"/>
                <a:gd name="T54" fmla="*/ 101 w 632"/>
                <a:gd name="T55" fmla="*/ 335 h 633"/>
                <a:gd name="T56" fmla="*/ 119 w 632"/>
                <a:gd name="T57" fmla="*/ 317 h 633"/>
                <a:gd name="T58" fmla="*/ 101 w 632"/>
                <a:gd name="T59" fmla="*/ 299 h 633"/>
                <a:gd name="T60" fmla="*/ 75 w 632"/>
                <a:gd name="T61" fmla="*/ 299 h 633"/>
                <a:gd name="T62" fmla="*/ 298 w 632"/>
                <a:gd name="T63" fmla="*/ 76 h 633"/>
                <a:gd name="T64" fmla="*/ 298 w 632"/>
                <a:gd name="T65" fmla="*/ 102 h 633"/>
                <a:gd name="T66" fmla="*/ 316 w 632"/>
                <a:gd name="T67" fmla="*/ 120 h 633"/>
                <a:gd name="T68" fmla="*/ 334 w 632"/>
                <a:gd name="T69" fmla="*/ 102 h 633"/>
                <a:gd name="T70" fmla="*/ 334 w 632"/>
                <a:gd name="T71" fmla="*/ 76 h 633"/>
                <a:gd name="T72" fmla="*/ 558 w 632"/>
                <a:gd name="T73" fmla="*/ 299 h 633"/>
                <a:gd name="T74" fmla="*/ 531 w 632"/>
                <a:gd name="T75" fmla="*/ 299 h 633"/>
                <a:gd name="T76" fmla="*/ 513 w 632"/>
                <a:gd name="T77" fmla="*/ 317 h 633"/>
                <a:gd name="T78" fmla="*/ 531 w 632"/>
                <a:gd name="T79" fmla="*/ 335 h 633"/>
                <a:gd name="T80" fmla="*/ 558 w 632"/>
                <a:gd name="T81" fmla="*/ 335 h 633"/>
                <a:gd name="T82" fmla="*/ 334 w 632"/>
                <a:gd name="T83" fmla="*/ 559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2" h="633">
                  <a:moveTo>
                    <a:pt x="614" y="299"/>
                  </a:moveTo>
                  <a:cubicBezTo>
                    <a:pt x="586" y="299"/>
                    <a:pt x="586" y="299"/>
                    <a:pt x="586" y="299"/>
                  </a:cubicBezTo>
                  <a:cubicBezTo>
                    <a:pt x="576" y="164"/>
                    <a:pt x="469" y="57"/>
                    <a:pt x="334" y="48"/>
                  </a:cubicBezTo>
                  <a:cubicBezTo>
                    <a:pt x="334" y="18"/>
                    <a:pt x="334" y="18"/>
                    <a:pt x="334" y="18"/>
                  </a:cubicBezTo>
                  <a:cubicBezTo>
                    <a:pt x="334" y="9"/>
                    <a:pt x="326" y="0"/>
                    <a:pt x="316" y="0"/>
                  </a:cubicBezTo>
                  <a:cubicBezTo>
                    <a:pt x="306" y="0"/>
                    <a:pt x="298" y="9"/>
                    <a:pt x="298" y="18"/>
                  </a:cubicBezTo>
                  <a:cubicBezTo>
                    <a:pt x="298" y="48"/>
                    <a:pt x="298" y="48"/>
                    <a:pt x="298" y="48"/>
                  </a:cubicBezTo>
                  <a:cubicBezTo>
                    <a:pt x="164" y="57"/>
                    <a:pt x="56" y="164"/>
                    <a:pt x="46" y="299"/>
                  </a:cubicBezTo>
                  <a:cubicBezTo>
                    <a:pt x="18" y="299"/>
                    <a:pt x="18" y="299"/>
                    <a:pt x="18" y="299"/>
                  </a:cubicBezTo>
                  <a:cubicBezTo>
                    <a:pt x="8" y="299"/>
                    <a:pt x="0" y="307"/>
                    <a:pt x="0" y="317"/>
                  </a:cubicBezTo>
                  <a:cubicBezTo>
                    <a:pt x="0" y="327"/>
                    <a:pt x="8" y="335"/>
                    <a:pt x="18" y="335"/>
                  </a:cubicBezTo>
                  <a:cubicBezTo>
                    <a:pt x="46" y="335"/>
                    <a:pt x="46" y="335"/>
                    <a:pt x="46" y="335"/>
                  </a:cubicBezTo>
                  <a:cubicBezTo>
                    <a:pt x="55" y="470"/>
                    <a:pt x="163" y="578"/>
                    <a:pt x="298" y="587"/>
                  </a:cubicBezTo>
                  <a:cubicBezTo>
                    <a:pt x="298" y="615"/>
                    <a:pt x="298" y="615"/>
                    <a:pt x="298" y="615"/>
                  </a:cubicBezTo>
                  <a:cubicBezTo>
                    <a:pt x="298" y="625"/>
                    <a:pt x="306" y="633"/>
                    <a:pt x="316" y="633"/>
                  </a:cubicBezTo>
                  <a:cubicBezTo>
                    <a:pt x="326" y="633"/>
                    <a:pt x="334" y="625"/>
                    <a:pt x="334" y="615"/>
                  </a:cubicBezTo>
                  <a:cubicBezTo>
                    <a:pt x="334" y="587"/>
                    <a:pt x="334" y="587"/>
                    <a:pt x="334" y="587"/>
                  </a:cubicBezTo>
                  <a:cubicBezTo>
                    <a:pt x="469" y="578"/>
                    <a:pt x="577" y="470"/>
                    <a:pt x="586" y="335"/>
                  </a:cubicBezTo>
                  <a:cubicBezTo>
                    <a:pt x="614" y="335"/>
                    <a:pt x="614" y="335"/>
                    <a:pt x="614" y="335"/>
                  </a:cubicBezTo>
                  <a:cubicBezTo>
                    <a:pt x="624" y="335"/>
                    <a:pt x="632" y="327"/>
                    <a:pt x="632" y="317"/>
                  </a:cubicBezTo>
                  <a:cubicBezTo>
                    <a:pt x="632" y="307"/>
                    <a:pt x="624" y="299"/>
                    <a:pt x="614" y="299"/>
                  </a:cubicBezTo>
                  <a:close/>
                  <a:moveTo>
                    <a:pt x="334" y="559"/>
                  </a:moveTo>
                  <a:cubicBezTo>
                    <a:pt x="334" y="531"/>
                    <a:pt x="334" y="531"/>
                    <a:pt x="334" y="531"/>
                  </a:cubicBezTo>
                  <a:cubicBezTo>
                    <a:pt x="334" y="522"/>
                    <a:pt x="326" y="513"/>
                    <a:pt x="316" y="513"/>
                  </a:cubicBezTo>
                  <a:cubicBezTo>
                    <a:pt x="306" y="513"/>
                    <a:pt x="298" y="522"/>
                    <a:pt x="298" y="531"/>
                  </a:cubicBezTo>
                  <a:cubicBezTo>
                    <a:pt x="298" y="559"/>
                    <a:pt x="298" y="559"/>
                    <a:pt x="298" y="559"/>
                  </a:cubicBezTo>
                  <a:cubicBezTo>
                    <a:pt x="179" y="550"/>
                    <a:pt x="83" y="454"/>
                    <a:pt x="74" y="335"/>
                  </a:cubicBezTo>
                  <a:cubicBezTo>
                    <a:pt x="101" y="335"/>
                    <a:pt x="101" y="335"/>
                    <a:pt x="101" y="335"/>
                  </a:cubicBezTo>
                  <a:cubicBezTo>
                    <a:pt x="111" y="335"/>
                    <a:pt x="119" y="327"/>
                    <a:pt x="119" y="317"/>
                  </a:cubicBezTo>
                  <a:cubicBezTo>
                    <a:pt x="119" y="307"/>
                    <a:pt x="111" y="299"/>
                    <a:pt x="101" y="299"/>
                  </a:cubicBezTo>
                  <a:cubicBezTo>
                    <a:pt x="75" y="299"/>
                    <a:pt x="75" y="299"/>
                    <a:pt x="75" y="299"/>
                  </a:cubicBezTo>
                  <a:cubicBezTo>
                    <a:pt x="84" y="180"/>
                    <a:pt x="179" y="85"/>
                    <a:pt x="298" y="76"/>
                  </a:cubicBezTo>
                  <a:cubicBezTo>
                    <a:pt x="298" y="102"/>
                    <a:pt x="298" y="102"/>
                    <a:pt x="298" y="102"/>
                  </a:cubicBezTo>
                  <a:cubicBezTo>
                    <a:pt x="298" y="112"/>
                    <a:pt x="306" y="120"/>
                    <a:pt x="316" y="120"/>
                  </a:cubicBezTo>
                  <a:cubicBezTo>
                    <a:pt x="326" y="120"/>
                    <a:pt x="334" y="112"/>
                    <a:pt x="334" y="102"/>
                  </a:cubicBezTo>
                  <a:cubicBezTo>
                    <a:pt x="334" y="76"/>
                    <a:pt x="334" y="76"/>
                    <a:pt x="334" y="76"/>
                  </a:cubicBezTo>
                  <a:cubicBezTo>
                    <a:pt x="453" y="85"/>
                    <a:pt x="549" y="180"/>
                    <a:pt x="558" y="299"/>
                  </a:cubicBezTo>
                  <a:cubicBezTo>
                    <a:pt x="531" y="299"/>
                    <a:pt x="531" y="299"/>
                    <a:pt x="531" y="299"/>
                  </a:cubicBezTo>
                  <a:cubicBezTo>
                    <a:pt x="521" y="299"/>
                    <a:pt x="513" y="307"/>
                    <a:pt x="513" y="317"/>
                  </a:cubicBezTo>
                  <a:cubicBezTo>
                    <a:pt x="513" y="327"/>
                    <a:pt x="521" y="335"/>
                    <a:pt x="531" y="335"/>
                  </a:cubicBezTo>
                  <a:cubicBezTo>
                    <a:pt x="558" y="335"/>
                    <a:pt x="558" y="335"/>
                    <a:pt x="558" y="335"/>
                  </a:cubicBezTo>
                  <a:cubicBezTo>
                    <a:pt x="549" y="454"/>
                    <a:pt x="453" y="550"/>
                    <a:pt x="334" y="559"/>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CiscoSansTT Light"/>
                <a:cs typeface="CiscoSansTT Light"/>
              </a:endParaRPr>
            </a:p>
          </p:txBody>
        </p:sp>
        <p:grpSp>
          <p:nvGrpSpPr>
            <p:cNvPr id="146" name="Group 145">
              <a:extLst>
                <a:ext uri="{FF2B5EF4-FFF2-40B4-BE49-F238E27FC236}">
                  <a16:creationId xmlns:a16="http://schemas.microsoft.com/office/drawing/2014/main" id="{643F6061-EBC5-E044-B1D2-1312E20F49E9}"/>
                </a:ext>
              </a:extLst>
            </p:cNvPr>
            <p:cNvGrpSpPr/>
            <p:nvPr/>
          </p:nvGrpSpPr>
          <p:grpSpPr>
            <a:xfrm>
              <a:off x="2929996" y="3311418"/>
              <a:ext cx="222384" cy="241602"/>
              <a:chOff x="6083483" y="1803813"/>
              <a:chExt cx="926598" cy="1006677"/>
            </a:xfrm>
            <a:solidFill>
              <a:schemeClr val="bg2"/>
            </a:solidFill>
          </p:grpSpPr>
          <p:sp>
            <p:nvSpPr>
              <p:cNvPr id="147" name="Freeform 6">
                <a:extLst>
                  <a:ext uri="{FF2B5EF4-FFF2-40B4-BE49-F238E27FC236}">
                    <a16:creationId xmlns:a16="http://schemas.microsoft.com/office/drawing/2014/main" id="{212C31F2-11A5-154A-96E9-0C01FA292FD3}"/>
                  </a:ext>
                </a:extLst>
              </p:cNvPr>
              <p:cNvSpPr>
                <a:spLocks/>
              </p:cNvSpPr>
              <p:nvPr/>
            </p:nvSpPr>
            <p:spPr bwMode="auto">
              <a:xfrm>
                <a:off x="6083483" y="2127388"/>
                <a:ext cx="444506" cy="683102"/>
              </a:xfrm>
              <a:custGeom>
                <a:avLst/>
                <a:gdLst>
                  <a:gd name="T0" fmla="*/ 73 w 147"/>
                  <a:gd name="T1" fmla="*/ 0 h 225"/>
                  <a:gd name="T2" fmla="*/ 62 w 147"/>
                  <a:gd name="T3" fmla="*/ 25 h 225"/>
                  <a:gd name="T4" fmla="*/ 25 w 147"/>
                  <a:gd name="T5" fmla="*/ 9 h 225"/>
                  <a:gd name="T6" fmla="*/ 11 w 147"/>
                  <a:gd name="T7" fmla="*/ 15 h 225"/>
                  <a:gd name="T8" fmla="*/ 18 w 147"/>
                  <a:gd name="T9" fmla="*/ 29 h 225"/>
                  <a:gd name="T10" fmla="*/ 56 w 147"/>
                  <a:gd name="T11" fmla="*/ 46 h 225"/>
                  <a:gd name="T12" fmla="*/ 52 w 147"/>
                  <a:gd name="T13" fmla="*/ 79 h 225"/>
                  <a:gd name="T14" fmla="*/ 11 w 147"/>
                  <a:gd name="T15" fmla="*/ 79 h 225"/>
                  <a:gd name="T16" fmla="*/ 0 w 147"/>
                  <a:gd name="T17" fmla="*/ 90 h 225"/>
                  <a:gd name="T18" fmla="*/ 11 w 147"/>
                  <a:gd name="T19" fmla="*/ 101 h 225"/>
                  <a:gd name="T20" fmla="*/ 52 w 147"/>
                  <a:gd name="T21" fmla="*/ 101 h 225"/>
                  <a:gd name="T22" fmla="*/ 56 w 147"/>
                  <a:gd name="T23" fmla="*/ 134 h 225"/>
                  <a:gd name="T24" fmla="*/ 18 w 147"/>
                  <a:gd name="T25" fmla="*/ 151 h 225"/>
                  <a:gd name="T26" fmla="*/ 11 w 147"/>
                  <a:gd name="T27" fmla="*/ 166 h 225"/>
                  <a:gd name="T28" fmla="*/ 22 w 147"/>
                  <a:gd name="T29" fmla="*/ 173 h 225"/>
                  <a:gd name="T30" fmla="*/ 25 w 147"/>
                  <a:gd name="T31" fmla="*/ 172 h 225"/>
                  <a:gd name="T32" fmla="*/ 64 w 147"/>
                  <a:gd name="T33" fmla="*/ 155 h 225"/>
                  <a:gd name="T34" fmla="*/ 147 w 147"/>
                  <a:gd name="T35" fmla="*/ 225 h 225"/>
                  <a:gd name="T36" fmla="*/ 147 w 147"/>
                  <a:gd name="T37" fmla="*/ 20 h 225"/>
                  <a:gd name="T38" fmla="*/ 78 w 147"/>
                  <a:gd name="T39" fmla="*/ 4 h 225"/>
                  <a:gd name="T40" fmla="*/ 73 w 147"/>
                  <a:gd name="T41"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 h="225">
                    <a:moveTo>
                      <a:pt x="73" y="0"/>
                    </a:moveTo>
                    <a:cubicBezTo>
                      <a:pt x="68" y="8"/>
                      <a:pt x="65" y="16"/>
                      <a:pt x="62" y="25"/>
                    </a:cubicBezTo>
                    <a:cubicBezTo>
                      <a:pt x="25" y="9"/>
                      <a:pt x="25" y="9"/>
                      <a:pt x="25" y="9"/>
                    </a:cubicBezTo>
                    <a:cubicBezTo>
                      <a:pt x="20" y="7"/>
                      <a:pt x="13" y="9"/>
                      <a:pt x="11" y="15"/>
                    </a:cubicBezTo>
                    <a:cubicBezTo>
                      <a:pt x="9" y="20"/>
                      <a:pt x="12" y="27"/>
                      <a:pt x="18" y="29"/>
                    </a:cubicBezTo>
                    <a:cubicBezTo>
                      <a:pt x="56" y="46"/>
                      <a:pt x="56" y="46"/>
                      <a:pt x="56" y="46"/>
                    </a:cubicBezTo>
                    <a:cubicBezTo>
                      <a:pt x="54" y="57"/>
                      <a:pt x="52" y="68"/>
                      <a:pt x="52" y="79"/>
                    </a:cubicBezTo>
                    <a:cubicBezTo>
                      <a:pt x="11" y="79"/>
                      <a:pt x="11" y="79"/>
                      <a:pt x="11" y="79"/>
                    </a:cubicBezTo>
                    <a:cubicBezTo>
                      <a:pt x="4" y="79"/>
                      <a:pt x="0" y="83"/>
                      <a:pt x="0" y="90"/>
                    </a:cubicBezTo>
                    <a:cubicBezTo>
                      <a:pt x="0" y="95"/>
                      <a:pt x="4" y="101"/>
                      <a:pt x="11" y="101"/>
                    </a:cubicBezTo>
                    <a:cubicBezTo>
                      <a:pt x="52" y="101"/>
                      <a:pt x="52" y="101"/>
                      <a:pt x="52" y="101"/>
                    </a:cubicBezTo>
                    <a:cubicBezTo>
                      <a:pt x="52" y="113"/>
                      <a:pt x="54" y="124"/>
                      <a:pt x="56" y="134"/>
                    </a:cubicBezTo>
                    <a:cubicBezTo>
                      <a:pt x="18" y="151"/>
                      <a:pt x="18" y="151"/>
                      <a:pt x="18" y="151"/>
                    </a:cubicBezTo>
                    <a:cubicBezTo>
                      <a:pt x="11" y="154"/>
                      <a:pt x="9" y="161"/>
                      <a:pt x="11" y="166"/>
                    </a:cubicBezTo>
                    <a:cubicBezTo>
                      <a:pt x="13" y="169"/>
                      <a:pt x="18" y="173"/>
                      <a:pt x="22" y="173"/>
                    </a:cubicBezTo>
                    <a:cubicBezTo>
                      <a:pt x="23" y="173"/>
                      <a:pt x="24" y="172"/>
                      <a:pt x="25" y="172"/>
                    </a:cubicBezTo>
                    <a:cubicBezTo>
                      <a:pt x="64" y="155"/>
                      <a:pt x="64" y="155"/>
                      <a:pt x="64" y="155"/>
                    </a:cubicBezTo>
                    <a:cubicBezTo>
                      <a:pt x="79" y="190"/>
                      <a:pt x="109" y="211"/>
                      <a:pt x="147" y="225"/>
                    </a:cubicBezTo>
                    <a:cubicBezTo>
                      <a:pt x="147" y="20"/>
                      <a:pt x="147" y="20"/>
                      <a:pt x="147" y="20"/>
                    </a:cubicBezTo>
                    <a:cubicBezTo>
                      <a:pt x="120" y="20"/>
                      <a:pt x="97" y="13"/>
                      <a:pt x="78" y="4"/>
                    </a:cubicBezTo>
                    <a:cubicBezTo>
                      <a:pt x="77" y="2"/>
                      <a:pt x="75" y="1"/>
                      <a:pt x="7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CiscoSansTT Light"/>
                  <a:cs typeface="CiscoSansTT Light"/>
                </a:endParaRPr>
              </a:p>
            </p:txBody>
          </p:sp>
          <p:sp>
            <p:nvSpPr>
              <p:cNvPr id="148" name="Freeform 7">
                <a:extLst>
                  <a:ext uri="{FF2B5EF4-FFF2-40B4-BE49-F238E27FC236}">
                    <a16:creationId xmlns:a16="http://schemas.microsoft.com/office/drawing/2014/main" id="{0B1ADFF7-8ED1-0A4A-B68E-B8B924C234E0}"/>
                  </a:ext>
                </a:extLst>
              </p:cNvPr>
              <p:cNvSpPr>
                <a:spLocks/>
              </p:cNvSpPr>
              <p:nvPr/>
            </p:nvSpPr>
            <p:spPr bwMode="auto">
              <a:xfrm>
                <a:off x="6567210" y="2127388"/>
                <a:ext cx="442871" cy="683102"/>
              </a:xfrm>
              <a:custGeom>
                <a:avLst/>
                <a:gdLst>
                  <a:gd name="T0" fmla="*/ 134 w 146"/>
                  <a:gd name="T1" fmla="*/ 101 h 225"/>
                  <a:gd name="T2" fmla="*/ 146 w 146"/>
                  <a:gd name="T3" fmla="*/ 90 h 225"/>
                  <a:gd name="T4" fmla="*/ 135 w 146"/>
                  <a:gd name="T5" fmla="*/ 79 h 225"/>
                  <a:gd name="T6" fmla="*/ 95 w 146"/>
                  <a:gd name="T7" fmla="*/ 79 h 225"/>
                  <a:gd name="T8" fmla="*/ 91 w 146"/>
                  <a:gd name="T9" fmla="*/ 46 h 225"/>
                  <a:gd name="T10" fmla="*/ 129 w 146"/>
                  <a:gd name="T11" fmla="*/ 29 h 225"/>
                  <a:gd name="T12" fmla="*/ 134 w 146"/>
                  <a:gd name="T13" fmla="*/ 15 h 225"/>
                  <a:gd name="T14" fmla="*/ 120 w 146"/>
                  <a:gd name="T15" fmla="*/ 9 h 225"/>
                  <a:gd name="T16" fmla="*/ 84 w 146"/>
                  <a:gd name="T17" fmla="*/ 23 h 225"/>
                  <a:gd name="T18" fmla="*/ 74 w 146"/>
                  <a:gd name="T19" fmla="*/ 0 h 225"/>
                  <a:gd name="T20" fmla="*/ 69 w 146"/>
                  <a:gd name="T21" fmla="*/ 4 h 225"/>
                  <a:gd name="T22" fmla="*/ 0 w 146"/>
                  <a:gd name="T23" fmla="*/ 20 h 225"/>
                  <a:gd name="T24" fmla="*/ 0 w 146"/>
                  <a:gd name="T25" fmla="*/ 225 h 225"/>
                  <a:gd name="T26" fmla="*/ 83 w 146"/>
                  <a:gd name="T27" fmla="*/ 156 h 225"/>
                  <a:gd name="T28" fmla="*/ 120 w 146"/>
                  <a:gd name="T29" fmla="*/ 172 h 225"/>
                  <a:gd name="T30" fmla="*/ 124 w 146"/>
                  <a:gd name="T31" fmla="*/ 173 h 225"/>
                  <a:gd name="T32" fmla="*/ 134 w 146"/>
                  <a:gd name="T33" fmla="*/ 166 h 225"/>
                  <a:gd name="T34" fmla="*/ 129 w 146"/>
                  <a:gd name="T35" fmla="*/ 151 h 225"/>
                  <a:gd name="T36" fmla="*/ 90 w 146"/>
                  <a:gd name="T37" fmla="*/ 135 h 225"/>
                  <a:gd name="T38" fmla="*/ 95 w 146"/>
                  <a:gd name="T39" fmla="*/ 101 h 225"/>
                  <a:gd name="T40" fmla="*/ 134 w 146"/>
                  <a:gd name="T41" fmla="*/ 10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6" h="225">
                    <a:moveTo>
                      <a:pt x="134" y="101"/>
                    </a:moveTo>
                    <a:cubicBezTo>
                      <a:pt x="141" y="101"/>
                      <a:pt x="145" y="95"/>
                      <a:pt x="146" y="90"/>
                    </a:cubicBezTo>
                    <a:cubicBezTo>
                      <a:pt x="146" y="83"/>
                      <a:pt x="141" y="79"/>
                      <a:pt x="135" y="79"/>
                    </a:cubicBezTo>
                    <a:cubicBezTo>
                      <a:pt x="95" y="79"/>
                      <a:pt x="95" y="79"/>
                      <a:pt x="95" y="79"/>
                    </a:cubicBezTo>
                    <a:cubicBezTo>
                      <a:pt x="95" y="67"/>
                      <a:pt x="93" y="56"/>
                      <a:pt x="91" y="46"/>
                    </a:cubicBezTo>
                    <a:cubicBezTo>
                      <a:pt x="129" y="29"/>
                      <a:pt x="129" y="29"/>
                      <a:pt x="129" y="29"/>
                    </a:cubicBezTo>
                    <a:cubicBezTo>
                      <a:pt x="134" y="27"/>
                      <a:pt x="136" y="20"/>
                      <a:pt x="134" y="15"/>
                    </a:cubicBezTo>
                    <a:cubicBezTo>
                      <a:pt x="132" y="9"/>
                      <a:pt x="125" y="7"/>
                      <a:pt x="120" y="9"/>
                    </a:cubicBezTo>
                    <a:cubicBezTo>
                      <a:pt x="84" y="23"/>
                      <a:pt x="84" y="23"/>
                      <a:pt x="84" y="23"/>
                    </a:cubicBezTo>
                    <a:cubicBezTo>
                      <a:pt x="82" y="16"/>
                      <a:pt x="79" y="8"/>
                      <a:pt x="74" y="0"/>
                    </a:cubicBezTo>
                    <a:cubicBezTo>
                      <a:pt x="72" y="1"/>
                      <a:pt x="70" y="2"/>
                      <a:pt x="69" y="4"/>
                    </a:cubicBezTo>
                    <a:cubicBezTo>
                      <a:pt x="50" y="13"/>
                      <a:pt x="27" y="20"/>
                      <a:pt x="0" y="20"/>
                    </a:cubicBezTo>
                    <a:cubicBezTo>
                      <a:pt x="0" y="225"/>
                      <a:pt x="0" y="225"/>
                      <a:pt x="0" y="225"/>
                    </a:cubicBezTo>
                    <a:cubicBezTo>
                      <a:pt x="37" y="213"/>
                      <a:pt x="67" y="190"/>
                      <a:pt x="83" y="156"/>
                    </a:cubicBezTo>
                    <a:cubicBezTo>
                      <a:pt x="120" y="172"/>
                      <a:pt x="120" y="172"/>
                      <a:pt x="120" y="172"/>
                    </a:cubicBezTo>
                    <a:cubicBezTo>
                      <a:pt x="121" y="172"/>
                      <a:pt x="123" y="173"/>
                      <a:pt x="124" y="173"/>
                    </a:cubicBezTo>
                    <a:cubicBezTo>
                      <a:pt x="129" y="173"/>
                      <a:pt x="133" y="169"/>
                      <a:pt x="134" y="166"/>
                    </a:cubicBezTo>
                    <a:cubicBezTo>
                      <a:pt x="136" y="161"/>
                      <a:pt x="134" y="154"/>
                      <a:pt x="129" y="151"/>
                    </a:cubicBezTo>
                    <a:cubicBezTo>
                      <a:pt x="90" y="135"/>
                      <a:pt x="90" y="135"/>
                      <a:pt x="90" y="135"/>
                    </a:cubicBezTo>
                    <a:cubicBezTo>
                      <a:pt x="93" y="124"/>
                      <a:pt x="95" y="113"/>
                      <a:pt x="95" y="101"/>
                    </a:cubicBezTo>
                    <a:lnTo>
                      <a:pt x="134" y="1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CiscoSansTT Light"/>
                  <a:cs typeface="CiscoSansTT Light"/>
                </a:endParaRPr>
              </a:p>
            </p:txBody>
          </p:sp>
          <p:sp>
            <p:nvSpPr>
              <p:cNvPr id="149" name="Freeform 8">
                <a:extLst>
                  <a:ext uri="{FF2B5EF4-FFF2-40B4-BE49-F238E27FC236}">
                    <a16:creationId xmlns:a16="http://schemas.microsoft.com/office/drawing/2014/main" id="{9A460BFA-8B6A-A348-A410-B03990679326}"/>
                  </a:ext>
                </a:extLst>
              </p:cNvPr>
              <p:cNvSpPr>
                <a:spLocks/>
              </p:cNvSpPr>
              <p:nvPr/>
            </p:nvSpPr>
            <p:spPr bwMode="auto">
              <a:xfrm>
                <a:off x="6228928" y="1803813"/>
                <a:ext cx="632440" cy="348088"/>
              </a:xfrm>
              <a:custGeom>
                <a:avLst/>
                <a:gdLst>
                  <a:gd name="T0" fmla="*/ 179 w 209"/>
                  <a:gd name="T1" fmla="*/ 96 h 115"/>
                  <a:gd name="T2" fmla="*/ 156 w 209"/>
                  <a:gd name="T3" fmla="*/ 72 h 115"/>
                  <a:gd name="T4" fmla="*/ 185 w 209"/>
                  <a:gd name="T5" fmla="*/ 39 h 115"/>
                  <a:gd name="T6" fmla="*/ 189 w 209"/>
                  <a:gd name="T7" fmla="*/ 39 h 115"/>
                  <a:gd name="T8" fmla="*/ 209 w 209"/>
                  <a:gd name="T9" fmla="*/ 19 h 115"/>
                  <a:gd name="T10" fmla="*/ 189 w 209"/>
                  <a:gd name="T11" fmla="*/ 0 h 115"/>
                  <a:gd name="T12" fmla="*/ 170 w 209"/>
                  <a:gd name="T13" fmla="*/ 19 h 115"/>
                  <a:gd name="T14" fmla="*/ 172 w 209"/>
                  <a:gd name="T15" fmla="*/ 28 h 115"/>
                  <a:gd name="T16" fmla="*/ 142 w 209"/>
                  <a:gd name="T17" fmla="*/ 62 h 115"/>
                  <a:gd name="T18" fmla="*/ 106 w 209"/>
                  <a:gd name="T19" fmla="*/ 53 h 115"/>
                  <a:gd name="T20" fmla="*/ 67 w 209"/>
                  <a:gd name="T21" fmla="*/ 63 h 115"/>
                  <a:gd name="T22" fmla="*/ 37 w 209"/>
                  <a:gd name="T23" fmla="*/ 28 h 115"/>
                  <a:gd name="T24" fmla="*/ 39 w 209"/>
                  <a:gd name="T25" fmla="*/ 19 h 115"/>
                  <a:gd name="T26" fmla="*/ 19 w 209"/>
                  <a:gd name="T27" fmla="*/ 0 h 115"/>
                  <a:gd name="T28" fmla="*/ 0 w 209"/>
                  <a:gd name="T29" fmla="*/ 19 h 115"/>
                  <a:gd name="T30" fmla="*/ 19 w 209"/>
                  <a:gd name="T31" fmla="*/ 39 h 115"/>
                  <a:gd name="T32" fmla="*/ 24 w 209"/>
                  <a:gd name="T33" fmla="*/ 39 h 115"/>
                  <a:gd name="T34" fmla="*/ 52 w 209"/>
                  <a:gd name="T35" fmla="*/ 73 h 115"/>
                  <a:gd name="T36" fmla="*/ 33 w 209"/>
                  <a:gd name="T37" fmla="*/ 96 h 115"/>
                  <a:gd name="T38" fmla="*/ 37 w 209"/>
                  <a:gd name="T39" fmla="*/ 99 h 115"/>
                  <a:gd name="T40" fmla="*/ 106 w 209"/>
                  <a:gd name="T41" fmla="*/ 115 h 115"/>
                  <a:gd name="T42" fmla="*/ 174 w 209"/>
                  <a:gd name="T43" fmla="*/ 99 h 115"/>
                  <a:gd name="T44" fmla="*/ 179 w 209"/>
                  <a:gd name="T45" fmla="*/ 9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9" h="115">
                    <a:moveTo>
                      <a:pt x="179" y="96"/>
                    </a:moveTo>
                    <a:cubicBezTo>
                      <a:pt x="173" y="86"/>
                      <a:pt x="165" y="78"/>
                      <a:pt x="156" y="72"/>
                    </a:cubicBezTo>
                    <a:cubicBezTo>
                      <a:pt x="177" y="49"/>
                      <a:pt x="183" y="41"/>
                      <a:pt x="185" y="39"/>
                    </a:cubicBezTo>
                    <a:cubicBezTo>
                      <a:pt x="187" y="39"/>
                      <a:pt x="188" y="39"/>
                      <a:pt x="189" y="39"/>
                    </a:cubicBezTo>
                    <a:cubicBezTo>
                      <a:pt x="200" y="39"/>
                      <a:pt x="209" y="30"/>
                      <a:pt x="209" y="19"/>
                    </a:cubicBezTo>
                    <a:cubicBezTo>
                      <a:pt x="209" y="9"/>
                      <a:pt x="200" y="0"/>
                      <a:pt x="189" y="0"/>
                    </a:cubicBezTo>
                    <a:cubicBezTo>
                      <a:pt x="178" y="0"/>
                      <a:pt x="170" y="9"/>
                      <a:pt x="170" y="19"/>
                    </a:cubicBezTo>
                    <a:cubicBezTo>
                      <a:pt x="170" y="23"/>
                      <a:pt x="170" y="25"/>
                      <a:pt x="172" y="28"/>
                    </a:cubicBezTo>
                    <a:cubicBezTo>
                      <a:pt x="142" y="62"/>
                      <a:pt x="142" y="62"/>
                      <a:pt x="142" y="62"/>
                    </a:cubicBezTo>
                    <a:cubicBezTo>
                      <a:pt x="131" y="56"/>
                      <a:pt x="119" y="53"/>
                      <a:pt x="106" y="53"/>
                    </a:cubicBezTo>
                    <a:cubicBezTo>
                      <a:pt x="92" y="53"/>
                      <a:pt x="79" y="56"/>
                      <a:pt x="67" y="63"/>
                    </a:cubicBezTo>
                    <a:cubicBezTo>
                      <a:pt x="45" y="38"/>
                      <a:pt x="38" y="30"/>
                      <a:pt x="37" y="28"/>
                    </a:cubicBezTo>
                    <a:cubicBezTo>
                      <a:pt x="38" y="26"/>
                      <a:pt x="39" y="23"/>
                      <a:pt x="39" y="19"/>
                    </a:cubicBezTo>
                    <a:cubicBezTo>
                      <a:pt x="39" y="9"/>
                      <a:pt x="30" y="0"/>
                      <a:pt x="19" y="0"/>
                    </a:cubicBezTo>
                    <a:cubicBezTo>
                      <a:pt x="8" y="0"/>
                      <a:pt x="0" y="9"/>
                      <a:pt x="0" y="19"/>
                    </a:cubicBezTo>
                    <a:cubicBezTo>
                      <a:pt x="0" y="30"/>
                      <a:pt x="8" y="39"/>
                      <a:pt x="19" y="39"/>
                    </a:cubicBezTo>
                    <a:cubicBezTo>
                      <a:pt x="21" y="39"/>
                      <a:pt x="22" y="39"/>
                      <a:pt x="24" y="39"/>
                    </a:cubicBezTo>
                    <a:cubicBezTo>
                      <a:pt x="52" y="73"/>
                      <a:pt x="52" y="73"/>
                      <a:pt x="52" y="73"/>
                    </a:cubicBezTo>
                    <a:cubicBezTo>
                      <a:pt x="45" y="80"/>
                      <a:pt x="38" y="87"/>
                      <a:pt x="33" y="96"/>
                    </a:cubicBezTo>
                    <a:cubicBezTo>
                      <a:pt x="34" y="97"/>
                      <a:pt x="35" y="98"/>
                      <a:pt x="37" y="99"/>
                    </a:cubicBezTo>
                    <a:cubicBezTo>
                      <a:pt x="55" y="108"/>
                      <a:pt x="79" y="115"/>
                      <a:pt x="106" y="115"/>
                    </a:cubicBezTo>
                    <a:cubicBezTo>
                      <a:pt x="132" y="115"/>
                      <a:pt x="156" y="108"/>
                      <a:pt x="174" y="99"/>
                    </a:cubicBezTo>
                    <a:cubicBezTo>
                      <a:pt x="176" y="98"/>
                      <a:pt x="177" y="97"/>
                      <a:pt x="179" y="9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CiscoSansTT Light"/>
                  <a:cs typeface="CiscoSansTT Light"/>
                </a:endParaRPr>
              </a:p>
            </p:txBody>
          </p:sp>
        </p:grpSp>
      </p:grpSp>
      <p:grpSp>
        <p:nvGrpSpPr>
          <p:cNvPr id="150" name="Group 149">
            <a:extLst>
              <a:ext uri="{FF2B5EF4-FFF2-40B4-BE49-F238E27FC236}">
                <a16:creationId xmlns:a16="http://schemas.microsoft.com/office/drawing/2014/main" id="{432A9C79-E8C1-AA4F-8474-E16851867EFB}"/>
              </a:ext>
            </a:extLst>
          </p:cNvPr>
          <p:cNvGrpSpPr>
            <a:grpSpLocks noChangeAspect="1"/>
          </p:cNvGrpSpPr>
          <p:nvPr/>
        </p:nvGrpSpPr>
        <p:grpSpPr>
          <a:xfrm>
            <a:off x="3336500" y="2019847"/>
            <a:ext cx="1133856" cy="1133856"/>
            <a:chOff x="457200" y="2037753"/>
            <a:chExt cx="2286000" cy="2286000"/>
          </a:xfrm>
        </p:grpSpPr>
        <p:sp>
          <p:nvSpPr>
            <p:cNvPr id="177" name="Oval 176">
              <a:extLst>
                <a:ext uri="{FF2B5EF4-FFF2-40B4-BE49-F238E27FC236}">
                  <a16:creationId xmlns:a16="http://schemas.microsoft.com/office/drawing/2014/main" id="{65A95D36-5B81-8843-8BF5-CCF36E874085}"/>
                </a:ext>
              </a:extLst>
            </p:cNvPr>
            <p:cNvSpPr>
              <a:spLocks noChangeAspect="1"/>
            </p:cNvSpPr>
            <p:nvPr/>
          </p:nvSpPr>
          <p:spPr>
            <a:xfrm>
              <a:off x="457200" y="2037753"/>
              <a:ext cx="2286000" cy="2286000"/>
            </a:xfrm>
            <a:prstGeom prst="ellipse">
              <a:avLst/>
            </a:prstGeom>
            <a:solidFill>
              <a:srgbClr val="003A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6" name="Freeform 185">
              <a:extLst>
                <a:ext uri="{FF2B5EF4-FFF2-40B4-BE49-F238E27FC236}">
                  <a16:creationId xmlns:a16="http://schemas.microsoft.com/office/drawing/2014/main" id="{7CA64CA4-AD82-BB45-9AE1-32B1E84DC97A}"/>
                </a:ext>
              </a:extLst>
            </p:cNvPr>
            <p:cNvSpPr>
              <a:spLocks noChangeArrowheads="1"/>
            </p:cNvSpPr>
            <p:nvPr/>
          </p:nvSpPr>
          <p:spPr bwMode="auto">
            <a:xfrm flipH="1">
              <a:off x="800770" y="2432228"/>
              <a:ext cx="1603600" cy="1604820"/>
            </a:xfrm>
            <a:custGeom>
              <a:avLst/>
              <a:gdLst>
                <a:gd name="T0" fmla="*/ 10703 w 11588"/>
                <a:gd name="T1" fmla="*/ 1311 h 11596"/>
                <a:gd name="T2" fmla="*/ 9966 w 11588"/>
                <a:gd name="T3" fmla="*/ 575 h 11596"/>
                <a:gd name="T4" fmla="*/ 9244 w 11588"/>
                <a:gd name="T5" fmla="*/ 1178 h 11596"/>
                <a:gd name="T6" fmla="*/ 6625 w 11588"/>
                <a:gd name="T7" fmla="*/ 704 h 11596"/>
                <a:gd name="T8" fmla="*/ 5892 w 11588"/>
                <a:gd name="T9" fmla="*/ 0 h 11596"/>
                <a:gd name="T10" fmla="*/ 5161 w 11588"/>
                <a:gd name="T11" fmla="*/ 683 h 11596"/>
                <a:gd name="T12" fmla="*/ 2349 w 11588"/>
                <a:gd name="T13" fmla="*/ 1184 h 11596"/>
                <a:gd name="T14" fmla="*/ 1626 w 11588"/>
                <a:gd name="T15" fmla="*/ 575 h 11596"/>
                <a:gd name="T16" fmla="*/ 890 w 11588"/>
                <a:gd name="T17" fmla="*/ 1311 h 11596"/>
                <a:gd name="T18" fmla="*/ 5770 w 11588"/>
                <a:gd name="T19" fmla="*/ 11595 h 11596"/>
                <a:gd name="T20" fmla="*/ 5794 w 11588"/>
                <a:gd name="T21" fmla="*/ 11590 h 11596"/>
                <a:gd name="T22" fmla="*/ 5818 w 11588"/>
                <a:gd name="T23" fmla="*/ 11595 h 11596"/>
                <a:gd name="T24" fmla="*/ 10703 w 11588"/>
                <a:gd name="T25" fmla="*/ 1311 h 1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88" h="11596">
                  <a:moveTo>
                    <a:pt x="10703" y="1311"/>
                  </a:moveTo>
                  <a:cubicBezTo>
                    <a:pt x="10703" y="903"/>
                    <a:pt x="10372" y="575"/>
                    <a:pt x="9966" y="575"/>
                  </a:cubicBezTo>
                  <a:cubicBezTo>
                    <a:pt x="9604" y="575"/>
                    <a:pt x="9304" y="837"/>
                    <a:pt x="9244" y="1178"/>
                  </a:cubicBezTo>
                  <a:cubicBezTo>
                    <a:pt x="8412" y="1027"/>
                    <a:pt x="7096" y="786"/>
                    <a:pt x="6625" y="704"/>
                  </a:cubicBezTo>
                  <a:cubicBezTo>
                    <a:pt x="6609" y="312"/>
                    <a:pt x="6288" y="0"/>
                    <a:pt x="5892" y="0"/>
                  </a:cubicBezTo>
                  <a:cubicBezTo>
                    <a:pt x="5503" y="0"/>
                    <a:pt x="5188" y="302"/>
                    <a:pt x="5161" y="683"/>
                  </a:cubicBezTo>
                  <a:lnTo>
                    <a:pt x="2349" y="1184"/>
                  </a:lnTo>
                  <a:cubicBezTo>
                    <a:pt x="2288" y="839"/>
                    <a:pt x="1989" y="575"/>
                    <a:pt x="1626" y="575"/>
                  </a:cubicBezTo>
                  <a:cubicBezTo>
                    <a:pt x="1219" y="575"/>
                    <a:pt x="890" y="906"/>
                    <a:pt x="890" y="1311"/>
                  </a:cubicBezTo>
                  <a:cubicBezTo>
                    <a:pt x="0" y="9582"/>
                    <a:pt x="5153" y="11595"/>
                    <a:pt x="5770" y="11595"/>
                  </a:cubicBezTo>
                  <a:cubicBezTo>
                    <a:pt x="5778" y="11595"/>
                    <a:pt x="5786" y="11592"/>
                    <a:pt x="5794" y="11590"/>
                  </a:cubicBezTo>
                  <a:cubicBezTo>
                    <a:pt x="5802" y="11590"/>
                    <a:pt x="5810" y="11595"/>
                    <a:pt x="5818" y="11595"/>
                  </a:cubicBezTo>
                  <a:cubicBezTo>
                    <a:pt x="6434" y="11595"/>
                    <a:pt x="11587" y="9582"/>
                    <a:pt x="10703" y="1311"/>
                  </a:cubicBezTo>
                </a:path>
              </a:pathLst>
            </a:custGeom>
            <a:solidFill>
              <a:schemeClr val="accent2"/>
            </a:solidFill>
            <a:ln>
              <a:noFill/>
            </a:ln>
            <a:effectLst/>
          </p:spPr>
          <p:txBody>
            <a:bodyPr wrap="none" anchor="ctr"/>
            <a:lstStyle/>
            <a:p>
              <a:endParaRPr lang="en-US" sz="2400" dirty="0"/>
            </a:p>
          </p:txBody>
        </p:sp>
        <p:sp>
          <p:nvSpPr>
            <p:cNvPr id="191" name="Freeform 190">
              <a:extLst>
                <a:ext uri="{FF2B5EF4-FFF2-40B4-BE49-F238E27FC236}">
                  <a16:creationId xmlns:a16="http://schemas.microsoft.com/office/drawing/2014/main" id="{EE2B14F8-0EE2-2B42-B760-F7A680D57071}"/>
                </a:ext>
              </a:extLst>
            </p:cNvPr>
            <p:cNvSpPr/>
            <p:nvPr/>
          </p:nvSpPr>
          <p:spPr>
            <a:xfrm>
              <a:off x="1082044" y="3603150"/>
              <a:ext cx="1041052" cy="433760"/>
            </a:xfrm>
            <a:custGeom>
              <a:avLst/>
              <a:gdLst>
                <a:gd name="connsiteX0" fmla="*/ 0 w 1041052"/>
                <a:gd name="connsiteY0" fmla="*/ 0 h 433760"/>
                <a:gd name="connsiteX1" fmla="*/ 1041052 w 1041052"/>
                <a:gd name="connsiteY1" fmla="*/ 0 h 433760"/>
                <a:gd name="connsiteX2" fmla="*/ 1003239 w 1041052"/>
                <a:gd name="connsiteY2" fmla="*/ 64760 h 433760"/>
                <a:gd name="connsiteX3" fmla="*/ 523873 w 1041052"/>
                <a:gd name="connsiteY3" fmla="*/ 433760 h 433760"/>
                <a:gd name="connsiteX4" fmla="*/ 520552 w 1041052"/>
                <a:gd name="connsiteY4" fmla="*/ 433068 h 433760"/>
                <a:gd name="connsiteX5" fmla="*/ 517231 w 1041052"/>
                <a:gd name="connsiteY5" fmla="*/ 433760 h 433760"/>
                <a:gd name="connsiteX6" fmla="*/ 37845 w 1041052"/>
                <a:gd name="connsiteY6" fmla="*/ 64760 h 433760"/>
                <a:gd name="connsiteX7" fmla="*/ 0 w 1041052"/>
                <a:gd name="connsiteY7" fmla="*/ 0 h 43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1052" h="433760">
                  <a:moveTo>
                    <a:pt x="0" y="0"/>
                  </a:moveTo>
                  <a:lnTo>
                    <a:pt x="1041052" y="0"/>
                  </a:lnTo>
                  <a:lnTo>
                    <a:pt x="1003239" y="64760"/>
                  </a:lnTo>
                  <a:cubicBezTo>
                    <a:pt x="818542" y="345613"/>
                    <a:pt x="571902" y="433760"/>
                    <a:pt x="523873" y="433760"/>
                  </a:cubicBezTo>
                  <a:cubicBezTo>
                    <a:pt x="522766" y="433760"/>
                    <a:pt x="521659" y="433345"/>
                    <a:pt x="520552" y="433068"/>
                  </a:cubicBezTo>
                  <a:cubicBezTo>
                    <a:pt x="519445" y="433068"/>
                    <a:pt x="518338" y="433760"/>
                    <a:pt x="517231" y="433760"/>
                  </a:cubicBezTo>
                  <a:cubicBezTo>
                    <a:pt x="469281" y="433760"/>
                    <a:pt x="222675" y="345613"/>
                    <a:pt x="37845" y="64760"/>
                  </a:cubicBezTo>
                  <a:lnTo>
                    <a:pt x="0"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92" name="Group 191">
              <a:extLst>
                <a:ext uri="{FF2B5EF4-FFF2-40B4-BE49-F238E27FC236}">
                  <a16:creationId xmlns:a16="http://schemas.microsoft.com/office/drawing/2014/main" id="{68230CCD-35C4-2747-A687-C2CE7535B67C}"/>
                </a:ext>
              </a:extLst>
            </p:cNvPr>
            <p:cNvGrpSpPr/>
            <p:nvPr/>
          </p:nvGrpSpPr>
          <p:grpSpPr>
            <a:xfrm>
              <a:off x="734543" y="2736000"/>
              <a:ext cx="1726200" cy="881550"/>
              <a:chOff x="734543" y="2736000"/>
              <a:chExt cx="1726200" cy="881550"/>
            </a:xfrm>
            <a:solidFill>
              <a:schemeClr val="bg2"/>
            </a:solidFill>
          </p:grpSpPr>
          <p:sp>
            <p:nvSpPr>
              <p:cNvPr id="193" name="Rounded Rectangle 192">
                <a:extLst>
                  <a:ext uri="{FF2B5EF4-FFF2-40B4-BE49-F238E27FC236}">
                    <a16:creationId xmlns:a16="http://schemas.microsoft.com/office/drawing/2014/main" id="{E359AAD1-0E74-E54E-ACC1-CED8324CC0B2}"/>
                  </a:ext>
                </a:extLst>
              </p:cNvPr>
              <p:cNvSpPr/>
              <p:nvPr/>
            </p:nvSpPr>
            <p:spPr>
              <a:xfrm>
                <a:off x="1567943" y="2736000"/>
                <a:ext cx="655200" cy="37440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4" name="Rounded Rectangle 193">
                <a:extLst>
                  <a:ext uri="{FF2B5EF4-FFF2-40B4-BE49-F238E27FC236}">
                    <a16:creationId xmlns:a16="http://schemas.microsoft.com/office/drawing/2014/main" id="{6B2537D2-6FB2-EC41-9204-41CDDD40309E}"/>
                  </a:ext>
                </a:extLst>
              </p:cNvPr>
              <p:cNvSpPr/>
              <p:nvPr/>
            </p:nvSpPr>
            <p:spPr>
              <a:xfrm>
                <a:off x="734543" y="3243150"/>
                <a:ext cx="1726200" cy="37440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5" name="Rounded Rectangle 194">
                <a:extLst>
                  <a:ext uri="{FF2B5EF4-FFF2-40B4-BE49-F238E27FC236}">
                    <a16:creationId xmlns:a16="http://schemas.microsoft.com/office/drawing/2014/main" id="{4DBE634D-A01B-624F-9089-2F0C8F0390BD}"/>
                  </a:ext>
                </a:extLst>
              </p:cNvPr>
              <p:cNvSpPr/>
              <p:nvPr/>
            </p:nvSpPr>
            <p:spPr>
              <a:xfrm>
                <a:off x="1108343" y="3000150"/>
                <a:ext cx="1251600" cy="37440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grpSp>
        <p:nvGrpSpPr>
          <p:cNvPr id="11" name="Group 10">
            <a:extLst>
              <a:ext uri="{FF2B5EF4-FFF2-40B4-BE49-F238E27FC236}">
                <a16:creationId xmlns:a16="http://schemas.microsoft.com/office/drawing/2014/main" id="{4CCDC423-9BD0-EB4E-AD7B-996E35B96D0D}"/>
              </a:ext>
            </a:extLst>
          </p:cNvPr>
          <p:cNvGrpSpPr/>
          <p:nvPr/>
        </p:nvGrpSpPr>
        <p:grpSpPr>
          <a:xfrm>
            <a:off x="664004" y="2455961"/>
            <a:ext cx="1806110" cy="2188249"/>
            <a:chOff x="498003" y="1643164"/>
            <a:chExt cx="1354582" cy="1641187"/>
          </a:xfrm>
        </p:grpSpPr>
        <p:cxnSp>
          <p:nvCxnSpPr>
            <p:cNvPr id="168" name="Straight Connector 167"/>
            <p:cNvCxnSpPr>
              <a:cxnSpLocks/>
            </p:cNvCxnSpPr>
            <p:nvPr/>
          </p:nvCxnSpPr>
          <p:spPr>
            <a:xfrm>
              <a:off x="952806" y="2184400"/>
              <a:ext cx="69427" cy="65314"/>
            </a:xfrm>
            <a:prstGeom prst="line">
              <a:avLst/>
            </a:prstGeom>
            <a:ln w="1270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V="1">
              <a:off x="1291144" y="2167323"/>
              <a:ext cx="0" cy="239446"/>
            </a:xfrm>
            <a:prstGeom prst="line">
              <a:avLst/>
            </a:prstGeom>
            <a:ln w="1270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a:cxnSpLocks/>
            </p:cNvCxnSpPr>
            <p:nvPr/>
          </p:nvCxnSpPr>
          <p:spPr>
            <a:xfrm flipH="1">
              <a:off x="1008744" y="2608943"/>
              <a:ext cx="176490" cy="162500"/>
            </a:xfrm>
            <a:prstGeom prst="line">
              <a:avLst/>
            </a:prstGeom>
            <a:ln w="1270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a:cxnSpLocks/>
            </p:cNvCxnSpPr>
            <p:nvPr/>
          </p:nvCxnSpPr>
          <p:spPr>
            <a:xfrm flipV="1">
              <a:off x="1134333" y="2148114"/>
              <a:ext cx="97663" cy="101743"/>
            </a:xfrm>
            <a:prstGeom prst="line">
              <a:avLst/>
            </a:prstGeom>
            <a:ln w="1270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a:cxnSpLocks/>
            </p:cNvCxnSpPr>
            <p:nvPr/>
          </p:nvCxnSpPr>
          <p:spPr>
            <a:xfrm flipV="1">
              <a:off x="1016000" y="2436065"/>
              <a:ext cx="184035" cy="28884"/>
            </a:xfrm>
            <a:prstGeom prst="line">
              <a:avLst/>
            </a:prstGeom>
            <a:ln w="1270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nvGrpSpPr>
            <p:cNvPr id="176" name="Group 175"/>
            <p:cNvGrpSpPr/>
            <p:nvPr/>
          </p:nvGrpSpPr>
          <p:grpSpPr>
            <a:xfrm>
              <a:off x="548860" y="2883471"/>
              <a:ext cx="342765" cy="335021"/>
              <a:chOff x="4101495" y="3770524"/>
              <a:chExt cx="174573" cy="170629"/>
            </a:xfrm>
          </p:grpSpPr>
          <p:sp>
            <p:nvSpPr>
              <p:cNvPr id="182" name="Rectangle 181"/>
              <p:cNvSpPr/>
              <p:nvPr/>
            </p:nvSpPr>
            <p:spPr>
              <a:xfrm rot="8100000">
                <a:off x="4216956" y="3882041"/>
                <a:ext cx="59112" cy="59112"/>
              </a:xfrm>
              <a:prstGeom prst="rect">
                <a:avLst/>
              </a:prstGeom>
              <a:solidFill>
                <a:schemeClr val="bg2"/>
              </a:solidFill>
              <a:ln w="12700" cap="rnd">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fontAlgn="base">
                  <a:spcBef>
                    <a:spcPct val="0"/>
                  </a:spcBef>
                  <a:spcAft>
                    <a:spcPct val="0"/>
                  </a:spcAft>
                  <a:defRPr/>
                </a:pPr>
                <a:endParaRPr lang="en-US" sz="2400" dirty="0">
                  <a:solidFill>
                    <a:srgbClr val="005073"/>
                  </a:solidFill>
                  <a:latin typeface="Arial"/>
                </a:endParaRPr>
              </a:p>
            </p:txBody>
          </p:sp>
          <p:sp>
            <p:nvSpPr>
              <p:cNvPr id="183" name="Freeform 182"/>
              <p:cNvSpPr/>
              <p:nvPr/>
            </p:nvSpPr>
            <p:spPr>
              <a:xfrm rot="19800000" flipH="1" flipV="1">
                <a:off x="4101495" y="3770524"/>
                <a:ext cx="80697" cy="68777"/>
              </a:xfrm>
              <a:custGeom>
                <a:avLst/>
                <a:gdLst>
                  <a:gd name="connsiteX0" fmla="*/ 259788 w 340974"/>
                  <a:gd name="connsiteY0" fmla="*/ 1316 h 293235"/>
                  <a:gd name="connsiteX1" fmla="*/ 340974 w 340974"/>
                  <a:gd name="connsiteY1" fmla="*/ 141933 h 293235"/>
                  <a:gd name="connsiteX2" fmla="*/ 255137 w 340974"/>
                  <a:gd name="connsiteY2" fmla="*/ 290608 h 293235"/>
                  <a:gd name="connsiteX3" fmla="*/ 255894 w 340974"/>
                  <a:gd name="connsiteY3" fmla="*/ 291920 h 293235"/>
                  <a:gd name="connsiteX4" fmla="*/ 254380 w 340974"/>
                  <a:gd name="connsiteY4" fmla="*/ 291920 h 293235"/>
                  <a:gd name="connsiteX5" fmla="*/ 253620 w 340974"/>
                  <a:gd name="connsiteY5" fmla="*/ 293235 h 293235"/>
                  <a:gd name="connsiteX6" fmla="*/ 252861 w 340974"/>
                  <a:gd name="connsiteY6" fmla="*/ 291920 h 293235"/>
                  <a:gd name="connsiteX7" fmla="*/ 81186 w 340974"/>
                  <a:gd name="connsiteY7" fmla="*/ 291920 h 293235"/>
                  <a:gd name="connsiteX8" fmla="*/ 0 w 340974"/>
                  <a:gd name="connsiteY8" fmla="*/ 151302 h 293235"/>
                  <a:gd name="connsiteX9" fmla="*/ 85837 w 340974"/>
                  <a:gd name="connsiteY9" fmla="*/ 2627 h 293235"/>
                  <a:gd name="connsiteX10" fmla="*/ 85080 w 340974"/>
                  <a:gd name="connsiteY10" fmla="*/ 1315 h 293235"/>
                  <a:gd name="connsiteX11" fmla="*/ 86595 w 340974"/>
                  <a:gd name="connsiteY11" fmla="*/ 1315 h 293235"/>
                  <a:gd name="connsiteX12" fmla="*/ 87354 w 340974"/>
                  <a:gd name="connsiteY12" fmla="*/ 0 h 293235"/>
                  <a:gd name="connsiteX13" fmla="*/ 88113 w 340974"/>
                  <a:gd name="connsiteY13" fmla="*/ 1315 h 293235"/>
                  <a:gd name="connsiteX0" fmla="*/ 259788 w 340974"/>
                  <a:gd name="connsiteY0" fmla="*/ 1316 h 293235"/>
                  <a:gd name="connsiteX1" fmla="*/ 340974 w 340974"/>
                  <a:gd name="connsiteY1" fmla="*/ 141933 h 293235"/>
                  <a:gd name="connsiteX2" fmla="*/ 255137 w 340974"/>
                  <a:gd name="connsiteY2" fmla="*/ 290608 h 293235"/>
                  <a:gd name="connsiteX3" fmla="*/ 255894 w 340974"/>
                  <a:gd name="connsiteY3" fmla="*/ 291920 h 293235"/>
                  <a:gd name="connsiteX4" fmla="*/ 254380 w 340974"/>
                  <a:gd name="connsiteY4" fmla="*/ 291920 h 293235"/>
                  <a:gd name="connsiteX5" fmla="*/ 253620 w 340974"/>
                  <a:gd name="connsiteY5" fmla="*/ 293235 h 293235"/>
                  <a:gd name="connsiteX6" fmla="*/ 252861 w 340974"/>
                  <a:gd name="connsiteY6" fmla="*/ 291920 h 293235"/>
                  <a:gd name="connsiteX7" fmla="*/ 81186 w 340974"/>
                  <a:gd name="connsiteY7" fmla="*/ 291920 h 293235"/>
                  <a:gd name="connsiteX8" fmla="*/ 0 w 340974"/>
                  <a:gd name="connsiteY8" fmla="*/ 151302 h 293235"/>
                  <a:gd name="connsiteX9" fmla="*/ 85837 w 340974"/>
                  <a:gd name="connsiteY9" fmla="*/ 2627 h 293235"/>
                  <a:gd name="connsiteX10" fmla="*/ 85080 w 340974"/>
                  <a:gd name="connsiteY10" fmla="*/ 1315 h 293235"/>
                  <a:gd name="connsiteX11" fmla="*/ 86595 w 340974"/>
                  <a:gd name="connsiteY11" fmla="*/ 1315 h 293235"/>
                  <a:gd name="connsiteX12" fmla="*/ 87354 w 340974"/>
                  <a:gd name="connsiteY12" fmla="*/ 0 h 293235"/>
                  <a:gd name="connsiteX13" fmla="*/ 259788 w 340974"/>
                  <a:gd name="connsiteY13" fmla="*/ 1316 h 293235"/>
                  <a:gd name="connsiteX0" fmla="*/ 259788 w 340974"/>
                  <a:gd name="connsiteY0" fmla="*/ 1 h 291920"/>
                  <a:gd name="connsiteX1" fmla="*/ 340974 w 340974"/>
                  <a:gd name="connsiteY1" fmla="*/ 140618 h 291920"/>
                  <a:gd name="connsiteX2" fmla="*/ 255137 w 340974"/>
                  <a:gd name="connsiteY2" fmla="*/ 289293 h 291920"/>
                  <a:gd name="connsiteX3" fmla="*/ 255894 w 340974"/>
                  <a:gd name="connsiteY3" fmla="*/ 290605 h 291920"/>
                  <a:gd name="connsiteX4" fmla="*/ 254380 w 340974"/>
                  <a:gd name="connsiteY4" fmla="*/ 290605 h 291920"/>
                  <a:gd name="connsiteX5" fmla="*/ 253620 w 340974"/>
                  <a:gd name="connsiteY5" fmla="*/ 291920 h 291920"/>
                  <a:gd name="connsiteX6" fmla="*/ 252861 w 340974"/>
                  <a:gd name="connsiteY6" fmla="*/ 290605 h 291920"/>
                  <a:gd name="connsiteX7" fmla="*/ 81186 w 340974"/>
                  <a:gd name="connsiteY7" fmla="*/ 290605 h 291920"/>
                  <a:gd name="connsiteX8" fmla="*/ 0 w 340974"/>
                  <a:gd name="connsiteY8" fmla="*/ 149987 h 291920"/>
                  <a:gd name="connsiteX9" fmla="*/ 85837 w 340974"/>
                  <a:gd name="connsiteY9" fmla="*/ 1312 h 291920"/>
                  <a:gd name="connsiteX10" fmla="*/ 85080 w 340974"/>
                  <a:gd name="connsiteY10" fmla="*/ 0 h 291920"/>
                  <a:gd name="connsiteX11" fmla="*/ 86595 w 340974"/>
                  <a:gd name="connsiteY11" fmla="*/ 0 h 291920"/>
                  <a:gd name="connsiteX12" fmla="*/ 259788 w 340974"/>
                  <a:gd name="connsiteY12" fmla="*/ 1 h 291920"/>
                  <a:gd name="connsiteX0" fmla="*/ 259788 w 340974"/>
                  <a:gd name="connsiteY0" fmla="*/ 1 h 291920"/>
                  <a:gd name="connsiteX1" fmla="*/ 340974 w 340974"/>
                  <a:gd name="connsiteY1" fmla="*/ 140618 h 291920"/>
                  <a:gd name="connsiteX2" fmla="*/ 255137 w 340974"/>
                  <a:gd name="connsiteY2" fmla="*/ 289293 h 291920"/>
                  <a:gd name="connsiteX3" fmla="*/ 255894 w 340974"/>
                  <a:gd name="connsiteY3" fmla="*/ 290605 h 291920"/>
                  <a:gd name="connsiteX4" fmla="*/ 254380 w 340974"/>
                  <a:gd name="connsiteY4" fmla="*/ 290605 h 291920"/>
                  <a:gd name="connsiteX5" fmla="*/ 253620 w 340974"/>
                  <a:gd name="connsiteY5" fmla="*/ 291920 h 291920"/>
                  <a:gd name="connsiteX6" fmla="*/ 252861 w 340974"/>
                  <a:gd name="connsiteY6" fmla="*/ 290605 h 291920"/>
                  <a:gd name="connsiteX7" fmla="*/ 81186 w 340974"/>
                  <a:gd name="connsiteY7" fmla="*/ 290605 h 291920"/>
                  <a:gd name="connsiteX8" fmla="*/ 0 w 340974"/>
                  <a:gd name="connsiteY8" fmla="*/ 149987 h 291920"/>
                  <a:gd name="connsiteX9" fmla="*/ 85837 w 340974"/>
                  <a:gd name="connsiteY9" fmla="*/ 1312 h 291920"/>
                  <a:gd name="connsiteX10" fmla="*/ 85080 w 340974"/>
                  <a:gd name="connsiteY10" fmla="*/ 0 h 291920"/>
                  <a:gd name="connsiteX11" fmla="*/ 259788 w 340974"/>
                  <a:gd name="connsiteY11" fmla="*/ 1 h 291920"/>
                  <a:gd name="connsiteX0" fmla="*/ 259788 w 340974"/>
                  <a:gd name="connsiteY0" fmla="*/ 0 h 291919"/>
                  <a:gd name="connsiteX1" fmla="*/ 340974 w 340974"/>
                  <a:gd name="connsiteY1" fmla="*/ 140617 h 291919"/>
                  <a:gd name="connsiteX2" fmla="*/ 255137 w 340974"/>
                  <a:gd name="connsiteY2" fmla="*/ 289292 h 291919"/>
                  <a:gd name="connsiteX3" fmla="*/ 255894 w 340974"/>
                  <a:gd name="connsiteY3" fmla="*/ 290604 h 291919"/>
                  <a:gd name="connsiteX4" fmla="*/ 254380 w 340974"/>
                  <a:gd name="connsiteY4" fmla="*/ 290604 h 291919"/>
                  <a:gd name="connsiteX5" fmla="*/ 253620 w 340974"/>
                  <a:gd name="connsiteY5" fmla="*/ 291919 h 291919"/>
                  <a:gd name="connsiteX6" fmla="*/ 252861 w 340974"/>
                  <a:gd name="connsiteY6" fmla="*/ 290604 h 291919"/>
                  <a:gd name="connsiteX7" fmla="*/ 81186 w 340974"/>
                  <a:gd name="connsiteY7" fmla="*/ 290604 h 291919"/>
                  <a:gd name="connsiteX8" fmla="*/ 0 w 340974"/>
                  <a:gd name="connsiteY8" fmla="*/ 149986 h 291919"/>
                  <a:gd name="connsiteX9" fmla="*/ 85837 w 340974"/>
                  <a:gd name="connsiteY9" fmla="*/ 1311 h 291919"/>
                  <a:gd name="connsiteX10" fmla="*/ 259788 w 340974"/>
                  <a:gd name="connsiteY10" fmla="*/ 0 h 291919"/>
                  <a:gd name="connsiteX0" fmla="*/ 259788 w 340974"/>
                  <a:gd name="connsiteY0" fmla="*/ 0 h 291919"/>
                  <a:gd name="connsiteX1" fmla="*/ 340974 w 340974"/>
                  <a:gd name="connsiteY1" fmla="*/ 140617 h 291919"/>
                  <a:gd name="connsiteX2" fmla="*/ 255137 w 340974"/>
                  <a:gd name="connsiteY2" fmla="*/ 289292 h 291919"/>
                  <a:gd name="connsiteX3" fmla="*/ 255894 w 340974"/>
                  <a:gd name="connsiteY3" fmla="*/ 290604 h 291919"/>
                  <a:gd name="connsiteX4" fmla="*/ 254380 w 340974"/>
                  <a:gd name="connsiteY4" fmla="*/ 290604 h 291919"/>
                  <a:gd name="connsiteX5" fmla="*/ 253620 w 340974"/>
                  <a:gd name="connsiteY5" fmla="*/ 291919 h 291919"/>
                  <a:gd name="connsiteX6" fmla="*/ 81186 w 340974"/>
                  <a:gd name="connsiteY6" fmla="*/ 290604 h 291919"/>
                  <a:gd name="connsiteX7" fmla="*/ 0 w 340974"/>
                  <a:gd name="connsiteY7" fmla="*/ 149986 h 291919"/>
                  <a:gd name="connsiteX8" fmla="*/ 85837 w 340974"/>
                  <a:gd name="connsiteY8" fmla="*/ 1311 h 291919"/>
                  <a:gd name="connsiteX9" fmla="*/ 259788 w 340974"/>
                  <a:gd name="connsiteY9" fmla="*/ 0 h 291919"/>
                  <a:gd name="connsiteX0" fmla="*/ 259788 w 340974"/>
                  <a:gd name="connsiteY0" fmla="*/ 0 h 290604"/>
                  <a:gd name="connsiteX1" fmla="*/ 340974 w 340974"/>
                  <a:gd name="connsiteY1" fmla="*/ 140617 h 290604"/>
                  <a:gd name="connsiteX2" fmla="*/ 255137 w 340974"/>
                  <a:gd name="connsiteY2" fmla="*/ 289292 h 290604"/>
                  <a:gd name="connsiteX3" fmla="*/ 255894 w 340974"/>
                  <a:gd name="connsiteY3" fmla="*/ 290604 h 290604"/>
                  <a:gd name="connsiteX4" fmla="*/ 254380 w 340974"/>
                  <a:gd name="connsiteY4" fmla="*/ 290604 h 290604"/>
                  <a:gd name="connsiteX5" fmla="*/ 81186 w 340974"/>
                  <a:gd name="connsiteY5" fmla="*/ 290604 h 290604"/>
                  <a:gd name="connsiteX6" fmla="*/ 0 w 340974"/>
                  <a:gd name="connsiteY6" fmla="*/ 149986 h 290604"/>
                  <a:gd name="connsiteX7" fmla="*/ 85837 w 340974"/>
                  <a:gd name="connsiteY7" fmla="*/ 1311 h 290604"/>
                  <a:gd name="connsiteX8" fmla="*/ 259788 w 340974"/>
                  <a:gd name="connsiteY8" fmla="*/ 0 h 290604"/>
                  <a:gd name="connsiteX0" fmla="*/ 259788 w 340974"/>
                  <a:gd name="connsiteY0" fmla="*/ 0 h 290604"/>
                  <a:gd name="connsiteX1" fmla="*/ 340974 w 340974"/>
                  <a:gd name="connsiteY1" fmla="*/ 140617 h 290604"/>
                  <a:gd name="connsiteX2" fmla="*/ 255137 w 340974"/>
                  <a:gd name="connsiteY2" fmla="*/ 289292 h 290604"/>
                  <a:gd name="connsiteX3" fmla="*/ 255894 w 340974"/>
                  <a:gd name="connsiteY3" fmla="*/ 290604 h 290604"/>
                  <a:gd name="connsiteX4" fmla="*/ 81186 w 340974"/>
                  <a:gd name="connsiteY4" fmla="*/ 290604 h 290604"/>
                  <a:gd name="connsiteX5" fmla="*/ 0 w 340974"/>
                  <a:gd name="connsiteY5" fmla="*/ 149986 h 290604"/>
                  <a:gd name="connsiteX6" fmla="*/ 85837 w 340974"/>
                  <a:gd name="connsiteY6" fmla="*/ 1311 h 290604"/>
                  <a:gd name="connsiteX7" fmla="*/ 259788 w 340974"/>
                  <a:gd name="connsiteY7" fmla="*/ 0 h 290604"/>
                  <a:gd name="connsiteX0" fmla="*/ 259788 w 340974"/>
                  <a:gd name="connsiteY0" fmla="*/ 0 h 290604"/>
                  <a:gd name="connsiteX1" fmla="*/ 340974 w 340974"/>
                  <a:gd name="connsiteY1" fmla="*/ 140617 h 290604"/>
                  <a:gd name="connsiteX2" fmla="*/ 255137 w 340974"/>
                  <a:gd name="connsiteY2" fmla="*/ 289292 h 290604"/>
                  <a:gd name="connsiteX3" fmla="*/ 81186 w 340974"/>
                  <a:gd name="connsiteY3" fmla="*/ 290604 h 290604"/>
                  <a:gd name="connsiteX4" fmla="*/ 0 w 340974"/>
                  <a:gd name="connsiteY4" fmla="*/ 149986 h 290604"/>
                  <a:gd name="connsiteX5" fmla="*/ 85837 w 340974"/>
                  <a:gd name="connsiteY5" fmla="*/ 1311 h 290604"/>
                  <a:gd name="connsiteX6" fmla="*/ 259788 w 340974"/>
                  <a:gd name="connsiteY6" fmla="*/ 0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74" h="290604">
                    <a:moveTo>
                      <a:pt x="259788" y="0"/>
                    </a:moveTo>
                    <a:lnTo>
                      <a:pt x="340974" y="140617"/>
                    </a:lnTo>
                    <a:lnTo>
                      <a:pt x="255137" y="289292"/>
                    </a:lnTo>
                    <a:lnTo>
                      <a:pt x="81186" y="290604"/>
                    </a:lnTo>
                    <a:lnTo>
                      <a:pt x="0" y="149986"/>
                    </a:lnTo>
                    <a:lnTo>
                      <a:pt x="85837" y="1311"/>
                    </a:lnTo>
                    <a:lnTo>
                      <a:pt x="259788" y="0"/>
                    </a:lnTo>
                    <a:close/>
                  </a:path>
                </a:pathLst>
              </a:custGeom>
              <a:solidFill>
                <a:schemeClr val="bg2"/>
              </a:solidFill>
              <a:ln w="12700" cap="rnd">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fontAlgn="base">
                  <a:spcBef>
                    <a:spcPct val="0"/>
                  </a:spcBef>
                  <a:spcAft>
                    <a:spcPct val="0"/>
                  </a:spcAft>
                  <a:defRPr/>
                </a:pPr>
                <a:endParaRPr lang="en-US" sz="2400" dirty="0">
                  <a:solidFill>
                    <a:srgbClr val="005073"/>
                  </a:solidFill>
                  <a:latin typeface="Arial"/>
                </a:endParaRPr>
              </a:p>
            </p:txBody>
          </p:sp>
          <p:cxnSp>
            <p:nvCxnSpPr>
              <p:cNvPr id="184" name="Straight Connector 183"/>
              <p:cNvCxnSpPr>
                <a:cxnSpLocks/>
              </p:cNvCxnSpPr>
              <p:nvPr/>
            </p:nvCxnSpPr>
            <p:spPr>
              <a:xfrm flipV="1">
                <a:off x="4264553" y="3786706"/>
                <a:ext cx="0" cy="97183"/>
              </a:xfrm>
              <a:prstGeom prst="line">
                <a:avLst/>
              </a:prstGeom>
              <a:ln w="1270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a:cxnSpLocks/>
              </p:cNvCxnSpPr>
              <p:nvPr/>
            </p:nvCxnSpPr>
            <p:spPr>
              <a:xfrm flipH="1">
                <a:off x="4176779" y="3784903"/>
                <a:ext cx="82385" cy="0"/>
              </a:xfrm>
              <a:prstGeom prst="line">
                <a:avLst/>
              </a:prstGeom>
              <a:ln w="1270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cxnSp>
          <p:nvCxnSpPr>
            <p:cNvPr id="180" name="Straight Connector 179"/>
            <p:cNvCxnSpPr/>
            <p:nvPr/>
          </p:nvCxnSpPr>
          <p:spPr>
            <a:xfrm rot="5400000" flipV="1">
              <a:off x="1464112" y="2427633"/>
              <a:ext cx="25075" cy="117662"/>
            </a:xfrm>
            <a:prstGeom prst="line">
              <a:avLst/>
            </a:prstGeom>
            <a:ln w="1270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a:cxnSpLocks/>
            </p:cNvCxnSpPr>
            <p:nvPr/>
          </p:nvCxnSpPr>
          <p:spPr>
            <a:xfrm flipV="1">
              <a:off x="1418771" y="2309362"/>
              <a:ext cx="73758" cy="154026"/>
            </a:xfrm>
            <a:prstGeom prst="line">
              <a:avLst/>
            </a:prstGeom>
            <a:ln w="1270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908708" y="1643164"/>
              <a:ext cx="751023" cy="223091"/>
            </a:xfrm>
            <a:prstGeom prst="rect">
              <a:avLst/>
            </a:prstGeom>
          </p:spPr>
          <p:txBody>
            <a:bodyPr wrap="none">
              <a:spAutoFit/>
            </a:bodyPr>
            <a:lstStyle/>
            <a:p>
              <a:pPr defTabSz="609585" fontAlgn="base">
                <a:spcBef>
                  <a:spcPct val="0"/>
                </a:spcBef>
                <a:spcAft>
                  <a:spcPct val="0"/>
                </a:spcAft>
                <a:defRPr/>
              </a:pPr>
              <a:r>
                <a:rPr lang="en-US" sz="1333" spc="133" dirty="0">
                  <a:solidFill>
                    <a:srgbClr val="003A5C"/>
                  </a:solidFill>
                  <a:latin typeface="Calibri" panose="020F0502020204030204" pitchFamily="34" charset="0"/>
                  <a:ea typeface="CiscoSansTT Light" charset="0"/>
                  <a:cs typeface="Calibri" panose="020F0502020204030204" pitchFamily="34" charset="0"/>
                </a:rPr>
                <a:t>DOMAINS</a:t>
              </a:r>
            </a:p>
          </p:txBody>
        </p:sp>
        <p:sp>
          <p:nvSpPr>
            <p:cNvPr id="120" name="Rectangle 119"/>
            <p:cNvSpPr/>
            <p:nvPr/>
          </p:nvSpPr>
          <p:spPr>
            <a:xfrm>
              <a:off x="498003" y="2371587"/>
              <a:ext cx="323935" cy="223091"/>
            </a:xfrm>
            <a:prstGeom prst="rect">
              <a:avLst/>
            </a:prstGeom>
          </p:spPr>
          <p:txBody>
            <a:bodyPr wrap="none">
              <a:spAutoFit/>
            </a:bodyPr>
            <a:lstStyle/>
            <a:p>
              <a:pPr defTabSz="609585" fontAlgn="base">
                <a:spcBef>
                  <a:spcPct val="0"/>
                </a:spcBef>
                <a:spcAft>
                  <a:spcPct val="0"/>
                </a:spcAft>
                <a:defRPr/>
              </a:pPr>
              <a:r>
                <a:rPr lang="en-US" sz="1333" spc="133" dirty="0">
                  <a:solidFill>
                    <a:srgbClr val="003A5C"/>
                  </a:solidFill>
                  <a:latin typeface="Calibri" panose="020F0502020204030204" pitchFamily="34" charset="0"/>
                  <a:ea typeface="CiscoSansTT Light" charset="0"/>
                  <a:cs typeface="Calibri" panose="020F0502020204030204" pitchFamily="34" charset="0"/>
                </a:rPr>
                <a:t>IPs</a:t>
              </a:r>
            </a:p>
          </p:txBody>
        </p:sp>
        <p:sp>
          <p:nvSpPr>
            <p:cNvPr id="122" name="Rectangle 121"/>
            <p:cNvSpPr/>
            <p:nvPr/>
          </p:nvSpPr>
          <p:spPr>
            <a:xfrm>
              <a:off x="924206" y="3061260"/>
              <a:ext cx="928379" cy="223091"/>
            </a:xfrm>
            <a:prstGeom prst="rect">
              <a:avLst/>
            </a:prstGeom>
          </p:spPr>
          <p:txBody>
            <a:bodyPr wrap="none">
              <a:spAutoFit/>
            </a:bodyPr>
            <a:lstStyle/>
            <a:p>
              <a:pPr defTabSz="609585" fontAlgn="base">
                <a:spcBef>
                  <a:spcPct val="0"/>
                </a:spcBef>
                <a:spcAft>
                  <a:spcPct val="0"/>
                </a:spcAft>
                <a:defRPr/>
              </a:pPr>
              <a:r>
                <a:rPr lang="en-US" sz="1333" spc="133" dirty="0">
                  <a:solidFill>
                    <a:srgbClr val="003A5C"/>
                  </a:solidFill>
                  <a:latin typeface="Calibri" panose="020F0502020204030204" pitchFamily="34" charset="0"/>
                  <a:ea typeface="CiscoSansTT Light" charset="0"/>
                  <a:cs typeface="Calibri" panose="020F0502020204030204" pitchFamily="34" charset="0"/>
                </a:rPr>
                <a:t>FILE HASHES</a:t>
              </a:r>
            </a:p>
          </p:txBody>
        </p:sp>
        <p:sp>
          <p:nvSpPr>
            <p:cNvPr id="165" name="Rectangle 164"/>
            <p:cNvSpPr/>
            <p:nvPr/>
          </p:nvSpPr>
          <p:spPr>
            <a:xfrm rot="2700000">
              <a:off x="850473" y="2749927"/>
              <a:ext cx="185283" cy="185283"/>
            </a:xfrm>
            <a:prstGeom prst="rect">
              <a:avLst/>
            </a:prstGeom>
            <a:solidFill>
              <a:schemeClr val="bg2"/>
            </a:solidFill>
            <a:ln w="12700" cap="rnd">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fontAlgn="base">
                <a:spcBef>
                  <a:spcPct val="0"/>
                </a:spcBef>
                <a:spcAft>
                  <a:spcPct val="0"/>
                </a:spcAft>
                <a:defRPr/>
              </a:pPr>
              <a:endParaRPr lang="en-US" sz="2400" dirty="0">
                <a:solidFill>
                  <a:srgbClr val="005073"/>
                </a:solidFill>
                <a:latin typeface="Arial"/>
              </a:endParaRPr>
            </a:p>
          </p:txBody>
        </p:sp>
        <p:sp>
          <p:nvSpPr>
            <p:cNvPr id="164" name="Rectangle 163"/>
            <p:cNvSpPr/>
            <p:nvPr/>
          </p:nvSpPr>
          <p:spPr>
            <a:xfrm rot="5400000">
              <a:off x="1546535" y="2749927"/>
              <a:ext cx="185283" cy="185283"/>
            </a:xfrm>
            <a:prstGeom prst="rect">
              <a:avLst/>
            </a:prstGeom>
            <a:solidFill>
              <a:schemeClr val="bg2"/>
            </a:solidFill>
            <a:ln w="12700" cap="rnd">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fontAlgn="base">
                <a:spcBef>
                  <a:spcPct val="0"/>
                </a:spcBef>
                <a:spcAft>
                  <a:spcPct val="0"/>
                </a:spcAft>
                <a:defRPr/>
              </a:pPr>
              <a:endParaRPr lang="en-US" sz="2400" dirty="0">
                <a:solidFill>
                  <a:srgbClr val="005073"/>
                </a:solidFill>
                <a:latin typeface="Arial"/>
              </a:endParaRPr>
            </a:p>
          </p:txBody>
        </p:sp>
        <p:sp>
          <p:nvSpPr>
            <p:cNvPr id="166" name="Freeform 165"/>
            <p:cNvSpPr/>
            <p:nvPr/>
          </p:nvSpPr>
          <p:spPr>
            <a:xfrm rot="19800000" flipH="1" flipV="1">
              <a:off x="1161941" y="1932616"/>
              <a:ext cx="258406" cy="220232"/>
            </a:xfrm>
            <a:custGeom>
              <a:avLst/>
              <a:gdLst>
                <a:gd name="connsiteX0" fmla="*/ 259788 w 340974"/>
                <a:gd name="connsiteY0" fmla="*/ 1316 h 293235"/>
                <a:gd name="connsiteX1" fmla="*/ 340974 w 340974"/>
                <a:gd name="connsiteY1" fmla="*/ 141933 h 293235"/>
                <a:gd name="connsiteX2" fmla="*/ 255137 w 340974"/>
                <a:gd name="connsiteY2" fmla="*/ 290608 h 293235"/>
                <a:gd name="connsiteX3" fmla="*/ 255894 w 340974"/>
                <a:gd name="connsiteY3" fmla="*/ 291920 h 293235"/>
                <a:gd name="connsiteX4" fmla="*/ 254380 w 340974"/>
                <a:gd name="connsiteY4" fmla="*/ 291920 h 293235"/>
                <a:gd name="connsiteX5" fmla="*/ 253620 w 340974"/>
                <a:gd name="connsiteY5" fmla="*/ 293235 h 293235"/>
                <a:gd name="connsiteX6" fmla="*/ 252861 w 340974"/>
                <a:gd name="connsiteY6" fmla="*/ 291920 h 293235"/>
                <a:gd name="connsiteX7" fmla="*/ 81186 w 340974"/>
                <a:gd name="connsiteY7" fmla="*/ 291920 h 293235"/>
                <a:gd name="connsiteX8" fmla="*/ 0 w 340974"/>
                <a:gd name="connsiteY8" fmla="*/ 151302 h 293235"/>
                <a:gd name="connsiteX9" fmla="*/ 85837 w 340974"/>
                <a:gd name="connsiteY9" fmla="*/ 2627 h 293235"/>
                <a:gd name="connsiteX10" fmla="*/ 85080 w 340974"/>
                <a:gd name="connsiteY10" fmla="*/ 1315 h 293235"/>
                <a:gd name="connsiteX11" fmla="*/ 86595 w 340974"/>
                <a:gd name="connsiteY11" fmla="*/ 1315 h 293235"/>
                <a:gd name="connsiteX12" fmla="*/ 87354 w 340974"/>
                <a:gd name="connsiteY12" fmla="*/ 0 h 293235"/>
                <a:gd name="connsiteX13" fmla="*/ 88113 w 340974"/>
                <a:gd name="connsiteY13" fmla="*/ 1315 h 293235"/>
                <a:gd name="connsiteX0" fmla="*/ 259788 w 340974"/>
                <a:gd name="connsiteY0" fmla="*/ 1316 h 293235"/>
                <a:gd name="connsiteX1" fmla="*/ 340974 w 340974"/>
                <a:gd name="connsiteY1" fmla="*/ 141933 h 293235"/>
                <a:gd name="connsiteX2" fmla="*/ 255137 w 340974"/>
                <a:gd name="connsiteY2" fmla="*/ 290608 h 293235"/>
                <a:gd name="connsiteX3" fmla="*/ 255894 w 340974"/>
                <a:gd name="connsiteY3" fmla="*/ 291920 h 293235"/>
                <a:gd name="connsiteX4" fmla="*/ 254380 w 340974"/>
                <a:gd name="connsiteY4" fmla="*/ 291920 h 293235"/>
                <a:gd name="connsiteX5" fmla="*/ 253620 w 340974"/>
                <a:gd name="connsiteY5" fmla="*/ 293235 h 293235"/>
                <a:gd name="connsiteX6" fmla="*/ 252861 w 340974"/>
                <a:gd name="connsiteY6" fmla="*/ 291920 h 293235"/>
                <a:gd name="connsiteX7" fmla="*/ 81186 w 340974"/>
                <a:gd name="connsiteY7" fmla="*/ 291920 h 293235"/>
                <a:gd name="connsiteX8" fmla="*/ 0 w 340974"/>
                <a:gd name="connsiteY8" fmla="*/ 151302 h 293235"/>
                <a:gd name="connsiteX9" fmla="*/ 85837 w 340974"/>
                <a:gd name="connsiteY9" fmla="*/ 2627 h 293235"/>
                <a:gd name="connsiteX10" fmla="*/ 85080 w 340974"/>
                <a:gd name="connsiteY10" fmla="*/ 1315 h 293235"/>
                <a:gd name="connsiteX11" fmla="*/ 86595 w 340974"/>
                <a:gd name="connsiteY11" fmla="*/ 1315 h 293235"/>
                <a:gd name="connsiteX12" fmla="*/ 87354 w 340974"/>
                <a:gd name="connsiteY12" fmla="*/ 0 h 293235"/>
                <a:gd name="connsiteX13" fmla="*/ 259788 w 340974"/>
                <a:gd name="connsiteY13" fmla="*/ 1316 h 293235"/>
                <a:gd name="connsiteX0" fmla="*/ 259788 w 340974"/>
                <a:gd name="connsiteY0" fmla="*/ 1 h 291920"/>
                <a:gd name="connsiteX1" fmla="*/ 340974 w 340974"/>
                <a:gd name="connsiteY1" fmla="*/ 140618 h 291920"/>
                <a:gd name="connsiteX2" fmla="*/ 255137 w 340974"/>
                <a:gd name="connsiteY2" fmla="*/ 289293 h 291920"/>
                <a:gd name="connsiteX3" fmla="*/ 255894 w 340974"/>
                <a:gd name="connsiteY3" fmla="*/ 290605 h 291920"/>
                <a:gd name="connsiteX4" fmla="*/ 254380 w 340974"/>
                <a:gd name="connsiteY4" fmla="*/ 290605 h 291920"/>
                <a:gd name="connsiteX5" fmla="*/ 253620 w 340974"/>
                <a:gd name="connsiteY5" fmla="*/ 291920 h 291920"/>
                <a:gd name="connsiteX6" fmla="*/ 252861 w 340974"/>
                <a:gd name="connsiteY6" fmla="*/ 290605 h 291920"/>
                <a:gd name="connsiteX7" fmla="*/ 81186 w 340974"/>
                <a:gd name="connsiteY7" fmla="*/ 290605 h 291920"/>
                <a:gd name="connsiteX8" fmla="*/ 0 w 340974"/>
                <a:gd name="connsiteY8" fmla="*/ 149987 h 291920"/>
                <a:gd name="connsiteX9" fmla="*/ 85837 w 340974"/>
                <a:gd name="connsiteY9" fmla="*/ 1312 h 291920"/>
                <a:gd name="connsiteX10" fmla="*/ 85080 w 340974"/>
                <a:gd name="connsiteY10" fmla="*/ 0 h 291920"/>
                <a:gd name="connsiteX11" fmla="*/ 86595 w 340974"/>
                <a:gd name="connsiteY11" fmla="*/ 0 h 291920"/>
                <a:gd name="connsiteX12" fmla="*/ 259788 w 340974"/>
                <a:gd name="connsiteY12" fmla="*/ 1 h 291920"/>
                <a:gd name="connsiteX0" fmla="*/ 259788 w 340974"/>
                <a:gd name="connsiteY0" fmla="*/ 1 h 291920"/>
                <a:gd name="connsiteX1" fmla="*/ 340974 w 340974"/>
                <a:gd name="connsiteY1" fmla="*/ 140618 h 291920"/>
                <a:gd name="connsiteX2" fmla="*/ 255137 w 340974"/>
                <a:gd name="connsiteY2" fmla="*/ 289293 h 291920"/>
                <a:gd name="connsiteX3" fmla="*/ 255894 w 340974"/>
                <a:gd name="connsiteY3" fmla="*/ 290605 h 291920"/>
                <a:gd name="connsiteX4" fmla="*/ 254380 w 340974"/>
                <a:gd name="connsiteY4" fmla="*/ 290605 h 291920"/>
                <a:gd name="connsiteX5" fmla="*/ 253620 w 340974"/>
                <a:gd name="connsiteY5" fmla="*/ 291920 h 291920"/>
                <a:gd name="connsiteX6" fmla="*/ 252861 w 340974"/>
                <a:gd name="connsiteY6" fmla="*/ 290605 h 291920"/>
                <a:gd name="connsiteX7" fmla="*/ 81186 w 340974"/>
                <a:gd name="connsiteY7" fmla="*/ 290605 h 291920"/>
                <a:gd name="connsiteX8" fmla="*/ 0 w 340974"/>
                <a:gd name="connsiteY8" fmla="*/ 149987 h 291920"/>
                <a:gd name="connsiteX9" fmla="*/ 85837 w 340974"/>
                <a:gd name="connsiteY9" fmla="*/ 1312 h 291920"/>
                <a:gd name="connsiteX10" fmla="*/ 85080 w 340974"/>
                <a:gd name="connsiteY10" fmla="*/ 0 h 291920"/>
                <a:gd name="connsiteX11" fmla="*/ 259788 w 340974"/>
                <a:gd name="connsiteY11" fmla="*/ 1 h 291920"/>
                <a:gd name="connsiteX0" fmla="*/ 259788 w 340974"/>
                <a:gd name="connsiteY0" fmla="*/ 0 h 291919"/>
                <a:gd name="connsiteX1" fmla="*/ 340974 w 340974"/>
                <a:gd name="connsiteY1" fmla="*/ 140617 h 291919"/>
                <a:gd name="connsiteX2" fmla="*/ 255137 w 340974"/>
                <a:gd name="connsiteY2" fmla="*/ 289292 h 291919"/>
                <a:gd name="connsiteX3" fmla="*/ 255894 w 340974"/>
                <a:gd name="connsiteY3" fmla="*/ 290604 h 291919"/>
                <a:gd name="connsiteX4" fmla="*/ 254380 w 340974"/>
                <a:gd name="connsiteY4" fmla="*/ 290604 h 291919"/>
                <a:gd name="connsiteX5" fmla="*/ 253620 w 340974"/>
                <a:gd name="connsiteY5" fmla="*/ 291919 h 291919"/>
                <a:gd name="connsiteX6" fmla="*/ 252861 w 340974"/>
                <a:gd name="connsiteY6" fmla="*/ 290604 h 291919"/>
                <a:gd name="connsiteX7" fmla="*/ 81186 w 340974"/>
                <a:gd name="connsiteY7" fmla="*/ 290604 h 291919"/>
                <a:gd name="connsiteX8" fmla="*/ 0 w 340974"/>
                <a:gd name="connsiteY8" fmla="*/ 149986 h 291919"/>
                <a:gd name="connsiteX9" fmla="*/ 85837 w 340974"/>
                <a:gd name="connsiteY9" fmla="*/ 1311 h 291919"/>
                <a:gd name="connsiteX10" fmla="*/ 259788 w 340974"/>
                <a:gd name="connsiteY10" fmla="*/ 0 h 291919"/>
                <a:gd name="connsiteX0" fmla="*/ 259788 w 340974"/>
                <a:gd name="connsiteY0" fmla="*/ 0 h 291919"/>
                <a:gd name="connsiteX1" fmla="*/ 340974 w 340974"/>
                <a:gd name="connsiteY1" fmla="*/ 140617 h 291919"/>
                <a:gd name="connsiteX2" fmla="*/ 255137 w 340974"/>
                <a:gd name="connsiteY2" fmla="*/ 289292 h 291919"/>
                <a:gd name="connsiteX3" fmla="*/ 255894 w 340974"/>
                <a:gd name="connsiteY3" fmla="*/ 290604 h 291919"/>
                <a:gd name="connsiteX4" fmla="*/ 254380 w 340974"/>
                <a:gd name="connsiteY4" fmla="*/ 290604 h 291919"/>
                <a:gd name="connsiteX5" fmla="*/ 253620 w 340974"/>
                <a:gd name="connsiteY5" fmla="*/ 291919 h 291919"/>
                <a:gd name="connsiteX6" fmla="*/ 81186 w 340974"/>
                <a:gd name="connsiteY6" fmla="*/ 290604 h 291919"/>
                <a:gd name="connsiteX7" fmla="*/ 0 w 340974"/>
                <a:gd name="connsiteY7" fmla="*/ 149986 h 291919"/>
                <a:gd name="connsiteX8" fmla="*/ 85837 w 340974"/>
                <a:gd name="connsiteY8" fmla="*/ 1311 h 291919"/>
                <a:gd name="connsiteX9" fmla="*/ 259788 w 340974"/>
                <a:gd name="connsiteY9" fmla="*/ 0 h 291919"/>
                <a:gd name="connsiteX0" fmla="*/ 259788 w 340974"/>
                <a:gd name="connsiteY0" fmla="*/ 0 h 290604"/>
                <a:gd name="connsiteX1" fmla="*/ 340974 w 340974"/>
                <a:gd name="connsiteY1" fmla="*/ 140617 h 290604"/>
                <a:gd name="connsiteX2" fmla="*/ 255137 w 340974"/>
                <a:gd name="connsiteY2" fmla="*/ 289292 h 290604"/>
                <a:gd name="connsiteX3" fmla="*/ 255894 w 340974"/>
                <a:gd name="connsiteY3" fmla="*/ 290604 h 290604"/>
                <a:gd name="connsiteX4" fmla="*/ 254380 w 340974"/>
                <a:gd name="connsiteY4" fmla="*/ 290604 h 290604"/>
                <a:gd name="connsiteX5" fmla="*/ 81186 w 340974"/>
                <a:gd name="connsiteY5" fmla="*/ 290604 h 290604"/>
                <a:gd name="connsiteX6" fmla="*/ 0 w 340974"/>
                <a:gd name="connsiteY6" fmla="*/ 149986 h 290604"/>
                <a:gd name="connsiteX7" fmla="*/ 85837 w 340974"/>
                <a:gd name="connsiteY7" fmla="*/ 1311 h 290604"/>
                <a:gd name="connsiteX8" fmla="*/ 259788 w 340974"/>
                <a:gd name="connsiteY8" fmla="*/ 0 h 290604"/>
                <a:gd name="connsiteX0" fmla="*/ 259788 w 340974"/>
                <a:gd name="connsiteY0" fmla="*/ 0 h 290604"/>
                <a:gd name="connsiteX1" fmla="*/ 340974 w 340974"/>
                <a:gd name="connsiteY1" fmla="*/ 140617 h 290604"/>
                <a:gd name="connsiteX2" fmla="*/ 255137 w 340974"/>
                <a:gd name="connsiteY2" fmla="*/ 289292 h 290604"/>
                <a:gd name="connsiteX3" fmla="*/ 255894 w 340974"/>
                <a:gd name="connsiteY3" fmla="*/ 290604 h 290604"/>
                <a:gd name="connsiteX4" fmla="*/ 81186 w 340974"/>
                <a:gd name="connsiteY4" fmla="*/ 290604 h 290604"/>
                <a:gd name="connsiteX5" fmla="*/ 0 w 340974"/>
                <a:gd name="connsiteY5" fmla="*/ 149986 h 290604"/>
                <a:gd name="connsiteX6" fmla="*/ 85837 w 340974"/>
                <a:gd name="connsiteY6" fmla="*/ 1311 h 290604"/>
                <a:gd name="connsiteX7" fmla="*/ 259788 w 340974"/>
                <a:gd name="connsiteY7" fmla="*/ 0 h 290604"/>
                <a:gd name="connsiteX0" fmla="*/ 259788 w 340974"/>
                <a:gd name="connsiteY0" fmla="*/ 0 h 290604"/>
                <a:gd name="connsiteX1" fmla="*/ 340974 w 340974"/>
                <a:gd name="connsiteY1" fmla="*/ 140617 h 290604"/>
                <a:gd name="connsiteX2" fmla="*/ 255137 w 340974"/>
                <a:gd name="connsiteY2" fmla="*/ 289292 h 290604"/>
                <a:gd name="connsiteX3" fmla="*/ 81186 w 340974"/>
                <a:gd name="connsiteY3" fmla="*/ 290604 h 290604"/>
                <a:gd name="connsiteX4" fmla="*/ 0 w 340974"/>
                <a:gd name="connsiteY4" fmla="*/ 149986 h 290604"/>
                <a:gd name="connsiteX5" fmla="*/ 85837 w 340974"/>
                <a:gd name="connsiteY5" fmla="*/ 1311 h 290604"/>
                <a:gd name="connsiteX6" fmla="*/ 259788 w 340974"/>
                <a:gd name="connsiteY6" fmla="*/ 0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74" h="290604">
                  <a:moveTo>
                    <a:pt x="259788" y="0"/>
                  </a:moveTo>
                  <a:lnTo>
                    <a:pt x="340974" y="140617"/>
                  </a:lnTo>
                  <a:lnTo>
                    <a:pt x="255137" y="289292"/>
                  </a:lnTo>
                  <a:lnTo>
                    <a:pt x="81186" y="290604"/>
                  </a:lnTo>
                  <a:lnTo>
                    <a:pt x="0" y="149986"/>
                  </a:lnTo>
                  <a:lnTo>
                    <a:pt x="85837" y="1311"/>
                  </a:lnTo>
                  <a:lnTo>
                    <a:pt x="259788" y="0"/>
                  </a:lnTo>
                  <a:close/>
                </a:path>
              </a:pathLst>
            </a:custGeom>
            <a:solidFill>
              <a:schemeClr val="bg2"/>
            </a:solidFill>
            <a:ln w="12700" cap="rnd">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fontAlgn="base">
                <a:spcBef>
                  <a:spcPct val="0"/>
                </a:spcBef>
                <a:spcAft>
                  <a:spcPct val="0"/>
                </a:spcAft>
                <a:defRPr/>
              </a:pPr>
              <a:endParaRPr lang="en-US" sz="2400" dirty="0">
                <a:solidFill>
                  <a:srgbClr val="005073"/>
                </a:solidFill>
                <a:latin typeface="Arial"/>
              </a:endParaRPr>
            </a:p>
          </p:txBody>
        </p:sp>
        <p:sp>
          <p:nvSpPr>
            <p:cNvPr id="167" name="Oval 166"/>
            <p:cNvSpPr/>
            <p:nvPr/>
          </p:nvSpPr>
          <p:spPr>
            <a:xfrm rot="5400000">
              <a:off x="1162296" y="2398324"/>
              <a:ext cx="257695" cy="257695"/>
            </a:xfrm>
            <a:prstGeom prst="ellipse">
              <a:avLst/>
            </a:prstGeom>
            <a:solidFill>
              <a:schemeClr val="bg2"/>
            </a:solidFill>
            <a:ln w="12700" cap="rnd">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fontAlgn="base">
                <a:spcBef>
                  <a:spcPct val="0"/>
                </a:spcBef>
                <a:spcAft>
                  <a:spcPct val="0"/>
                </a:spcAft>
                <a:defRPr/>
              </a:pPr>
              <a:endParaRPr lang="en-US" sz="2400" dirty="0">
                <a:solidFill>
                  <a:srgbClr val="005073"/>
                </a:solidFill>
                <a:latin typeface="Arial"/>
              </a:endParaRPr>
            </a:p>
          </p:txBody>
        </p:sp>
        <p:sp>
          <p:nvSpPr>
            <p:cNvPr id="171" name="Rectangle 170"/>
            <p:cNvSpPr/>
            <p:nvPr/>
          </p:nvSpPr>
          <p:spPr>
            <a:xfrm rot="5400000">
              <a:off x="1020058" y="2247157"/>
              <a:ext cx="116063" cy="116063"/>
            </a:xfrm>
            <a:prstGeom prst="rect">
              <a:avLst/>
            </a:prstGeom>
            <a:solidFill>
              <a:schemeClr val="bg2"/>
            </a:solidFill>
            <a:ln w="12700" cap="rnd">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fontAlgn="base">
                <a:spcBef>
                  <a:spcPct val="0"/>
                </a:spcBef>
                <a:spcAft>
                  <a:spcPct val="0"/>
                </a:spcAft>
                <a:defRPr/>
              </a:pPr>
              <a:endParaRPr lang="en-US" sz="2400" dirty="0">
                <a:solidFill>
                  <a:srgbClr val="005073"/>
                </a:solidFill>
                <a:latin typeface="Arial"/>
              </a:endParaRPr>
            </a:p>
          </p:txBody>
        </p:sp>
        <p:sp>
          <p:nvSpPr>
            <p:cNvPr id="172" name="Freeform 171"/>
            <p:cNvSpPr/>
            <p:nvPr/>
          </p:nvSpPr>
          <p:spPr>
            <a:xfrm rot="19800000" flipH="1" flipV="1">
              <a:off x="828300" y="2056643"/>
              <a:ext cx="158444" cy="135040"/>
            </a:xfrm>
            <a:custGeom>
              <a:avLst/>
              <a:gdLst>
                <a:gd name="connsiteX0" fmla="*/ 259788 w 340974"/>
                <a:gd name="connsiteY0" fmla="*/ 1316 h 293235"/>
                <a:gd name="connsiteX1" fmla="*/ 340974 w 340974"/>
                <a:gd name="connsiteY1" fmla="*/ 141933 h 293235"/>
                <a:gd name="connsiteX2" fmla="*/ 255137 w 340974"/>
                <a:gd name="connsiteY2" fmla="*/ 290608 h 293235"/>
                <a:gd name="connsiteX3" fmla="*/ 255894 w 340974"/>
                <a:gd name="connsiteY3" fmla="*/ 291920 h 293235"/>
                <a:gd name="connsiteX4" fmla="*/ 254380 w 340974"/>
                <a:gd name="connsiteY4" fmla="*/ 291920 h 293235"/>
                <a:gd name="connsiteX5" fmla="*/ 253620 w 340974"/>
                <a:gd name="connsiteY5" fmla="*/ 293235 h 293235"/>
                <a:gd name="connsiteX6" fmla="*/ 252861 w 340974"/>
                <a:gd name="connsiteY6" fmla="*/ 291920 h 293235"/>
                <a:gd name="connsiteX7" fmla="*/ 81186 w 340974"/>
                <a:gd name="connsiteY7" fmla="*/ 291920 h 293235"/>
                <a:gd name="connsiteX8" fmla="*/ 0 w 340974"/>
                <a:gd name="connsiteY8" fmla="*/ 151302 h 293235"/>
                <a:gd name="connsiteX9" fmla="*/ 85837 w 340974"/>
                <a:gd name="connsiteY9" fmla="*/ 2627 h 293235"/>
                <a:gd name="connsiteX10" fmla="*/ 85080 w 340974"/>
                <a:gd name="connsiteY10" fmla="*/ 1315 h 293235"/>
                <a:gd name="connsiteX11" fmla="*/ 86595 w 340974"/>
                <a:gd name="connsiteY11" fmla="*/ 1315 h 293235"/>
                <a:gd name="connsiteX12" fmla="*/ 87354 w 340974"/>
                <a:gd name="connsiteY12" fmla="*/ 0 h 293235"/>
                <a:gd name="connsiteX13" fmla="*/ 88113 w 340974"/>
                <a:gd name="connsiteY13" fmla="*/ 1315 h 293235"/>
                <a:gd name="connsiteX0" fmla="*/ 259788 w 340974"/>
                <a:gd name="connsiteY0" fmla="*/ 1316 h 293235"/>
                <a:gd name="connsiteX1" fmla="*/ 340974 w 340974"/>
                <a:gd name="connsiteY1" fmla="*/ 141933 h 293235"/>
                <a:gd name="connsiteX2" fmla="*/ 255137 w 340974"/>
                <a:gd name="connsiteY2" fmla="*/ 290608 h 293235"/>
                <a:gd name="connsiteX3" fmla="*/ 255894 w 340974"/>
                <a:gd name="connsiteY3" fmla="*/ 291920 h 293235"/>
                <a:gd name="connsiteX4" fmla="*/ 254380 w 340974"/>
                <a:gd name="connsiteY4" fmla="*/ 291920 h 293235"/>
                <a:gd name="connsiteX5" fmla="*/ 253620 w 340974"/>
                <a:gd name="connsiteY5" fmla="*/ 293235 h 293235"/>
                <a:gd name="connsiteX6" fmla="*/ 252861 w 340974"/>
                <a:gd name="connsiteY6" fmla="*/ 291920 h 293235"/>
                <a:gd name="connsiteX7" fmla="*/ 81186 w 340974"/>
                <a:gd name="connsiteY7" fmla="*/ 291920 h 293235"/>
                <a:gd name="connsiteX8" fmla="*/ 0 w 340974"/>
                <a:gd name="connsiteY8" fmla="*/ 151302 h 293235"/>
                <a:gd name="connsiteX9" fmla="*/ 85837 w 340974"/>
                <a:gd name="connsiteY9" fmla="*/ 2627 h 293235"/>
                <a:gd name="connsiteX10" fmla="*/ 85080 w 340974"/>
                <a:gd name="connsiteY10" fmla="*/ 1315 h 293235"/>
                <a:gd name="connsiteX11" fmla="*/ 86595 w 340974"/>
                <a:gd name="connsiteY11" fmla="*/ 1315 h 293235"/>
                <a:gd name="connsiteX12" fmla="*/ 87354 w 340974"/>
                <a:gd name="connsiteY12" fmla="*/ 0 h 293235"/>
                <a:gd name="connsiteX13" fmla="*/ 259788 w 340974"/>
                <a:gd name="connsiteY13" fmla="*/ 1316 h 293235"/>
                <a:gd name="connsiteX0" fmla="*/ 259788 w 340974"/>
                <a:gd name="connsiteY0" fmla="*/ 1 h 291920"/>
                <a:gd name="connsiteX1" fmla="*/ 340974 w 340974"/>
                <a:gd name="connsiteY1" fmla="*/ 140618 h 291920"/>
                <a:gd name="connsiteX2" fmla="*/ 255137 w 340974"/>
                <a:gd name="connsiteY2" fmla="*/ 289293 h 291920"/>
                <a:gd name="connsiteX3" fmla="*/ 255894 w 340974"/>
                <a:gd name="connsiteY3" fmla="*/ 290605 h 291920"/>
                <a:gd name="connsiteX4" fmla="*/ 254380 w 340974"/>
                <a:gd name="connsiteY4" fmla="*/ 290605 h 291920"/>
                <a:gd name="connsiteX5" fmla="*/ 253620 w 340974"/>
                <a:gd name="connsiteY5" fmla="*/ 291920 h 291920"/>
                <a:gd name="connsiteX6" fmla="*/ 252861 w 340974"/>
                <a:gd name="connsiteY6" fmla="*/ 290605 h 291920"/>
                <a:gd name="connsiteX7" fmla="*/ 81186 w 340974"/>
                <a:gd name="connsiteY7" fmla="*/ 290605 h 291920"/>
                <a:gd name="connsiteX8" fmla="*/ 0 w 340974"/>
                <a:gd name="connsiteY8" fmla="*/ 149987 h 291920"/>
                <a:gd name="connsiteX9" fmla="*/ 85837 w 340974"/>
                <a:gd name="connsiteY9" fmla="*/ 1312 h 291920"/>
                <a:gd name="connsiteX10" fmla="*/ 85080 w 340974"/>
                <a:gd name="connsiteY10" fmla="*/ 0 h 291920"/>
                <a:gd name="connsiteX11" fmla="*/ 86595 w 340974"/>
                <a:gd name="connsiteY11" fmla="*/ 0 h 291920"/>
                <a:gd name="connsiteX12" fmla="*/ 259788 w 340974"/>
                <a:gd name="connsiteY12" fmla="*/ 1 h 291920"/>
                <a:gd name="connsiteX0" fmla="*/ 259788 w 340974"/>
                <a:gd name="connsiteY0" fmla="*/ 1 h 291920"/>
                <a:gd name="connsiteX1" fmla="*/ 340974 w 340974"/>
                <a:gd name="connsiteY1" fmla="*/ 140618 h 291920"/>
                <a:gd name="connsiteX2" fmla="*/ 255137 w 340974"/>
                <a:gd name="connsiteY2" fmla="*/ 289293 h 291920"/>
                <a:gd name="connsiteX3" fmla="*/ 255894 w 340974"/>
                <a:gd name="connsiteY3" fmla="*/ 290605 h 291920"/>
                <a:gd name="connsiteX4" fmla="*/ 254380 w 340974"/>
                <a:gd name="connsiteY4" fmla="*/ 290605 h 291920"/>
                <a:gd name="connsiteX5" fmla="*/ 253620 w 340974"/>
                <a:gd name="connsiteY5" fmla="*/ 291920 h 291920"/>
                <a:gd name="connsiteX6" fmla="*/ 252861 w 340974"/>
                <a:gd name="connsiteY6" fmla="*/ 290605 h 291920"/>
                <a:gd name="connsiteX7" fmla="*/ 81186 w 340974"/>
                <a:gd name="connsiteY7" fmla="*/ 290605 h 291920"/>
                <a:gd name="connsiteX8" fmla="*/ 0 w 340974"/>
                <a:gd name="connsiteY8" fmla="*/ 149987 h 291920"/>
                <a:gd name="connsiteX9" fmla="*/ 85837 w 340974"/>
                <a:gd name="connsiteY9" fmla="*/ 1312 h 291920"/>
                <a:gd name="connsiteX10" fmla="*/ 85080 w 340974"/>
                <a:gd name="connsiteY10" fmla="*/ 0 h 291920"/>
                <a:gd name="connsiteX11" fmla="*/ 259788 w 340974"/>
                <a:gd name="connsiteY11" fmla="*/ 1 h 291920"/>
                <a:gd name="connsiteX0" fmla="*/ 259788 w 340974"/>
                <a:gd name="connsiteY0" fmla="*/ 0 h 291919"/>
                <a:gd name="connsiteX1" fmla="*/ 340974 w 340974"/>
                <a:gd name="connsiteY1" fmla="*/ 140617 h 291919"/>
                <a:gd name="connsiteX2" fmla="*/ 255137 w 340974"/>
                <a:gd name="connsiteY2" fmla="*/ 289292 h 291919"/>
                <a:gd name="connsiteX3" fmla="*/ 255894 w 340974"/>
                <a:gd name="connsiteY3" fmla="*/ 290604 h 291919"/>
                <a:gd name="connsiteX4" fmla="*/ 254380 w 340974"/>
                <a:gd name="connsiteY4" fmla="*/ 290604 h 291919"/>
                <a:gd name="connsiteX5" fmla="*/ 253620 w 340974"/>
                <a:gd name="connsiteY5" fmla="*/ 291919 h 291919"/>
                <a:gd name="connsiteX6" fmla="*/ 252861 w 340974"/>
                <a:gd name="connsiteY6" fmla="*/ 290604 h 291919"/>
                <a:gd name="connsiteX7" fmla="*/ 81186 w 340974"/>
                <a:gd name="connsiteY7" fmla="*/ 290604 h 291919"/>
                <a:gd name="connsiteX8" fmla="*/ 0 w 340974"/>
                <a:gd name="connsiteY8" fmla="*/ 149986 h 291919"/>
                <a:gd name="connsiteX9" fmla="*/ 85837 w 340974"/>
                <a:gd name="connsiteY9" fmla="*/ 1311 h 291919"/>
                <a:gd name="connsiteX10" fmla="*/ 259788 w 340974"/>
                <a:gd name="connsiteY10" fmla="*/ 0 h 291919"/>
                <a:gd name="connsiteX0" fmla="*/ 259788 w 340974"/>
                <a:gd name="connsiteY0" fmla="*/ 0 h 291919"/>
                <a:gd name="connsiteX1" fmla="*/ 340974 w 340974"/>
                <a:gd name="connsiteY1" fmla="*/ 140617 h 291919"/>
                <a:gd name="connsiteX2" fmla="*/ 255137 w 340974"/>
                <a:gd name="connsiteY2" fmla="*/ 289292 h 291919"/>
                <a:gd name="connsiteX3" fmla="*/ 255894 w 340974"/>
                <a:gd name="connsiteY3" fmla="*/ 290604 h 291919"/>
                <a:gd name="connsiteX4" fmla="*/ 254380 w 340974"/>
                <a:gd name="connsiteY4" fmla="*/ 290604 h 291919"/>
                <a:gd name="connsiteX5" fmla="*/ 253620 w 340974"/>
                <a:gd name="connsiteY5" fmla="*/ 291919 h 291919"/>
                <a:gd name="connsiteX6" fmla="*/ 81186 w 340974"/>
                <a:gd name="connsiteY6" fmla="*/ 290604 h 291919"/>
                <a:gd name="connsiteX7" fmla="*/ 0 w 340974"/>
                <a:gd name="connsiteY7" fmla="*/ 149986 h 291919"/>
                <a:gd name="connsiteX8" fmla="*/ 85837 w 340974"/>
                <a:gd name="connsiteY8" fmla="*/ 1311 h 291919"/>
                <a:gd name="connsiteX9" fmla="*/ 259788 w 340974"/>
                <a:gd name="connsiteY9" fmla="*/ 0 h 291919"/>
                <a:gd name="connsiteX0" fmla="*/ 259788 w 340974"/>
                <a:gd name="connsiteY0" fmla="*/ 0 h 290604"/>
                <a:gd name="connsiteX1" fmla="*/ 340974 w 340974"/>
                <a:gd name="connsiteY1" fmla="*/ 140617 h 290604"/>
                <a:gd name="connsiteX2" fmla="*/ 255137 w 340974"/>
                <a:gd name="connsiteY2" fmla="*/ 289292 h 290604"/>
                <a:gd name="connsiteX3" fmla="*/ 255894 w 340974"/>
                <a:gd name="connsiteY3" fmla="*/ 290604 h 290604"/>
                <a:gd name="connsiteX4" fmla="*/ 254380 w 340974"/>
                <a:gd name="connsiteY4" fmla="*/ 290604 h 290604"/>
                <a:gd name="connsiteX5" fmla="*/ 81186 w 340974"/>
                <a:gd name="connsiteY5" fmla="*/ 290604 h 290604"/>
                <a:gd name="connsiteX6" fmla="*/ 0 w 340974"/>
                <a:gd name="connsiteY6" fmla="*/ 149986 h 290604"/>
                <a:gd name="connsiteX7" fmla="*/ 85837 w 340974"/>
                <a:gd name="connsiteY7" fmla="*/ 1311 h 290604"/>
                <a:gd name="connsiteX8" fmla="*/ 259788 w 340974"/>
                <a:gd name="connsiteY8" fmla="*/ 0 h 290604"/>
                <a:gd name="connsiteX0" fmla="*/ 259788 w 340974"/>
                <a:gd name="connsiteY0" fmla="*/ 0 h 290604"/>
                <a:gd name="connsiteX1" fmla="*/ 340974 w 340974"/>
                <a:gd name="connsiteY1" fmla="*/ 140617 h 290604"/>
                <a:gd name="connsiteX2" fmla="*/ 255137 w 340974"/>
                <a:gd name="connsiteY2" fmla="*/ 289292 h 290604"/>
                <a:gd name="connsiteX3" fmla="*/ 255894 w 340974"/>
                <a:gd name="connsiteY3" fmla="*/ 290604 h 290604"/>
                <a:gd name="connsiteX4" fmla="*/ 81186 w 340974"/>
                <a:gd name="connsiteY4" fmla="*/ 290604 h 290604"/>
                <a:gd name="connsiteX5" fmla="*/ 0 w 340974"/>
                <a:gd name="connsiteY5" fmla="*/ 149986 h 290604"/>
                <a:gd name="connsiteX6" fmla="*/ 85837 w 340974"/>
                <a:gd name="connsiteY6" fmla="*/ 1311 h 290604"/>
                <a:gd name="connsiteX7" fmla="*/ 259788 w 340974"/>
                <a:gd name="connsiteY7" fmla="*/ 0 h 290604"/>
                <a:gd name="connsiteX0" fmla="*/ 259788 w 340974"/>
                <a:gd name="connsiteY0" fmla="*/ 0 h 290604"/>
                <a:gd name="connsiteX1" fmla="*/ 340974 w 340974"/>
                <a:gd name="connsiteY1" fmla="*/ 140617 h 290604"/>
                <a:gd name="connsiteX2" fmla="*/ 255137 w 340974"/>
                <a:gd name="connsiteY2" fmla="*/ 289292 h 290604"/>
                <a:gd name="connsiteX3" fmla="*/ 81186 w 340974"/>
                <a:gd name="connsiteY3" fmla="*/ 290604 h 290604"/>
                <a:gd name="connsiteX4" fmla="*/ 0 w 340974"/>
                <a:gd name="connsiteY4" fmla="*/ 149986 h 290604"/>
                <a:gd name="connsiteX5" fmla="*/ 85837 w 340974"/>
                <a:gd name="connsiteY5" fmla="*/ 1311 h 290604"/>
                <a:gd name="connsiteX6" fmla="*/ 259788 w 340974"/>
                <a:gd name="connsiteY6" fmla="*/ 0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74" h="290604">
                  <a:moveTo>
                    <a:pt x="259788" y="0"/>
                  </a:moveTo>
                  <a:lnTo>
                    <a:pt x="340974" y="140617"/>
                  </a:lnTo>
                  <a:lnTo>
                    <a:pt x="255137" y="289292"/>
                  </a:lnTo>
                  <a:lnTo>
                    <a:pt x="81186" y="290604"/>
                  </a:lnTo>
                  <a:lnTo>
                    <a:pt x="0" y="149986"/>
                  </a:lnTo>
                  <a:lnTo>
                    <a:pt x="85837" y="1311"/>
                  </a:lnTo>
                  <a:lnTo>
                    <a:pt x="259788" y="0"/>
                  </a:lnTo>
                  <a:close/>
                </a:path>
              </a:pathLst>
            </a:custGeom>
            <a:solidFill>
              <a:schemeClr val="bg2"/>
            </a:solidFill>
            <a:ln w="12700" cap="rnd">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fontAlgn="base">
                <a:spcBef>
                  <a:spcPct val="0"/>
                </a:spcBef>
                <a:spcAft>
                  <a:spcPct val="0"/>
                </a:spcAft>
                <a:defRPr/>
              </a:pPr>
              <a:endParaRPr lang="en-US" sz="2400" dirty="0">
                <a:solidFill>
                  <a:srgbClr val="005073"/>
                </a:solidFill>
                <a:latin typeface="Arial"/>
              </a:endParaRPr>
            </a:p>
          </p:txBody>
        </p:sp>
        <p:sp>
          <p:nvSpPr>
            <p:cNvPr id="173" name="Oval 172"/>
            <p:cNvSpPr/>
            <p:nvPr/>
          </p:nvSpPr>
          <p:spPr>
            <a:xfrm rot="5400000">
              <a:off x="854918" y="2395460"/>
              <a:ext cx="159858" cy="159858"/>
            </a:xfrm>
            <a:prstGeom prst="ellipse">
              <a:avLst/>
            </a:prstGeom>
            <a:solidFill>
              <a:schemeClr val="bg2"/>
            </a:solidFill>
            <a:ln w="12700" cap="rnd">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fontAlgn="base">
                <a:spcBef>
                  <a:spcPct val="0"/>
                </a:spcBef>
                <a:spcAft>
                  <a:spcPct val="0"/>
                </a:spcAft>
                <a:defRPr/>
              </a:pPr>
              <a:endParaRPr lang="en-US" sz="2400" dirty="0">
                <a:solidFill>
                  <a:srgbClr val="005073"/>
                </a:solidFill>
                <a:latin typeface="Arial"/>
              </a:endParaRPr>
            </a:p>
          </p:txBody>
        </p:sp>
        <p:sp>
          <p:nvSpPr>
            <p:cNvPr id="178" name="Rectangle 177"/>
            <p:cNvSpPr/>
            <p:nvPr/>
          </p:nvSpPr>
          <p:spPr>
            <a:xfrm rot="8100000">
              <a:off x="1550166" y="2438463"/>
              <a:ext cx="116063" cy="116063"/>
            </a:xfrm>
            <a:prstGeom prst="rect">
              <a:avLst/>
            </a:prstGeom>
            <a:solidFill>
              <a:schemeClr val="bg2"/>
            </a:solidFill>
            <a:ln w="12700" cap="rnd">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fontAlgn="base">
                <a:spcBef>
                  <a:spcPct val="0"/>
                </a:spcBef>
                <a:spcAft>
                  <a:spcPct val="0"/>
                </a:spcAft>
                <a:defRPr/>
              </a:pPr>
              <a:endParaRPr lang="en-US" sz="2400" dirty="0">
                <a:solidFill>
                  <a:srgbClr val="005073"/>
                </a:solidFill>
                <a:latin typeface="Arial"/>
              </a:endParaRPr>
            </a:p>
          </p:txBody>
        </p:sp>
        <p:sp>
          <p:nvSpPr>
            <p:cNvPr id="179" name="Freeform 178"/>
            <p:cNvSpPr/>
            <p:nvPr/>
          </p:nvSpPr>
          <p:spPr>
            <a:xfrm rot="19800000" flipH="1" flipV="1">
              <a:off x="1480824" y="2201074"/>
              <a:ext cx="158444" cy="135040"/>
            </a:xfrm>
            <a:custGeom>
              <a:avLst/>
              <a:gdLst>
                <a:gd name="connsiteX0" fmla="*/ 259788 w 340974"/>
                <a:gd name="connsiteY0" fmla="*/ 1316 h 293235"/>
                <a:gd name="connsiteX1" fmla="*/ 340974 w 340974"/>
                <a:gd name="connsiteY1" fmla="*/ 141933 h 293235"/>
                <a:gd name="connsiteX2" fmla="*/ 255137 w 340974"/>
                <a:gd name="connsiteY2" fmla="*/ 290608 h 293235"/>
                <a:gd name="connsiteX3" fmla="*/ 255894 w 340974"/>
                <a:gd name="connsiteY3" fmla="*/ 291920 h 293235"/>
                <a:gd name="connsiteX4" fmla="*/ 254380 w 340974"/>
                <a:gd name="connsiteY4" fmla="*/ 291920 h 293235"/>
                <a:gd name="connsiteX5" fmla="*/ 253620 w 340974"/>
                <a:gd name="connsiteY5" fmla="*/ 293235 h 293235"/>
                <a:gd name="connsiteX6" fmla="*/ 252861 w 340974"/>
                <a:gd name="connsiteY6" fmla="*/ 291920 h 293235"/>
                <a:gd name="connsiteX7" fmla="*/ 81186 w 340974"/>
                <a:gd name="connsiteY7" fmla="*/ 291920 h 293235"/>
                <a:gd name="connsiteX8" fmla="*/ 0 w 340974"/>
                <a:gd name="connsiteY8" fmla="*/ 151302 h 293235"/>
                <a:gd name="connsiteX9" fmla="*/ 85837 w 340974"/>
                <a:gd name="connsiteY9" fmla="*/ 2627 h 293235"/>
                <a:gd name="connsiteX10" fmla="*/ 85080 w 340974"/>
                <a:gd name="connsiteY10" fmla="*/ 1315 h 293235"/>
                <a:gd name="connsiteX11" fmla="*/ 86595 w 340974"/>
                <a:gd name="connsiteY11" fmla="*/ 1315 h 293235"/>
                <a:gd name="connsiteX12" fmla="*/ 87354 w 340974"/>
                <a:gd name="connsiteY12" fmla="*/ 0 h 293235"/>
                <a:gd name="connsiteX13" fmla="*/ 88113 w 340974"/>
                <a:gd name="connsiteY13" fmla="*/ 1315 h 293235"/>
                <a:gd name="connsiteX0" fmla="*/ 259788 w 340974"/>
                <a:gd name="connsiteY0" fmla="*/ 1316 h 293235"/>
                <a:gd name="connsiteX1" fmla="*/ 340974 w 340974"/>
                <a:gd name="connsiteY1" fmla="*/ 141933 h 293235"/>
                <a:gd name="connsiteX2" fmla="*/ 255137 w 340974"/>
                <a:gd name="connsiteY2" fmla="*/ 290608 h 293235"/>
                <a:gd name="connsiteX3" fmla="*/ 255894 w 340974"/>
                <a:gd name="connsiteY3" fmla="*/ 291920 h 293235"/>
                <a:gd name="connsiteX4" fmla="*/ 254380 w 340974"/>
                <a:gd name="connsiteY4" fmla="*/ 291920 h 293235"/>
                <a:gd name="connsiteX5" fmla="*/ 253620 w 340974"/>
                <a:gd name="connsiteY5" fmla="*/ 293235 h 293235"/>
                <a:gd name="connsiteX6" fmla="*/ 252861 w 340974"/>
                <a:gd name="connsiteY6" fmla="*/ 291920 h 293235"/>
                <a:gd name="connsiteX7" fmla="*/ 81186 w 340974"/>
                <a:gd name="connsiteY7" fmla="*/ 291920 h 293235"/>
                <a:gd name="connsiteX8" fmla="*/ 0 w 340974"/>
                <a:gd name="connsiteY8" fmla="*/ 151302 h 293235"/>
                <a:gd name="connsiteX9" fmla="*/ 85837 w 340974"/>
                <a:gd name="connsiteY9" fmla="*/ 2627 h 293235"/>
                <a:gd name="connsiteX10" fmla="*/ 85080 w 340974"/>
                <a:gd name="connsiteY10" fmla="*/ 1315 h 293235"/>
                <a:gd name="connsiteX11" fmla="*/ 86595 w 340974"/>
                <a:gd name="connsiteY11" fmla="*/ 1315 h 293235"/>
                <a:gd name="connsiteX12" fmla="*/ 87354 w 340974"/>
                <a:gd name="connsiteY12" fmla="*/ 0 h 293235"/>
                <a:gd name="connsiteX13" fmla="*/ 259788 w 340974"/>
                <a:gd name="connsiteY13" fmla="*/ 1316 h 293235"/>
                <a:gd name="connsiteX0" fmla="*/ 259788 w 340974"/>
                <a:gd name="connsiteY0" fmla="*/ 1 h 291920"/>
                <a:gd name="connsiteX1" fmla="*/ 340974 w 340974"/>
                <a:gd name="connsiteY1" fmla="*/ 140618 h 291920"/>
                <a:gd name="connsiteX2" fmla="*/ 255137 w 340974"/>
                <a:gd name="connsiteY2" fmla="*/ 289293 h 291920"/>
                <a:gd name="connsiteX3" fmla="*/ 255894 w 340974"/>
                <a:gd name="connsiteY3" fmla="*/ 290605 h 291920"/>
                <a:gd name="connsiteX4" fmla="*/ 254380 w 340974"/>
                <a:gd name="connsiteY4" fmla="*/ 290605 h 291920"/>
                <a:gd name="connsiteX5" fmla="*/ 253620 w 340974"/>
                <a:gd name="connsiteY5" fmla="*/ 291920 h 291920"/>
                <a:gd name="connsiteX6" fmla="*/ 252861 w 340974"/>
                <a:gd name="connsiteY6" fmla="*/ 290605 h 291920"/>
                <a:gd name="connsiteX7" fmla="*/ 81186 w 340974"/>
                <a:gd name="connsiteY7" fmla="*/ 290605 h 291920"/>
                <a:gd name="connsiteX8" fmla="*/ 0 w 340974"/>
                <a:gd name="connsiteY8" fmla="*/ 149987 h 291920"/>
                <a:gd name="connsiteX9" fmla="*/ 85837 w 340974"/>
                <a:gd name="connsiteY9" fmla="*/ 1312 h 291920"/>
                <a:gd name="connsiteX10" fmla="*/ 85080 w 340974"/>
                <a:gd name="connsiteY10" fmla="*/ 0 h 291920"/>
                <a:gd name="connsiteX11" fmla="*/ 86595 w 340974"/>
                <a:gd name="connsiteY11" fmla="*/ 0 h 291920"/>
                <a:gd name="connsiteX12" fmla="*/ 259788 w 340974"/>
                <a:gd name="connsiteY12" fmla="*/ 1 h 291920"/>
                <a:gd name="connsiteX0" fmla="*/ 259788 w 340974"/>
                <a:gd name="connsiteY0" fmla="*/ 1 h 291920"/>
                <a:gd name="connsiteX1" fmla="*/ 340974 w 340974"/>
                <a:gd name="connsiteY1" fmla="*/ 140618 h 291920"/>
                <a:gd name="connsiteX2" fmla="*/ 255137 w 340974"/>
                <a:gd name="connsiteY2" fmla="*/ 289293 h 291920"/>
                <a:gd name="connsiteX3" fmla="*/ 255894 w 340974"/>
                <a:gd name="connsiteY3" fmla="*/ 290605 h 291920"/>
                <a:gd name="connsiteX4" fmla="*/ 254380 w 340974"/>
                <a:gd name="connsiteY4" fmla="*/ 290605 h 291920"/>
                <a:gd name="connsiteX5" fmla="*/ 253620 w 340974"/>
                <a:gd name="connsiteY5" fmla="*/ 291920 h 291920"/>
                <a:gd name="connsiteX6" fmla="*/ 252861 w 340974"/>
                <a:gd name="connsiteY6" fmla="*/ 290605 h 291920"/>
                <a:gd name="connsiteX7" fmla="*/ 81186 w 340974"/>
                <a:gd name="connsiteY7" fmla="*/ 290605 h 291920"/>
                <a:gd name="connsiteX8" fmla="*/ 0 w 340974"/>
                <a:gd name="connsiteY8" fmla="*/ 149987 h 291920"/>
                <a:gd name="connsiteX9" fmla="*/ 85837 w 340974"/>
                <a:gd name="connsiteY9" fmla="*/ 1312 h 291920"/>
                <a:gd name="connsiteX10" fmla="*/ 85080 w 340974"/>
                <a:gd name="connsiteY10" fmla="*/ 0 h 291920"/>
                <a:gd name="connsiteX11" fmla="*/ 259788 w 340974"/>
                <a:gd name="connsiteY11" fmla="*/ 1 h 291920"/>
                <a:gd name="connsiteX0" fmla="*/ 259788 w 340974"/>
                <a:gd name="connsiteY0" fmla="*/ 0 h 291919"/>
                <a:gd name="connsiteX1" fmla="*/ 340974 w 340974"/>
                <a:gd name="connsiteY1" fmla="*/ 140617 h 291919"/>
                <a:gd name="connsiteX2" fmla="*/ 255137 w 340974"/>
                <a:gd name="connsiteY2" fmla="*/ 289292 h 291919"/>
                <a:gd name="connsiteX3" fmla="*/ 255894 w 340974"/>
                <a:gd name="connsiteY3" fmla="*/ 290604 h 291919"/>
                <a:gd name="connsiteX4" fmla="*/ 254380 w 340974"/>
                <a:gd name="connsiteY4" fmla="*/ 290604 h 291919"/>
                <a:gd name="connsiteX5" fmla="*/ 253620 w 340974"/>
                <a:gd name="connsiteY5" fmla="*/ 291919 h 291919"/>
                <a:gd name="connsiteX6" fmla="*/ 252861 w 340974"/>
                <a:gd name="connsiteY6" fmla="*/ 290604 h 291919"/>
                <a:gd name="connsiteX7" fmla="*/ 81186 w 340974"/>
                <a:gd name="connsiteY7" fmla="*/ 290604 h 291919"/>
                <a:gd name="connsiteX8" fmla="*/ 0 w 340974"/>
                <a:gd name="connsiteY8" fmla="*/ 149986 h 291919"/>
                <a:gd name="connsiteX9" fmla="*/ 85837 w 340974"/>
                <a:gd name="connsiteY9" fmla="*/ 1311 h 291919"/>
                <a:gd name="connsiteX10" fmla="*/ 259788 w 340974"/>
                <a:gd name="connsiteY10" fmla="*/ 0 h 291919"/>
                <a:gd name="connsiteX0" fmla="*/ 259788 w 340974"/>
                <a:gd name="connsiteY0" fmla="*/ 0 h 291919"/>
                <a:gd name="connsiteX1" fmla="*/ 340974 w 340974"/>
                <a:gd name="connsiteY1" fmla="*/ 140617 h 291919"/>
                <a:gd name="connsiteX2" fmla="*/ 255137 w 340974"/>
                <a:gd name="connsiteY2" fmla="*/ 289292 h 291919"/>
                <a:gd name="connsiteX3" fmla="*/ 255894 w 340974"/>
                <a:gd name="connsiteY3" fmla="*/ 290604 h 291919"/>
                <a:gd name="connsiteX4" fmla="*/ 254380 w 340974"/>
                <a:gd name="connsiteY4" fmla="*/ 290604 h 291919"/>
                <a:gd name="connsiteX5" fmla="*/ 253620 w 340974"/>
                <a:gd name="connsiteY5" fmla="*/ 291919 h 291919"/>
                <a:gd name="connsiteX6" fmla="*/ 81186 w 340974"/>
                <a:gd name="connsiteY6" fmla="*/ 290604 h 291919"/>
                <a:gd name="connsiteX7" fmla="*/ 0 w 340974"/>
                <a:gd name="connsiteY7" fmla="*/ 149986 h 291919"/>
                <a:gd name="connsiteX8" fmla="*/ 85837 w 340974"/>
                <a:gd name="connsiteY8" fmla="*/ 1311 h 291919"/>
                <a:gd name="connsiteX9" fmla="*/ 259788 w 340974"/>
                <a:gd name="connsiteY9" fmla="*/ 0 h 291919"/>
                <a:gd name="connsiteX0" fmla="*/ 259788 w 340974"/>
                <a:gd name="connsiteY0" fmla="*/ 0 h 290604"/>
                <a:gd name="connsiteX1" fmla="*/ 340974 w 340974"/>
                <a:gd name="connsiteY1" fmla="*/ 140617 h 290604"/>
                <a:gd name="connsiteX2" fmla="*/ 255137 w 340974"/>
                <a:gd name="connsiteY2" fmla="*/ 289292 h 290604"/>
                <a:gd name="connsiteX3" fmla="*/ 255894 w 340974"/>
                <a:gd name="connsiteY3" fmla="*/ 290604 h 290604"/>
                <a:gd name="connsiteX4" fmla="*/ 254380 w 340974"/>
                <a:gd name="connsiteY4" fmla="*/ 290604 h 290604"/>
                <a:gd name="connsiteX5" fmla="*/ 81186 w 340974"/>
                <a:gd name="connsiteY5" fmla="*/ 290604 h 290604"/>
                <a:gd name="connsiteX6" fmla="*/ 0 w 340974"/>
                <a:gd name="connsiteY6" fmla="*/ 149986 h 290604"/>
                <a:gd name="connsiteX7" fmla="*/ 85837 w 340974"/>
                <a:gd name="connsiteY7" fmla="*/ 1311 h 290604"/>
                <a:gd name="connsiteX8" fmla="*/ 259788 w 340974"/>
                <a:gd name="connsiteY8" fmla="*/ 0 h 290604"/>
                <a:gd name="connsiteX0" fmla="*/ 259788 w 340974"/>
                <a:gd name="connsiteY0" fmla="*/ 0 h 290604"/>
                <a:gd name="connsiteX1" fmla="*/ 340974 w 340974"/>
                <a:gd name="connsiteY1" fmla="*/ 140617 h 290604"/>
                <a:gd name="connsiteX2" fmla="*/ 255137 w 340974"/>
                <a:gd name="connsiteY2" fmla="*/ 289292 h 290604"/>
                <a:gd name="connsiteX3" fmla="*/ 255894 w 340974"/>
                <a:gd name="connsiteY3" fmla="*/ 290604 h 290604"/>
                <a:gd name="connsiteX4" fmla="*/ 81186 w 340974"/>
                <a:gd name="connsiteY4" fmla="*/ 290604 h 290604"/>
                <a:gd name="connsiteX5" fmla="*/ 0 w 340974"/>
                <a:gd name="connsiteY5" fmla="*/ 149986 h 290604"/>
                <a:gd name="connsiteX6" fmla="*/ 85837 w 340974"/>
                <a:gd name="connsiteY6" fmla="*/ 1311 h 290604"/>
                <a:gd name="connsiteX7" fmla="*/ 259788 w 340974"/>
                <a:gd name="connsiteY7" fmla="*/ 0 h 290604"/>
                <a:gd name="connsiteX0" fmla="*/ 259788 w 340974"/>
                <a:gd name="connsiteY0" fmla="*/ 0 h 290604"/>
                <a:gd name="connsiteX1" fmla="*/ 340974 w 340974"/>
                <a:gd name="connsiteY1" fmla="*/ 140617 h 290604"/>
                <a:gd name="connsiteX2" fmla="*/ 255137 w 340974"/>
                <a:gd name="connsiteY2" fmla="*/ 289292 h 290604"/>
                <a:gd name="connsiteX3" fmla="*/ 81186 w 340974"/>
                <a:gd name="connsiteY3" fmla="*/ 290604 h 290604"/>
                <a:gd name="connsiteX4" fmla="*/ 0 w 340974"/>
                <a:gd name="connsiteY4" fmla="*/ 149986 h 290604"/>
                <a:gd name="connsiteX5" fmla="*/ 85837 w 340974"/>
                <a:gd name="connsiteY5" fmla="*/ 1311 h 290604"/>
                <a:gd name="connsiteX6" fmla="*/ 259788 w 340974"/>
                <a:gd name="connsiteY6" fmla="*/ 0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74" h="290604">
                  <a:moveTo>
                    <a:pt x="259788" y="0"/>
                  </a:moveTo>
                  <a:lnTo>
                    <a:pt x="340974" y="140617"/>
                  </a:lnTo>
                  <a:lnTo>
                    <a:pt x="255137" y="289292"/>
                  </a:lnTo>
                  <a:lnTo>
                    <a:pt x="81186" y="290604"/>
                  </a:lnTo>
                  <a:lnTo>
                    <a:pt x="0" y="149986"/>
                  </a:lnTo>
                  <a:lnTo>
                    <a:pt x="85837" y="1311"/>
                  </a:lnTo>
                  <a:lnTo>
                    <a:pt x="259788" y="0"/>
                  </a:lnTo>
                  <a:close/>
                </a:path>
              </a:pathLst>
            </a:custGeom>
            <a:solidFill>
              <a:schemeClr val="bg2"/>
            </a:solidFill>
            <a:ln w="12700" cap="rnd">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fontAlgn="base">
                <a:spcBef>
                  <a:spcPct val="0"/>
                </a:spcBef>
                <a:spcAft>
                  <a:spcPct val="0"/>
                </a:spcAft>
                <a:defRPr/>
              </a:pPr>
              <a:endParaRPr lang="en-US" sz="2400" dirty="0">
                <a:solidFill>
                  <a:srgbClr val="005073"/>
                </a:solidFill>
                <a:latin typeface="Arial"/>
              </a:endParaRPr>
            </a:p>
          </p:txBody>
        </p:sp>
        <p:cxnSp>
          <p:nvCxnSpPr>
            <p:cNvPr id="391" name="Straight Connector 390">
              <a:extLst>
                <a:ext uri="{FF2B5EF4-FFF2-40B4-BE49-F238E27FC236}">
                  <a16:creationId xmlns:a16="http://schemas.microsoft.com/office/drawing/2014/main" id="{0E395276-1449-6A43-AA6E-F14A0030E990}"/>
                </a:ext>
              </a:extLst>
            </p:cNvPr>
            <p:cNvCxnSpPr>
              <a:cxnSpLocks/>
            </p:cNvCxnSpPr>
            <p:nvPr/>
          </p:nvCxnSpPr>
          <p:spPr>
            <a:xfrm>
              <a:off x="1137863" y="2365829"/>
              <a:ext cx="65569" cy="61685"/>
            </a:xfrm>
            <a:prstGeom prst="line">
              <a:avLst/>
            </a:prstGeom>
            <a:ln w="1270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94B134D0-C110-534D-A5E2-1C4C0EFF7F2F}"/>
                </a:ext>
              </a:extLst>
            </p:cNvPr>
            <p:cNvCxnSpPr>
              <a:cxnSpLocks/>
            </p:cNvCxnSpPr>
            <p:nvPr/>
          </p:nvCxnSpPr>
          <p:spPr>
            <a:xfrm>
              <a:off x="1395239" y="2614518"/>
              <a:ext cx="142712" cy="134257"/>
            </a:xfrm>
            <a:prstGeom prst="line">
              <a:avLst/>
            </a:prstGeom>
            <a:ln w="1270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9A8AE281-C53B-7A4D-9F37-5DE7566E54E4}"/>
              </a:ext>
            </a:extLst>
          </p:cNvPr>
          <p:cNvGrpSpPr/>
          <p:nvPr/>
        </p:nvGrpSpPr>
        <p:grpSpPr>
          <a:xfrm>
            <a:off x="9442027" y="2049413"/>
            <a:ext cx="2106091" cy="3097832"/>
            <a:chOff x="7081520" y="1338253"/>
            <a:chExt cx="1579568" cy="2323374"/>
          </a:xfrm>
        </p:grpSpPr>
        <p:cxnSp>
          <p:nvCxnSpPr>
            <p:cNvPr id="21" name="Straight Connector 20"/>
            <p:cNvCxnSpPr/>
            <p:nvPr/>
          </p:nvCxnSpPr>
          <p:spPr>
            <a:xfrm flipH="1">
              <a:off x="7648362" y="1513306"/>
              <a:ext cx="679535" cy="0"/>
            </a:xfrm>
            <a:prstGeom prst="line">
              <a:avLst/>
            </a:prstGeom>
            <a:ln w="12700"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482973" y="1664755"/>
              <a:ext cx="168906" cy="376770"/>
            </a:xfrm>
            <a:custGeom>
              <a:avLst/>
              <a:gdLst>
                <a:gd name="connsiteX0" fmla="*/ 0 w 438539"/>
                <a:gd name="connsiteY0" fmla="*/ 0 h 419878"/>
                <a:gd name="connsiteX1" fmla="*/ 438539 w 438539"/>
                <a:gd name="connsiteY1" fmla="*/ 0 h 419878"/>
                <a:gd name="connsiteX2" fmla="*/ 438539 w 438539"/>
                <a:gd name="connsiteY2" fmla="*/ 419878 h 419878"/>
                <a:gd name="connsiteX3" fmla="*/ 0 w 438539"/>
                <a:gd name="connsiteY3" fmla="*/ 419878 h 419878"/>
                <a:gd name="connsiteX4" fmla="*/ 0 w 438539"/>
                <a:gd name="connsiteY4" fmla="*/ 0 h 419878"/>
                <a:gd name="connsiteX0" fmla="*/ 438539 w 529979"/>
                <a:gd name="connsiteY0" fmla="*/ 0 h 419878"/>
                <a:gd name="connsiteX1" fmla="*/ 438539 w 529979"/>
                <a:gd name="connsiteY1" fmla="*/ 419878 h 419878"/>
                <a:gd name="connsiteX2" fmla="*/ 0 w 529979"/>
                <a:gd name="connsiteY2" fmla="*/ 419878 h 419878"/>
                <a:gd name="connsiteX3" fmla="*/ 0 w 529979"/>
                <a:gd name="connsiteY3" fmla="*/ 0 h 419878"/>
                <a:gd name="connsiteX4" fmla="*/ 529979 w 529979"/>
                <a:gd name="connsiteY4" fmla="*/ 91440 h 419878"/>
                <a:gd name="connsiteX0" fmla="*/ 438539 w 438539"/>
                <a:gd name="connsiteY0" fmla="*/ 0 h 419878"/>
                <a:gd name="connsiteX1" fmla="*/ 438539 w 438539"/>
                <a:gd name="connsiteY1" fmla="*/ 419878 h 419878"/>
                <a:gd name="connsiteX2" fmla="*/ 0 w 438539"/>
                <a:gd name="connsiteY2" fmla="*/ 419878 h 419878"/>
                <a:gd name="connsiteX3" fmla="*/ 0 w 438539"/>
                <a:gd name="connsiteY3" fmla="*/ 0 h 419878"/>
                <a:gd name="connsiteX0" fmla="*/ 438539 w 438539"/>
                <a:gd name="connsiteY0" fmla="*/ 419878 h 419878"/>
                <a:gd name="connsiteX1" fmla="*/ 0 w 438539"/>
                <a:gd name="connsiteY1" fmla="*/ 419878 h 419878"/>
                <a:gd name="connsiteX2" fmla="*/ 0 w 438539"/>
                <a:gd name="connsiteY2" fmla="*/ 0 h 419878"/>
              </a:gdLst>
              <a:ahLst/>
              <a:cxnLst>
                <a:cxn ang="0">
                  <a:pos x="connsiteX0" y="connsiteY0"/>
                </a:cxn>
                <a:cxn ang="0">
                  <a:pos x="connsiteX1" y="connsiteY1"/>
                </a:cxn>
                <a:cxn ang="0">
                  <a:pos x="connsiteX2" y="connsiteY2"/>
                </a:cxn>
              </a:cxnLst>
              <a:rect l="l" t="t" r="r" b="b"/>
              <a:pathLst>
                <a:path w="438539" h="419878">
                  <a:moveTo>
                    <a:pt x="438539" y="419878"/>
                  </a:moveTo>
                  <a:lnTo>
                    <a:pt x="0" y="419878"/>
                  </a:lnTo>
                  <a:lnTo>
                    <a:pt x="0" y="0"/>
                  </a:lnTo>
                </a:path>
              </a:pathLst>
            </a:custGeom>
            <a:noFill/>
            <a:ln w="12700" cap="rnd">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US" sz="2400" dirty="0">
                <a:solidFill>
                  <a:srgbClr val="005073"/>
                </a:solidFill>
                <a:latin typeface="Arial"/>
              </a:endParaRPr>
            </a:p>
          </p:txBody>
        </p:sp>
        <p:sp>
          <p:nvSpPr>
            <p:cNvPr id="228" name="Rectangle 22"/>
            <p:cNvSpPr/>
            <p:nvPr/>
          </p:nvSpPr>
          <p:spPr>
            <a:xfrm rot="5400000">
              <a:off x="7944802" y="2474679"/>
              <a:ext cx="132073" cy="649817"/>
            </a:xfrm>
            <a:custGeom>
              <a:avLst/>
              <a:gdLst>
                <a:gd name="connsiteX0" fmla="*/ 0 w 438539"/>
                <a:gd name="connsiteY0" fmla="*/ 0 h 419878"/>
                <a:gd name="connsiteX1" fmla="*/ 438539 w 438539"/>
                <a:gd name="connsiteY1" fmla="*/ 0 h 419878"/>
                <a:gd name="connsiteX2" fmla="*/ 438539 w 438539"/>
                <a:gd name="connsiteY2" fmla="*/ 419878 h 419878"/>
                <a:gd name="connsiteX3" fmla="*/ 0 w 438539"/>
                <a:gd name="connsiteY3" fmla="*/ 419878 h 419878"/>
                <a:gd name="connsiteX4" fmla="*/ 0 w 438539"/>
                <a:gd name="connsiteY4" fmla="*/ 0 h 419878"/>
                <a:gd name="connsiteX0" fmla="*/ 438539 w 529979"/>
                <a:gd name="connsiteY0" fmla="*/ 0 h 419878"/>
                <a:gd name="connsiteX1" fmla="*/ 438539 w 529979"/>
                <a:gd name="connsiteY1" fmla="*/ 419878 h 419878"/>
                <a:gd name="connsiteX2" fmla="*/ 0 w 529979"/>
                <a:gd name="connsiteY2" fmla="*/ 419878 h 419878"/>
                <a:gd name="connsiteX3" fmla="*/ 0 w 529979"/>
                <a:gd name="connsiteY3" fmla="*/ 0 h 419878"/>
                <a:gd name="connsiteX4" fmla="*/ 529979 w 529979"/>
                <a:gd name="connsiteY4" fmla="*/ 91440 h 419878"/>
                <a:gd name="connsiteX0" fmla="*/ 438539 w 438539"/>
                <a:gd name="connsiteY0" fmla="*/ 0 h 419878"/>
                <a:gd name="connsiteX1" fmla="*/ 438539 w 438539"/>
                <a:gd name="connsiteY1" fmla="*/ 419878 h 419878"/>
                <a:gd name="connsiteX2" fmla="*/ 0 w 438539"/>
                <a:gd name="connsiteY2" fmla="*/ 419878 h 419878"/>
                <a:gd name="connsiteX3" fmla="*/ 0 w 438539"/>
                <a:gd name="connsiteY3" fmla="*/ 0 h 419878"/>
                <a:gd name="connsiteX0" fmla="*/ 438539 w 438539"/>
                <a:gd name="connsiteY0" fmla="*/ 419878 h 419878"/>
                <a:gd name="connsiteX1" fmla="*/ 0 w 438539"/>
                <a:gd name="connsiteY1" fmla="*/ 419878 h 419878"/>
                <a:gd name="connsiteX2" fmla="*/ 0 w 438539"/>
                <a:gd name="connsiteY2" fmla="*/ 0 h 419878"/>
              </a:gdLst>
              <a:ahLst/>
              <a:cxnLst>
                <a:cxn ang="0">
                  <a:pos x="connsiteX0" y="connsiteY0"/>
                </a:cxn>
                <a:cxn ang="0">
                  <a:pos x="connsiteX1" y="connsiteY1"/>
                </a:cxn>
                <a:cxn ang="0">
                  <a:pos x="connsiteX2" y="connsiteY2"/>
                </a:cxn>
              </a:cxnLst>
              <a:rect l="l" t="t" r="r" b="b"/>
              <a:pathLst>
                <a:path w="438539" h="419878">
                  <a:moveTo>
                    <a:pt x="438539" y="419878"/>
                  </a:moveTo>
                  <a:lnTo>
                    <a:pt x="0" y="419878"/>
                  </a:lnTo>
                  <a:lnTo>
                    <a:pt x="0" y="0"/>
                  </a:lnTo>
                </a:path>
              </a:pathLst>
            </a:custGeom>
            <a:noFill/>
            <a:ln w="12700" cap="rnd">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US" sz="2400" dirty="0">
                <a:solidFill>
                  <a:srgbClr val="005073"/>
                </a:solidFill>
                <a:latin typeface="Arial"/>
              </a:endParaRPr>
            </a:p>
          </p:txBody>
        </p:sp>
        <p:cxnSp>
          <p:nvCxnSpPr>
            <p:cNvPr id="229" name="Straight Connector 228"/>
            <p:cNvCxnSpPr>
              <a:cxnSpLocks/>
            </p:cNvCxnSpPr>
            <p:nvPr/>
          </p:nvCxnSpPr>
          <p:spPr>
            <a:xfrm flipH="1">
              <a:off x="7840980" y="3392390"/>
              <a:ext cx="323289" cy="0"/>
            </a:xfrm>
            <a:prstGeom prst="line">
              <a:avLst/>
            </a:prstGeom>
            <a:ln w="12700"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685929" y="3149662"/>
              <a:ext cx="0" cy="122245"/>
            </a:xfrm>
            <a:prstGeom prst="line">
              <a:avLst/>
            </a:prstGeom>
            <a:ln w="12700"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31" name="Rectangle 22"/>
            <p:cNvSpPr/>
            <p:nvPr/>
          </p:nvSpPr>
          <p:spPr>
            <a:xfrm rot="10800000">
              <a:off x="8176886" y="2383837"/>
              <a:ext cx="303266" cy="228539"/>
            </a:xfrm>
            <a:custGeom>
              <a:avLst/>
              <a:gdLst>
                <a:gd name="connsiteX0" fmla="*/ 0 w 438539"/>
                <a:gd name="connsiteY0" fmla="*/ 0 h 419878"/>
                <a:gd name="connsiteX1" fmla="*/ 438539 w 438539"/>
                <a:gd name="connsiteY1" fmla="*/ 0 h 419878"/>
                <a:gd name="connsiteX2" fmla="*/ 438539 w 438539"/>
                <a:gd name="connsiteY2" fmla="*/ 419878 h 419878"/>
                <a:gd name="connsiteX3" fmla="*/ 0 w 438539"/>
                <a:gd name="connsiteY3" fmla="*/ 419878 h 419878"/>
                <a:gd name="connsiteX4" fmla="*/ 0 w 438539"/>
                <a:gd name="connsiteY4" fmla="*/ 0 h 419878"/>
                <a:gd name="connsiteX0" fmla="*/ 438539 w 529979"/>
                <a:gd name="connsiteY0" fmla="*/ 0 h 419878"/>
                <a:gd name="connsiteX1" fmla="*/ 438539 w 529979"/>
                <a:gd name="connsiteY1" fmla="*/ 419878 h 419878"/>
                <a:gd name="connsiteX2" fmla="*/ 0 w 529979"/>
                <a:gd name="connsiteY2" fmla="*/ 419878 h 419878"/>
                <a:gd name="connsiteX3" fmla="*/ 0 w 529979"/>
                <a:gd name="connsiteY3" fmla="*/ 0 h 419878"/>
                <a:gd name="connsiteX4" fmla="*/ 529979 w 529979"/>
                <a:gd name="connsiteY4" fmla="*/ 91440 h 419878"/>
                <a:gd name="connsiteX0" fmla="*/ 438539 w 438539"/>
                <a:gd name="connsiteY0" fmla="*/ 0 h 419878"/>
                <a:gd name="connsiteX1" fmla="*/ 438539 w 438539"/>
                <a:gd name="connsiteY1" fmla="*/ 419878 h 419878"/>
                <a:gd name="connsiteX2" fmla="*/ 0 w 438539"/>
                <a:gd name="connsiteY2" fmla="*/ 419878 h 419878"/>
                <a:gd name="connsiteX3" fmla="*/ 0 w 438539"/>
                <a:gd name="connsiteY3" fmla="*/ 0 h 419878"/>
                <a:gd name="connsiteX0" fmla="*/ 438539 w 438539"/>
                <a:gd name="connsiteY0" fmla="*/ 419878 h 419878"/>
                <a:gd name="connsiteX1" fmla="*/ 0 w 438539"/>
                <a:gd name="connsiteY1" fmla="*/ 419878 h 419878"/>
                <a:gd name="connsiteX2" fmla="*/ 0 w 438539"/>
                <a:gd name="connsiteY2" fmla="*/ 0 h 419878"/>
              </a:gdLst>
              <a:ahLst/>
              <a:cxnLst>
                <a:cxn ang="0">
                  <a:pos x="connsiteX0" y="connsiteY0"/>
                </a:cxn>
                <a:cxn ang="0">
                  <a:pos x="connsiteX1" y="connsiteY1"/>
                </a:cxn>
                <a:cxn ang="0">
                  <a:pos x="connsiteX2" y="connsiteY2"/>
                </a:cxn>
              </a:cxnLst>
              <a:rect l="l" t="t" r="r" b="b"/>
              <a:pathLst>
                <a:path w="438539" h="419878">
                  <a:moveTo>
                    <a:pt x="438539" y="419878"/>
                  </a:moveTo>
                  <a:lnTo>
                    <a:pt x="0" y="419878"/>
                  </a:lnTo>
                  <a:lnTo>
                    <a:pt x="0" y="0"/>
                  </a:lnTo>
                </a:path>
              </a:pathLst>
            </a:custGeom>
            <a:noFill/>
            <a:ln w="12700" cap="rnd">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US" sz="2400" dirty="0">
                <a:solidFill>
                  <a:srgbClr val="005073"/>
                </a:solidFill>
                <a:latin typeface="Arial"/>
              </a:endParaRPr>
            </a:p>
          </p:txBody>
        </p:sp>
        <p:sp>
          <p:nvSpPr>
            <p:cNvPr id="232" name="Rectangle 22"/>
            <p:cNvSpPr/>
            <p:nvPr/>
          </p:nvSpPr>
          <p:spPr>
            <a:xfrm rot="10800000">
              <a:off x="7975542" y="2038677"/>
              <a:ext cx="197748" cy="345161"/>
            </a:xfrm>
            <a:custGeom>
              <a:avLst/>
              <a:gdLst>
                <a:gd name="connsiteX0" fmla="*/ 0 w 438539"/>
                <a:gd name="connsiteY0" fmla="*/ 0 h 419878"/>
                <a:gd name="connsiteX1" fmla="*/ 438539 w 438539"/>
                <a:gd name="connsiteY1" fmla="*/ 0 h 419878"/>
                <a:gd name="connsiteX2" fmla="*/ 438539 w 438539"/>
                <a:gd name="connsiteY2" fmla="*/ 419878 h 419878"/>
                <a:gd name="connsiteX3" fmla="*/ 0 w 438539"/>
                <a:gd name="connsiteY3" fmla="*/ 419878 h 419878"/>
                <a:gd name="connsiteX4" fmla="*/ 0 w 438539"/>
                <a:gd name="connsiteY4" fmla="*/ 0 h 419878"/>
                <a:gd name="connsiteX0" fmla="*/ 438539 w 529979"/>
                <a:gd name="connsiteY0" fmla="*/ 0 h 419878"/>
                <a:gd name="connsiteX1" fmla="*/ 438539 w 529979"/>
                <a:gd name="connsiteY1" fmla="*/ 419878 h 419878"/>
                <a:gd name="connsiteX2" fmla="*/ 0 w 529979"/>
                <a:gd name="connsiteY2" fmla="*/ 419878 h 419878"/>
                <a:gd name="connsiteX3" fmla="*/ 0 w 529979"/>
                <a:gd name="connsiteY3" fmla="*/ 0 h 419878"/>
                <a:gd name="connsiteX4" fmla="*/ 529979 w 529979"/>
                <a:gd name="connsiteY4" fmla="*/ 91440 h 419878"/>
                <a:gd name="connsiteX0" fmla="*/ 438539 w 438539"/>
                <a:gd name="connsiteY0" fmla="*/ 0 h 419878"/>
                <a:gd name="connsiteX1" fmla="*/ 438539 w 438539"/>
                <a:gd name="connsiteY1" fmla="*/ 419878 h 419878"/>
                <a:gd name="connsiteX2" fmla="*/ 0 w 438539"/>
                <a:gd name="connsiteY2" fmla="*/ 419878 h 419878"/>
                <a:gd name="connsiteX3" fmla="*/ 0 w 438539"/>
                <a:gd name="connsiteY3" fmla="*/ 0 h 419878"/>
                <a:gd name="connsiteX0" fmla="*/ 438539 w 438539"/>
                <a:gd name="connsiteY0" fmla="*/ 419878 h 419878"/>
                <a:gd name="connsiteX1" fmla="*/ 0 w 438539"/>
                <a:gd name="connsiteY1" fmla="*/ 419878 h 419878"/>
                <a:gd name="connsiteX2" fmla="*/ 0 w 438539"/>
                <a:gd name="connsiteY2" fmla="*/ 0 h 419878"/>
              </a:gdLst>
              <a:ahLst/>
              <a:cxnLst>
                <a:cxn ang="0">
                  <a:pos x="connsiteX0" y="connsiteY0"/>
                </a:cxn>
                <a:cxn ang="0">
                  <a:pos x="connsiteX1" y="connsiteY1"/>
                </a:cxn>
                <a:cxn ang="0">
                  <a:pos x="connsiteX2" y="connsiteY2"/>
                </a:cxn>
              </a:cxnLst>
              <a:rect l="l" t="t" r="r" b="b"/>
              <a:pathLst>
                <a:path w="438539" h="419878">
                  <a:moveTo>
                    <a:pt x="438539" y="419878"/>
                  </a:moveTo>
                  <a:lnTo>
                    <a:pt x="0" y="419878"/>
                  </a:lnTo>
                  <a:lnTo>
                    <a:pt x="0" y="0"/>
                  </a:lnTo>
                </a:path>
              </a:pathLst>
            </a:custGeom>
            <a:noFill/>
            <a:ln w="12700" cap="rnd">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US" sz="2400" dirty="0">
                <a:solidFill>
                  <a:srgbClr val="005073"/>
                </a:solidFill>
                <a:latin typeface="Arial"/>
              </a:endParaRPr>
            </a:p>
          </p:txBody>
        </p:sp>
        <p:grpSp>
          <p:nvGrpSpPr>
            <p:cNvPr id="129" name="Group 128"/>
            <p:cNvGrpSpPr/>
            <p:nvPr/>
          </p:nvGrpSpPr>
          <p:grpSpPr>
            <a:xfrm>
              <a:off x="7081520" y="2317083"/>
              <a:ext cx="672839" cy="327637"/>
              <a:chOff x="1709179" y="2574961"/>
              <a:chExt cx="672839" cy="327637"/>
            </a:xfrm>
          </p:grpSpPr>
          <p:cxnSp>
            <p:nvCxnSpPr>
              <p:cNvPr id="131" name="Straight Connector 130"/>
              <p:cNvCxnSpPr/>
              <p:nvPr/>
            </p:nvCxnSpPr>
            <p:spPr>
              <a:xfrm flipH="1">
                <a:off x="1709179" y="2856466"/>
                <a:ext cx="106681" cy="0"/>
              </a:xfrm>
              <a:prstGeom prst="line">
                <a:avLst/>
              </a:prstGeom>
              <a:noFill/>
              <a:ln w="1270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137" name="Freeform 97"/>
              <p:cNvSpPr>
                <a:spLocks noChangeArrowheads="1"/>
              </p:cNvSpPr>
              <p:nvPr/>
            </p:nvSpPr>
            <p:spPr bwMode="auto">
              <a:xfrm rot="2537146">
                <a:off x="1855934" y="2574961"/>
                <a:ext cx="526084" cy="193820"/>
              </a:xfrm>
              <a:custGeom>
                <a:avLst/>
                <a:gdLst>
                  <a:gd name="T0" fmla="*/ 913 w 1579"/>
                  <a:gd name="T1" fmla="*/ 581 h 582"/>
                  <a:gd name="T2" fmla="*/ 0 w 1579"/>
                  <a:gd name="T3" fmla="*/ 581 h 582"/>
                  <a:gd name="T4" fmla="*/ 0 w 1579"/>
                  <a:gd name="T5" fmla="*/ 208 h 582"/>
                  <a:gd name="T6" fmla="*/ 207 w 1579"/>
                  <a:gd name="T7" fmla="*/ 0 h 582"/>
                  <a:gd name="T8" fmla="*/ 1578 w 1579"/>
                  <a:gd name="T9" fmla="*/ 0 h 582"/>
                  <a:gd name="T10" fmla="*/ 1495 w 1579"/>
                  <a:gd name="T11" fmla="*/ 249 h 582"/>
                  <a:gd name="T12" fmla="*/ 913 w 1579"/>
                  <a:gd name="T13" fmla="*/ 415 h 582"/>
                  <a:gd name="T14" fmla="*/ 913 w 1579"/>
                  <a:gd name="T15" fmla="*/ 581 h 5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9" h="582">
                    <a:moveTo>
                      <a:pt x="913" y="581"/>
                    </a:moveTo>
                    <a:lnTo>
                      <a:pt x="0" y="581"/>
                    </a:lnTo>
                    <a:lnTo>
                      <a:pt x="0" y="208"/>
                    </a:lnTo>
                    <a:cubicBezTo>
                      <a:pt x="0" y="93"/>
                      <a:pt x="93" y="0"/>
                      <a:pt x="207" y="0"/>
                    </a:cubicBezTo>
                    <a:lnTo>
                      <a:pt x="1578" y="0"/>
                    </a:lnTo>
                    <a:lnTo>
                      <a:pt x="1495" y="249"/>
                    </a:lnTo>
                    <a:lnTo>
                      <a:pt x="913" y="415"/>
                    </a:lnTo>
                    <a:lnTo>
                      <a:pt x="913" y="581"/>
                    </a:lnTo>
                  </a:path>
                </a:pathLst>
              </a:custGeom>
              <a:noFill/>
              <a:ln w="12700" cap="rnd">
                <a:solidFill>
                  <a:schemeClr val="accent2"/>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9585" fontAlgn="base">
                  <a:lnSpc>
                    <a:spcPct val="93000"/>
                  </a:lnSpc>
                  <a:spcBef>
                    <a:spcPct val="0"/>
                  </a:spcBef>
                  <a:spcAft>
                    <a:spcPct val="0"/>
                  </a:spcAft>
                  <a:buClr>
                    <a:srgbClr val="000000"/>
                  </a:buClr>
                  <a:buSzPct val="100000"/>
                  <a:defRPr/>
                </a:pPr>
                <a:endParaRPr lang="en-US" sz="2400" dirty="0">
                  <a:solidFill>
                    <a:srgbClr val="FFFFFF"/>
                  </a:solidFill>
                  <a:latin typeface="Arial" charset="0"/>
                  <a:ea typeface=""/>
                </a:endParaRPr>
              </a:p>
            </p:txBody>
          </p:sp>
          <p:sp>
            <p:nvSpPr>
              <p:cNvPr id="138" name="Freeform 98"/>
              <p:cNvSpPr>
                <a:spLocks noChangeArrowheads="1"/>
              </p:cNvSpPr>
              <p:nvPr/>
            </p:nvSpPr>
            <p:spPr bwMode="auto">
              <a:xfrm rot="2537146">
                <a:off x="1840627" y="2633504"/>
                <a:ext cx="385910" cy="143635"/>
              </a:xfrm>
              <a:custGeom>
                <a:avLst/>
                <a:gdLst>
                  <a:gd name="T0" fmla="*/ 1163 w 1164"/>
                  <a:gd name="T1" fmla="*/ 0 h 428"/>
                  <a:gd name="T2" fmla="*/ 1163 w 1164"/>
                  <a:gd name="T3" fmla="*/ 427 h 428"/>
                  <a:gd name="T4" fmla="*/ 166 w 1164"/>
                  <a:gd name="T5" fmla="*/ 427 h 428"/>
                  <a:gd name="T6" fmla="*/ 0 w 1164"/>
                  <a:gd name="T7" fmla="*/ 267 h 428"/>
                </a:gdLst>
                <a:ahLst/>
                <a:cxnLst>
                  <a:cxn ang="0">
                    <a:pos x="T0" y="T1"/>
                  </a:cxn>
                  <a:cxn ang="0">
                    <a:pos x="T2" y="T3"/>
                  </a:cxn>
                  <a:cxn ang="0">
                    <a:pos x="T4" y="T5"/>
                  </a:cxn>
                  <a:cxn ang="0">
                    <a:pos x="T6" y="T7"/>
                  </a:cxn>
                </a:cxnLst>
                <a:rect l="0" t="0" r="r" b="b"/>
                <a:pathLst>
                  <a:path w="1164" h="428">
                    <a:moveTo>
                      <a:pt x="1163" y="0"/>
                    </a:moveTo>
                    <a:lnTo>
                      <a:pt x="1163" y="427"/>
                    </a:lnTo>
                    <a:lnTo>
                      <a:pt x="166" y="427"/>
                    </a:lnTo>
                    <a:cubicBezTo>
                      <a:pt x="74" y="427"/>
                      <a:pt x="0" y="358"/>
                      <a:pt x="0" y="267"/>
                    </a:cubicBezTo>
                  </a:path>
                </a:pathLst>
              </a:custGeom>
              <a:noFill/>
              <a:ln w="12700" cap="rnd">
                <a:solidFill>
                  <a:schemeClr val="accent2"/>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latin typeface="Arial" charset="0"/>
                  <a:ea typeface=""/>
                </a:endParaRPr>
              </a:p>
            </p:txBody>
          </p:sp>
          <p:sp>
            <p:nvSpPr>
              <p:cNvPr id="139" name="Line 99"/>
              <p:cNvSpPr>
                <a:spLocks noChangeShapeType="1"/>
              </p:cNvSpPr>
              <p:nvPr/>
            </p:nvSpPr>
            <p:spPr bwMode="auto">
              <a:xfrm rot="2537146">
                <a:off x="2215327" y="2847221"/>
                <a:ext cx="1731" cy="55377"/>
              </a:xfrm>
              <a:prstGeom prst="line">
                <a:avLst/>
              </a:prstGeom>
              <a:noFill/>
              <a:ln w="12700" cap="rnd">
                <a:solidFill>
                  <a:schemeClr val="accent2"/>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latin typeface="Arial" charset="0"/>
                  <a:ea typeface=""/>
                </a:endParaRPr>
              </a:p>
            </p:txBody>
          </p:sp>
          <p:sp>
            <p:nvSpPr>
              <p:cNvPr id="140" name="Line 100"/>
              <p:cNvSpPr>
                <a:spLocks noChangeShapeType="1"/>
              </p:cNvSpPr>
              <p:nvPr/>
            </p:nvSpPr>
            <p:spPr bwMode="auto">
              <a:xfrm rot="2537146">
                <a:off x="1850435" y="2761351"/>
                <a:ext cx="110755" cy="1731"/>
              </a:xfrm>
              <a:prstGeom prst="line">
                <a:avLst/>
              </a:prstGeom>
              <a:noFill/>
              <a:ln w="12700" cap="rnd">
                <a:solidFill>
                  <a:schemeClr val="accent2"/>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latin typeface="Arial" charset="0"/>
                  <a:ea typeface=""/>
                </a:endParaRPr>
              </a:p>
            </p:txBody>
          </p:sp>
          <p:cxnSp>
            <p:nvCxnSpPr>
              <p:cNvPr id="141" name="Straight Connector 140"/>
              <p:cNvCxnSpPr/>
              <p:nvPr/>
            </p:nvCxnSpPr>
            <p:spPr>
              <a:xfrm flipH="1">
                <a:off x="1815859" y="2766684"/>
                <a:ext cx="86277" cy="89280"/>
              </a:xfrm>
              <a:prstGeom prst="line">
                <a:avLst/>
              </a:prstGeom>
              <a:noFill/>
              <a:ln w="127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42" name="Oval 141"/>
              <p:cNvSpPr/>
              <p:nvPr/>
            </p:nvSpPr>
            <p:spPr>
              <a:xfrm rot="195077" flipH="1">
                <a:off x="2114578" y="2779148"/>
                <a:ext cx="44085" cy="44085"/>
              </a:xfrm>
              <a:prstGeom prst="ellipse">
                <a:avLst/>
              </a:prstGeom>
              <a:no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US" sz="2400" dirty="0">
                  <a:solidFill>
                    <a:srgbClr val="005073"/>
                  </a:solidFill>
                  <a:latin typeface="Arial"/>
                </a:endParaRPr>
              </a:p>
            </p:txBody>
          </p:sp>
        </p:grpSp>
        <p:grpSp>
          <p:nvGrpSpPr>
            <p:cNvPr id="203" name="Group 202">
              <a:extLst>
                <a:ext uri="{FF2B5EF4-FFF2-40B4-BE49-F238E27FC236}">
                  <a16:creationId xmlns:a16="http://schemas.microsoft.com/office/drawing/2014/main" id="{8F2E44AA-ED46-154F-B7B4-D399214D15B2}"/>
                </a:ext>
              </a:extLst>
            </p:cNvPr>
            <p:cNvGrpSpPr/>
            <p:nvPr/>
          </p:nvGrpSpPr>
          <p:grpSpPr>
            <a:xfrm>
              <a:off x="8130736" y="3129593"/>
              <a:ext cx="530352" cy="532034"/>
              <a:chOff x="2130138" y="2452840"/>
              <a:chExt cx="530352" cy="532034"/>
            </a:xfrm>
          </p:grpSpPr>
          <p:grpSp>
            <p:nvGrpSpPr>
              <p:cNvPr id="246" name="Group 16">
                <a:extLst>
                  <a:ext uri="{FF2B5EF4-FFF2-40B4-BE49-F238E27FC236}">
                    <a16:creationId xmlns:a16="http://schemas.microsoft.com/office/drawing/2014/main" id="{F2E8F74B-DC6A-9745-AB11-27D15E700D11}"/>
                  </a:ext>
                </a:extLst>
              </p:cNvPr>
              <p:cNvGrpSpPr>
                <a:grpSpLocks noChangeAspect="1"/>
              </p:cNvGrpSpPr>
              <p:nvPr/>
            </p:nvGrpSpPr>
            <p:grpSpPr bwMode="auto">
              <a:xfrm rot="1800000">
                <a:off x="2269346" y="2564955"/>
                <a:ext cx="262202" cy="291748"/>
                <a:chOff x="4216398" y="3301548"/>
                <a:chExt cx="601662" cy="668789"/>
              </a:xfrm>
            </p:grpSpPr>
            <p:sp>
              <p:nvSpPr>
                <p:cNvPr id="254" name="Line 64">
                  <a:extLst>
                    <a:ext uri="{FF2B5EF4-FFF2-40B4-BE49-F238E27FC236}">
                      <a16:creationId xmlns:a16="http://schemas.microsoft.com/office/drawing/2014/main" id="{EDAE640F-B578-1D41-ABC8-DD989FDF8149}"/>
                    </a:ext>
                  </a:extLst>
                </p:cNvPr>
                <p:cNvSpPr>
                  <a:spLocks noChangeShapeType="1"/>
                </p:cNvSpPr>
                <p:nvPr/>
              </p:nvSpPr>
              <p:spPr bwMode="auto">
                <a:xfrm>
                  <a:off x="4517231" y="3540720"/>
                  <a:ext cx="0" cy="409924"/>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255" name="Line 65">
                  <a:extLst>
                    <a:ext uri="{FF2B5EF4-FFF2-40B4-BE49-F238E27FC236}">
                      <a16:creationId xmlns:a16="http://schemas.microsoft.com/office/drawing/2014/main" id="{5FC4B2AE-DDCA-2245-A637-83C41103A2EB}"/>
                    </a:ext>
                  </a:extLst>
                </p:cNvPr>
                <p:cNvSpPr>
                  <a:spLocks noChangeShapeType="1"/>
                </p:cNvSpPr>
                <p:nvPr/>
              </p:nvSpPr>
              <p:spPr bwMode="auto">
                <a:xfrm flipH="1">
                  <a:off x="4715291" y="3697623"/>
                  <a:ext cx="102769" cy="0"/>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256" name="Line 66">
                  <a:extLst>
                    <a:ext uri="{FF2B5EF4-FFF2-40B4-BE49-F238E27FC236}">
                      <a16:creationId xmlns:a16="http://schemas.microsoft.com/office/drawing/2014/main" id="{F19F599C-8BD7-F849-BDA8-E445BD827D8A}"/>
                    </a:ext>
                  </a:extLst>
                </p:cNvPr>
                <p:cNvSpPr>
                  <a:spLocks noChangeShapeType="1"/>
                </p:cNvSpPr>
                <p:nvPr/>
              </p:nvSpPr>
              <p:spPr bwMode="auto">
                <a:xfrm flipH="1">
                  <a:off x="4709632" y="3548192"/>
                  <a:ext cx="84131" cy="36280"/>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257" name="Line 67">
                  <a:extLst>
                    <a:ext uri="{FF2B5EF4-FFF2-40B4-BE49-F238E27FC236}">
                      <a16:creationId xmlns:a16="http://schemas.microsoft.com/office/drawing/2014/main" id="{CB30BCE0-115F-4D42-8A55-67B1A808A3CF}"/>
                    </a:ext>
                  </a:extLst>
                </p:cNvPr>
                <p:cNvSpPr>
                  <a:spLocks noChangeShapeType="1"/>
                </p:cNvSpPr>
                <p:nvPr/>
              </p:nvSpPr>
              <p:spPr bwMode="auto">
                <a:xfrm flipH="1">
                  <a:off x="4605000" y="3347756"/>
                  <a:ext cx="73362" cy="85911"/>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258" name="Line 68">
                  <a:extLst>
                    <a:ext uri="{FF2B5EF4-FFF2-40B4-BE49-F238E27FC236}">
                      <a16:creationId xmlns:a16="http://schemas.microsoft.com/office/drawing/2014/main" id="{1AD75210-16B4-C34D-AE74-3E520EC4C616}"/>
                    </a:ext>
                  </a:extLst>
                </p:cNvPr>
                <p:cNvSpPr>
                  <a:spLocks noChangeShapeType="1"/>
                </p:cNvSpPr>
                <p:nvPr/>
              </p:nvSpPr>
              <p:spPr bwMode="auto">
                <a:xfrm flipH="1" flipV="1">
                  <a:off x="4708234" y="3808682"/>
                  <a:ext cx="85536" cy="40240"/>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259" name="Line 69">
                  <a:extLst>
                    <a:ext uri="{FF2B5EF4-FFF2-40B4-BE49-F238E27FC236}">
                      <a16:creationId xmlns:a16="http://schemas.microsoft.com/office/drawing/2014/main" id="{5EB893C5-B47C-B54F-AC5E-10814808B969}"/>
                    </a:ext>
                  </a:extLst>
                </p:cNvPr>
                <p:cNvSpPr>
                  <a:spLocks noChangeShapeType="1"/>
                </p:cNvSpPr>
                <p:nvPr/>
              </p:nvSpPr>
              <p:spPr bwMode="auto">
                <a:xfrm flipH="1">
                  <a:off x="4238817" y="3812419"/>
                  <a:ext cx="78046" cy="32768"/>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260" name="Line 70">
                  <a:extLst>
                    <a:ext uri="{FF2B5EF4-FFF2-40B4-BE49-F238E27FC236}">
                      <a16:creationId xmlns:a16="http://schemas.microsoft.com/office/drawing/2014/main" id="{20B76E02-850F-1D4F-A18C-1AE015FB66AE}"/>
                    </a:ext>
                  </a:extLst>
                </p:cNvPr>
                <p:cNvSpPr>
                  <a:spLocks noChangeShapeType="1"/>
                </p:cNvSpPr>
                <p:nvPr/>
              </p:nvSpPr>
              <p:spPr bwMode="auto">
                <a:xfrm flipH="1">
                  <a:off x="4216398" y="3697623"/>
                  <a:ext cx="100899" cy="0"/>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261" name="Line 71">
                  <a:extLst>
                    <a:ext uri="{FF2B5EF4-FFF2-40B4-BE49-F238E27FC236}">
                      <a16:creationId xmlns:a16="http://schemas.microsoft.com/office/drawing/2014/main" id="{E48B37B2-B657-7141-B017-2442A9C48FDA}"/>
                    </a:ext>
                  </a:extLst>
                </p:cNvPr>
                <p:cNvSpPr>
                  <a:spLocks noChangeShapeType="1"/>
                </p:cNvSpPr>
                <p:nvPr/>
              </p:nvSpPr>
              <p:spPr bwMode="auto">
                <a:xfrm flipH="1" flipV="1">
                  <a:off x="4238822" y="3546323"/>
                  <a:ext cx="82165" cy="38654"/>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263" name="Freeform 72">
                  <a:extLst>
                    <a:ext uri="{FF2B5EF4-FFF2-40B4-BE49-F238E27FC236}">
                      <a16:creationId xmlns:a16="http://schemas.microsoft.com/office/drawing/2014/main" id="{68166F09-380A-0540-B4C7-8DF0E3D379DF}"/>
                    </a:ext>
                  </a:extLst>
                </p:cNvPr>
                <p:cNvSpPr>
                  <a:spLocks noChangeArrowheads="1"/>
                </p:cNvSpPr>
                <p:nvPr/>
              </p:nvSpPr>
              <p:spPr bwMode="auto">
                <a:xfrm>
                  <a:off x="4317300" y="3409966"/>
                  <a:ext cx="397994" cy="560371"/>
                </a:xfrm>
                <a:custGeom>
                  <a:avLst/>
                  <a:gdLst>
                    <a:gd name="T0" fmla="*/ 553 w 1107"/>
                    <a:gd name="T1" fmla="*/ 0 h 1558"/>
                    <a:gd name="T2" fmla="*/ 1106 w 1107"/>
                    <a:gd name="T3" fmla="*/ 849 h 1558"/>
                    <a:gd name="T4" fmla="*/ 553 w 1107"/>
                    <a:gd name="T5" fmla="*/ 1557 h 1558"/>
                    <a:gd name="T6" fmla="*/ 0 w 1107"/>
                    <a:gd name="T7" fmla="*/ 849 h 1558"/>
                    <a:gd name="T8" fmla="*/ 553 w 1107"/>
                    <a:gd name="T9" fmla="*/ 0 h 1558"/>
                  </a:gdLst>
                  <a:ahLst/>
                  <a:cxnLst>
                    <a:cxn ang="0">
                      <a:pos x="T0" y="T1"/>
                    </a:cxn>
                    <a:cxn ang="0">
                      <a:pos x="T2" y="T3"/>
                    </a:cxn>
                    <a:cxn ang="0">
                      <a:pos x="T4" y="T5"/>
                    </a:cxn>
                    <a:cxn ang="0">
                      <a:pos x="T6" y="T7"/>
                    </a:cxn>
                    <a:cxn ang="0">
                      <a:pos x="T8" y="T9"/>
                    </a:cxn>
                  </a:cxnLst>
                  <a:rect l="0" t="0" r="r" b="b"/>
                  <a:pathLst>
                    <a:path w="1107" h="1558">
                      <a:moveTo>
                        <a:pt x="553" y="0"/>
                      </a:moveTo>
                      <a:cubicBezTo>
                        <a:pt x="745" y="0"/>
                        <a:pt x="1106" y="177"/>
                        <a:pt x="1106" y="849"/>
                      </a:cubicBezTo>
                      <a:cubicBezTo>
                        <a:pt x="1106" y="1373"/>
                        <a:pt x="600" y="1557"/>
                        <a:pt x="553" y="1557"/>
                      </a:cubicBezTo>
                      <a:cubicBezTo>
                        <a:pt x="506" y="1557"/>
                        <a:pt x="0" y="1388"/>
                        <a:pt x="0" y="849"/>
                      </a:cubicBezTo>
                      <a:cubicBezTo>
                        <a:pt x="0" y="177"/>
                        <a:pt x="362" y="0"/>
                        <a:pt x="553" y="0"/>
                      </a:cubicBezTo>
                    </a:path>
                  </a:pathLst>
                </a:custGeom>
                <a:noFill/>
                <a:ln w="12700" cap="rnd">
                  <a:solidFill>
                    <a:schemeClr val="accent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264" name="Freeform 73">
                  <a:extLst>
                    <a:ext uri="{FF2B5EF4-FFF2-40B4-BE49-F238E27FC236}">
                      <a16:creationId xmlns:a16="http://schemas.microsoft.com/office/drawing/2014/main" id="{6C983FFF-40A9-2B48-A0E2-D1FF9A370C67}"/>
                    </a:ext>
                  </a:extLst>
                </p:cNvPr>
                <p:cNvSpPr>
                  <a:spLocks noChangeAspect="1" noChangeArrowheads="1"/>
                </p:cNvSpPr>
                <p:nvPr/>
              </p:nvSpPr>
              <p:spPr bwMode="auto">
                <a:xfrm>
                  <a:off x="4666631" y="3301548"/>
                  <a:ext cx="50613" cy="50594"/>
                </a:xfrm>
                <a:custGeom>
                  <a:avLst/>
                  <a:gdLst>
                    <a:gd name="T0" fmla="*/ 242 w 243"/>
                    <a:gd name="T1" fmla="*/ 121 h 243"/>
                    <a:gd name="T2" fmla="*/ 226 w 243"/>
                    <a:gd name="T3" fmla="*/ 182 h 243"/>
                    <a:gd name="T4" fmla="*/ 182 w 243"/>
                    <a:gd name="T5" fmla="*/ 226 h 243"/>
                    <a:gd name="T6" fmla="*/ 121 w 243"/>
                    <a:gd name="T7" fmla="*/ 242 h 243"/>
                    <a:gd name="T8" fmla="*/ 61 w 243"/>
                    <a:gd name="T9" fmla="*/ 226 h 243"/>
                    <a:gd name="T10" fmla="*/ 17 w 243"/>
                    <a:gd name="T11" fmla="*/ 182 h 243"/>
                    <a:gd name="T12" fmla="*/ 0 w 243"/>
                    <a:gd name="T13" fmla="*/ 121 h 243"/>
                    <a:gd name="T14" fmla="*/ 17 w 243"/>
                    <a:gd name="T15" fmla="*/ 61 h 243"/>
                    <a:gd name="T16" fmla="*/ 61 w 243"/>
                    <a:gd name="T17" fmla="*/ 17 h 243"/>
                    <a:gd name="T18" fmla="*/ 121 w 243"/>
                    <a:gd name="T19" fmla="*/ 0 h 243"/>
                    <a:gd name="T20" fmla="*/ 182 w 243"/>
                    <a:gd name="T21" fmla="*/ 17 h 243"/>
                    <a:gd name="T22" fmla="*/ 226 w 243"/>
                    <a:gd name="T23" fmla="*/ 61 h 243"/>
                    <a:gd name="T24" fmla="*/ 242 w 243"/>
                    <a:gd name="T25" fmla="*/ 1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243">
                      <a:moveTo>
                        <a:pt x="242" y="121"/>
                      </a:moveTo>
                      <a:cubicBezTo>
                        <a:pt x="242" y="144"/>
                        <a:pt x="237" y="162"/>
                        <a:pt x="226" y="182"/>
                      </a:cubicBezTo>
                      <a:cubicBezTo>
                        <a:pt x="215" y="201"/>
                        <a:pt x="201" y="215"/>
                        <a:pt x="182" y="226"/>
                      </a:cubicBezTo>
                      <a:cubicBezTo>
                        <a:pt x="163" y="237"/>
                        <a:pt x="143" y="242"/>
                        <a:pt x="121" y="242"/>
                      </a:cubicBezTo>
                      <a:cubicBezTo>
                        <a:pt x="98" y="242"/>
                        <a:pt x="80" y="237"/>
                        <a:pt x="61" y="226"/>
                      </a:cubicBezTo>
                      <a:cubicBezTo>
                        <a:pt x="42" y="215"/>
                        <a:pt x="28" y="201"/>
                        <a:pt x="17" y="182"/>
                      </a:cubicBezTo>
                      <a:cubicBezTo>
                        <a:pt x="6" y="162"/>
                        <a:pt x="0" y="143"/>
                        <a:pt x="0" y="121"/>
                      </a:cubicBezTo>
                      <a:cubicBezTo>
                        <a:pt x="0" y="98"/>
                        <a:pt x="6" y="80"/>
                        <a:pt x="17" y="61"/>
                      </a:cubicBezTo>
                      <a:cubicBezTo>
                        <a:pt x="28" y="42"/>
                        <a:pt x="42" y="28"/>
                        <a:pt x="61" y="17"/>
                      </a:cubicBezTo>
                      <a:cubicBezTo>
                        <a:pt x="80" y="5"/>
                        <a:pt x="99" y="0"/>
                        <a:pt x="121" y="0"/>
                      </a:cubicBezTo>
                      <a:cubicBezTo>
                        <a:pt x="144" y="0"/>
                        <a:pt x="163" y="5"/>
                        <a:pt x="182" y="17"/>
                      </a:cubicBezTo>
                      <a:cubicBezTo>
                        <a:pt x="201" y="28"/>
                        <a:pt x="215" y="42"/>
                        <a:pt x="226" y="61"/>
                      </a:cubicBezTo>
                      <a:cubicBezTo>
                        <a:pt x="237" y="80"/>
                        <a:pt x="242" y="99"/>
                        <a:pt x="242" y="121"/>
                      </a:cubicBezTo>
                    </a:path>
                  </a:pathLst>
                </a:custGeom>
                <a:solidFill>
                  <a:schemeClr val="accent6"/>
                </a:solidFill>
                <a:ln w="12700" cap="rnd">
                  <a:solidFill>
                    <a:schemeClr val="accent6"/>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265" name="Line 74">
                  <a:extLst>
                    <a:ext uri="{FF2B5EF4-FFF2-40B4-BE49-F238E27FC236}">
                      <a16:creationId xmlns:a16="http://schemas.microsoft.com/office/drawing/2014/main" id="{CA1B76A2-A98C-3840-BE86-24E9B5586686}"/>
                    </a:ext>
                  </a:extLst>
                </p:cNvPr>
                <p:cNvSpPr>
                  <a:spLocks noChangeShapeType="1"/>
                </p:cNvSpPr>
                <p:nvPr/>
              </p:nvSpPr>
              <p:spPr bwMode="auto">
                <a:xfrm>
                  <a:off x="4350951" y="3343406"/>
                  <a:ext cx="67200" cy="81005"/>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266" name="Freeform 75">
                  <a:extLst>
                    <a:ext uri="{FF2B5EF4-FFF2-40B4-BE49-F238E27FC236}">
                      <a16:creationId xmlns:a16="http://schemas.microsoft.com/office/drawing/2014/main" id="{7095F0B9-7FD9-5341-98CB-4FB741DC9FE6}"/>
                    </a:ext>
                  </a:extLst>
                </p:cNvPr>
                <p:cNvSpPr>
                  <a:spLocks noChangeArrowheads="1"/>
                </p:cNvSpPr>
                <p:nvPr/>
              </p:nvSpPr>
              <p:spPr bwMode="auto">
                <a:xfrm>
                  <a:off x="4313658" y="3301549"/>
                  <a:ext cx="50259" cy="46663"/>
                </a:xfrm>
                <a:custGeom>
                  <a:avLst/>
                  <a:gdLst>
                    <a:gd name="T0" fmla="*/ 242 w 243"/>
                    <a:gd name="T1" fmla="*/ 121 h 243"/>
                    <a:gd name="T2" fmla="*/ 226 w 243"/>
                    <a:gd name="T3" fmla="*/ 182 h 243"/>
                    <a:gd name="T4" fmla="*/ 182 w 243"/>
                    <a:gd name="T5" fmla="*/ 226 h 243"/>
                    <a:gd name="T6" fmla="*/ 121 w 243"/>
                    <a:gd name="T7" fmla="*/ 242 h 243"/>
                    <a:gd name="T8" fmla="*/ 61 w 243"/>
                    <a:gd name="T9" fmla="*/ 226 h 243"/>
                    <a:gd name="T10" fmla="*/ 16 w 243"/>
                    <a:gd name="T11" fmla="*/ 182 h 243"/>
                    <a:gd name="T12" fmla="*/ 0 w 243"/>
                    <a:gd name="T13" fmla="*/ 121 h 243"/>
                    <a:gd name="T14" fmla="*/ 16 w 243"/>
                    <a:gd name="T15" fmla="*/ 61 h 243"/>
                    <a:gd name="T16" fmla="*/ 61 w 243"/>
                    <a:gd name="T17" fmla="*/ 17 h 243"/>
                    <a:gd name="T18" fmla="*/ 121 w 243"/>
                    <a:gd name="T19" fmla="*/ 0 h 243"/>
                    <a:gd name="T20" fmla="*/ 182 w 243"/>
                    <a:gd name="T21" fmla="*/ 17 h 243"/>
                    <a:gd name="T22" fmla="*/ 226 w 243"/>
                    <a:gd name="T23" fmla="*/ 61 h 243"/>
                    <a:gd name="T24" fmla="*/ 242 w 243"/>
                    <a:gd name="T25" fmla="*/ 1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243">
                      <a:moveTo>
                        <a:pt x="242" y="121"/>
                      </a:moveTo>
                      <a:cubicBezTo>
                        <a:pt x="242" y="144"/>
                        <a:pt x="237" y="162"/>
                        <a:pt x="226" y="182"/>
                      </a:cubicBezTo>
                      <a:cubicBezTo>
                        <a:pt x="215" y="201"/>
                        <a:pt x="201" y="215"/>
                        <a:pt x="182" y="226"/>
                      </a:cubicBezTo>
                      <a:cubicBezTo>
                        <a:pt x="162" y="237"/>
                        <a:pt x="143" y="242"/>
                        <a:pt x="121" y="242"/>
                      </a:cubicBezTo>
                      <a:cubicBezTo>
                        <a:pt x="99" y="242"/>
                        <a:pt x="80" y="237"/>
                        <a:pt x="61" y="226"/>
                      </a:cubicBezTo>
                      <a:cubicBezTo>
                        <a:pt x="41" y="215"/>
                        <a:pt x="27" y="201"/>
                        <a:pt x="16" y="182"/>
                      </a:cubicBezTo>
                      <a:cubicBezTo>
                        <a:pt x="4" y="162"/>
                        <a:pt x="0" y="143"/>
                        <a:pt x="0" y="121"/>
                      </a:cubicBezTo>
                      <a:cubicBezTo>
                        <a:pt x="0" y="98"/>
                        <a:pt x="4" y="80"/>
                        <a:pt x="16" y="61"/>
                      </a:cubicBezTo>
                      <a:cubicBezTo>
                        <a:pt x="27" y="42"/>
                        <a:pt x="41" y="28"/>
                        <a:pt x="61" y="17"/>
                      </a:cubicBezTo>
                      <a:cubicBezTo>
                        <a:pt x="80" y="5"/>
                        <a:pt x="99" y="0"/>
                        <a:pt x="121" y="0"/>
                      </a:cubicBezTo>
                      <a:cubicBezTo>
                        <a:pt x="143" y="0"/>
                        <a:pt x="162" y="5"/>
                        <a:pt x="182" y="17"/>
                      </a:cubicBezTo>
                      <a:cubicBezTo>
                        <a:pt x="201" y="28"/>
                        <a:pt x="215" y="42"/>
                        <a:pt x="226" y="61"/>
                      </a:cubicBezTo>
                      <a:cubicBezTo>
                        <a:pt x="237" y="80"/>
                        <a:pt x="242" y="99"/>
                        <a:pt x="242" y="121"/>
                      </a:cubicBezTo>
                    </a:path>
                  </a:pathLst>
                </a:custGeom>
                <a:solidFill>
                  <a:schemeClr val="accent6"/>
                </a:solidFill>
                <a:ln w="12700" cap="rnd">
                  <a:solidFill>
                    <a:schemeClr val="accent6"/>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267" name="Freeform 76">
                  <a:extLst>
                    <a:ext uri="{FF2B5EF4-FFF2-40B4-BE49-F238E27FC236}">
                      <a16:creationId xmlns:a16="http://schemas.microsoft.com/office/drawing/2014/main" id="{FA734EE1-033F-BA4A-B35C-5EAD057466D0}"/>
                    </a:ext>
                  </a:extLst>
                </p:cNvPr>
                <p:cNvSpPr>
                  <a:spLocks noChangeArrowheads="1"/>
                </p:cNvSpPr>
                <p:nvPr/>
              </p:nvSpPr>
              <p:spPr bwMode="auto">
                <a:xfrm>
                  <a:off x="4367749" y="3505230"/>
                  <a:ext cx="298963" cy="35491"/>
                </a:xfrm>
                <a:custGeom>
                  <a:avLst/>
                  <a:gdLst>
                    <a:gd name="T0" fmla="*/ 831 w 832"/>
                    <a:gd name="T1" fmla="*/ 0 h 97"/>
                    <a:gd name="T2" fmla="*/ 415 w 832"/>
                    <a:gd name="T3" fmla="*/ 96 h 97"/>
                    <a:gd name="T4" fmla="*/ 0 w 832"/>
                    <a:gd name="T5" fmla="*/ 0 h 97"/>
                  </a:gdLst>
                  <a:ahLst/>
                  <a:cxnLst>
                    <a:cxn ang="0">
                      <a:pos x="T0" y="T1"/>
                    </a:cxn>
                    <a:cxn ang="0">
                      <a:pos x="T2" y="T3"/>
                    </a:cxn>
                    <a:cxn ang="0">
                      <a:pos x="T4" y="T5"/>
                    </a:cxn>
                  </a:cxnLst>
                  <a:rect l="0" t="0" r="r" b="b"/>
                  <a:pathLst>
                    <a:path w="832" h="97">
                      <a:moveTo>
                        <a:pt x="831" y="0"/>
                      </a:moveTo>
                      <a:cubicBezTo>
                        <a:pt x="713" y="60"/>
                        <a:pt x="570" y="96"/>
                        <a:pt x="415" y="96"/>
                      </a:cubicBezTo>
                      <a:cubicBezTo>
                        <a:pt x="261" y="96"/>
                        <a:pt x="118" y="60"/>
                        <a:pt x="0" y="0"/>
                      </a:cubicBezTo>
                    </a:path>
                  </a:pathLst>
                </a:custGeom>
                <a:noFill/>
                <a:ln w="12700" cap="rnd">
                  <a:solidFill>
                    <a:schemeClr val="accent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grpSp>
          <p:grpSp>
            <p:nvGrpSpPr>
              <p:cNvPr id="247" name="Group 246">
                <a:extLst>
                  <a:ext uri="{FF2B5EF4-FFF2-40B4-BE49-F238E27FC236}">
                    <a16:creationId xmlns:a16="http://schemas.microsoft.com/office/drawing/2014/main" id="{69AF4599-A096-7142-83DA-0F8A81A1D7CD}"/>
                  </a:ext>
                </a:extLst>
              </p:cNvPr>
              <p:cNvGrpSpPr/>
              <p:nvPr/>
            </p:nvGrpSpPr>
            <p:grpSpPr>
              <a:xfrm rot="1800000">
                <a:off x="2130138" y="2719724"/>
                <a:ext cx="530352" cy="0"/>
                <a:chOff x="6834717" y="1616392"/>
                <a:chExt cx="536036" cy="0"/>
              </a:xfrm>
            </p:grpSpPr>
            <p:sp>
              <p:nvSpPr>
                <p:cNvPr id="252" name="Line 51">
                  <a:extLst>
                    <a:ext uri="{FF2B5EF4-FFF2-40B4-BE49-F238E27FC236}">
                      <a16:creationId xmlns:a16="http://schemas.microsoft.com/office/drawing/2014/main" id="{DD735ABF-9CEB-624C-95A9-C834CD20A286}"/>
                    </a:ext>
                  </a:extLst>
                </p:cNvPr>
                <p:cNvSpPr>
                  <a:spLocks noChangeShapeType="1"/>
                </p:cNvSpPr>
                <p:nvPr/>
              </p:nvSpPr>
              <p:spPr bwMode="auto">
                <a:xfrm flipH="1">
                  <a:off x="7292207" y="1616392"/>
                  <a:ext cx="78546" cy="0"/>
                </a:xfrm>
                <a:prstGeom prst="line">
                  <a:avLst/>
                </a:prstGeom>
                <a:noFill/>
                <a:ln w="12700" cap="rnd">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253" name="Line 52">
                  <a:extLst>
                    <a:ext uri="{FF2B5EF4-FFF2-40B4-BE49-F238E27FC236}">
                      <a16:creationId xmlns:a16="http://schemas.microsoft.com/office/drawing/2014/main" id="{9DA43007-90C9-D349-8BD2-A1BC13F4A92C}"/>
                    </a:ext>
                  </a:extLst>
                </p:cNvPr>
                <p:cNvSpPr>
                  <a:spLocks noChangeShapeType="1"/>
                </p:cNvSpPr>
                <p:nvPr/>
              </p:nvSpPr>
              <p:spPr bwMode="auto">
                <a:xfrm flipH="1">
                  <a:off x="6834717" y="1616392"/>
                  <a:ext cx="78128" cy="0"/>
                </a:xfrm>
                <a:prstGeom prst="line">
                  <a:avLst/>
                </a:prstGeom>
                <a:noFill/>
                <a:ln w="12700" cap="rnd">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grpSp>
          <p:grpSp>
            <p:nvGrpSpPr>
              <p:cNvPr id="248" name="Group 247">
                <a:extLst>
                  <a:ext uri="{FF2B5EF4-FFF2-40B4-BE49-F238E27FC236}">
                    <a16:creationId xmlns:a16="http://schemas.microsoft.com/office/drawing/2014/main" id="{4B5192B5-5954-BC4B-B163-E089B6CCFC0A}"/>
                  </a:ext>
                </a:extLst>
              </p:cNvPr>
              <p:cNvGrpSpPr/>
              <p:nvPr/>
            </p:nvGrpSpPr>
            <p:grpSpPr>
              <a:xfrm rot="1800000">
                <a:off x="2395979" y="2452840"/>
                <a:ext cx="0" cy="532034"/>
                <a:chOff x="7119846" y="1348198"/>
                <a:chExt cx="0" cy="537373"/>
              </a:xfrm>
            </p:grpSpPr>
            <p:sp>
              <p:nvSpPr>
                <p:cNvPr id="250" name="Line 53">
                  <a:extLst>
                    <a:ext uri="{FF2B5EF4-FFF2-40B4-BE49-F238E27FC236}">
                      <a16:creationId xmlns:a16="http://schemas.microsoft.com/office/drawing/2014/main" id="{E0686A48-2BF6-A54A-9F32-93B2F38795A3}"/>
                    </a:ext>
                  </a:extLst>
                </p:cNvPr>
                <p:cNvSpPr>
                  <a:spLocks noChangeShapeType="1"/>
                </p:cNvSpPr>
                <p:nvPr/>
              </p:nvSpPr>
              <p:spPr bwMode="auto">
                <a:xfrm flipV="1">
                  <a:off x="7119846" y="1348198"/>
                  <a:ext cx="0" cy="78173"/>
                </a:xfrm>
                <a:prstGeom prst="line">
                  <a:avLst/>
                </a:prstGeom>
                <a:noFill/>
                <a:ln w="12700" cap="rnd">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251" name="Line 54">
                  <a:extLst>
                    <a:ext uri="{FF2B5EF4-FFF2-40B4-BE49-F238E27FC236}">
                      <a16:creationId xmlns:a16="http://schemas.microsoft.com/office/drawing/2014/main" id="{68732236-7016-914B-82F0-825E51646440}"/>
                    </a:ext>
                  </a:extLst>
                </p:cNvPr>
                <p:cNvSpPr>
                  <a:spLocks noChangeShapeType="1"/>
                </p:cNvSpPr>
                <p:nvPr/>
              </p:nvSpPr>
              <p:spPr bwMode="auto">
                <a:xfrm flipV="1">
                  <a:off x="7119846" y="1807588"/>
                  <a:ext cx="0" cy="77983"/>
                </a:xfrm>
                <a:prstGeom prst="line">
                  <a:avLst/>
                </a:prstGeom>
                <a:noFill/>
                <a:ln w="12700" cap="rnd">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dirty="0">
                    <a:solidFill>
                      <a:srgbClr val="FFFFFF"/>
                    </a:solidFill>
                    <a:ea typeface=""/>
                  </a:endParaRPr>
                </a:p>
              </p:txBody>
            </p:sp>
          </p:grpSp>
          <p:sp>
            <p:nvSpPr>
              <p:cNvPr id="249" name="Oval 248">
                <a:extLst>
                  <a:ext uri="{FF2B5EF4-FFF2-40B4-BE49-F238E27FC236}">
                    <a16:creationId xmlns:a16="http://schemas.microsoft.com/office/drawing/2014/main" id="{D9771AC4-99B7-BE48-A66C-A15B25A627AE}"/>
                  </a:ext>
                </a:extLst>
              </p:cNvPr>
              <p:cNvSpPr>
                <a:spLocks noChangeAspect="1"/>
              </p:cNvSpPr>
              <p:nvPr/>
            </p:nvSpPr>
            <p:spPr>
              <a:xfrm rot="1800000">
                <a:off x="2167600" y="2491804"/>
                <a:ext cx="455674" cy="455982"/>
              </a:xfrm>
              <a:prstGeom prst="ellipse">
                <a:avLst/>
              </a:prstGeom>
              <a:noFill/>
              <a:ln w="12700" cap="rnd">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fontAlgn="base">
                  <a:spcBef>
                    <a:spcPct val="0"/>
                  </a:spcBef>
                  <a:spcAft>
                    <a:spcPct val="0"/>
                  </a:spcAft>
                  <a:defRPr/>
                </a:pPr>
                <a:endParaRPr lang="en-US" sz="2400" dirty="0">
                  <a:solidFill>
                    <a:srgbClr val="005073"/>
                  </a:solidFill>
                </a:endParaRPr>
              </a:p>
            </p:txBody>
          </p:sp>
        </p:grpSp>
        <p:grpSp>
          <p:nvGrpSpPr>
            <p:cNvPr id="279" name="Group 16">
              <a:extLst>
                <a:ext uri="{FF2B5EF4-FFF2-40B4-BE49-F238E27FC236}">
                  <a16:creationId xmlns:a16="http://schemas.microsoft.com/office/drawing/2014/main" id="{AD7CCA33-740B-8B49-AF72-392AA0CD5883}"/>
                </a:ext>
              </a:extLst>
            </p:cNvPr>
            <p:cNvGrpSpPr>
              <a:grpSpLocks noChangeAspect="1"/>
            </p:cNvGrpSpPr>
            <p:nvPr/>
          </p:nvGrpSpPr>
          <p:grpSpPr bwMode="auto">
            <a:xfrm>
              <a:off x="7554509" y="2842735"/>
              <a:ext cx="262202" cy="291748"/>
              <a:chOff x="4216398" y="3301548"/>
              <a:chExt cx="601662" cy="668789"/>
            </a:xfrm>
          </p:grpSpPr>
          <p:sp>
            <p:nvSpPr>
              <p:cNvPr id="287" name="Line 64">
                <a:extLst>
                  <a:ext uri="{FF2B5EF4-FFF2-40B4-BE49-F238E27FC236}">
                    <a16:creationId xmlns:a16="http://schemas.microsoft.com/office/drawing/2014/main" id="{2E72590F-7E42-734F-B793-FD8D342D5840}"/>
                  </a:ext>
                </a:extLst>
              </p:cNvPr>
              <p:cNvSpPr>
                <a:spLocks noChangeShapeType="1"/>
              </p:cNvSpPr>
              <p:nvPr/>
            </p:nvSpPr>
            <p:spPr bwMode="auto">
              <a:xfrm>
                <a:off x="4517231" y="3540720"/>
                <a:ext cx="0" cy="409924"/>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288" name="Line 65">
                <a:extLst>
                  <a:ext uri="{FF2B5EF4-FFF2-40B4-BE49-F238E27FC236}">
                    <a16:creationId xmlns:a16="http://schemas.microsoft.com/office/drawing/2014/main" id="{D12F7C2D-BFC2-A945-BF65-13716138430F}"/>
                  </a:ext>
                </a:extLst>
              </p:cNvPr>
              <p:cNvSpPr>
                <a:spLocks noChangeShapeType="1"/>
              </p:cNvSpPr>
              <p:nvPr/>
            </p:nvSpPr>
            <p:spPr bwMode="auto">
              <a:xfrm flipH="1">
                <a:off x="4715291" y="3697623"/>
                <a:ext cx="102769" cy="0"/>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289" name="Line 66">
                <a:extLst>
                  <a:ext uri="{FF2B5EF4-FFF2-40B4-BE49-F238E27FC236}">
                    <a16:creationId xmlns:a16="http://schemas.microsoft.com/office/drawing/2014/main" id="{2CD2DC89-8AC4-DC4D-8785-4C43D54DAAA8}"/>
                  </a:ext>
                </a:extLst>
              </p:cNvPr>
              <p:cNvSpPr>
                <a:spLocks noChangeShapeType="1"/>
              </p:cNvSpPr>
              <p:nvPr/>
            </p:nvSpPr>
            <p:spPr bwMode="auto">
              <a:xfrm flipH="1">
                <a:off x="4709632" y="3548192"/>
                <a:ext cx="84131" cy="36280"/>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290" name="Line 67">
                <a:extLst>
                  <a:ext uri="{FF2B5EF4-FFF2-40B4-BE49-F238E27FC236}">
                    <a16:creationId xmlns:a16="http://schemas.microsoft.com/office/drawing/2014/main" id="{68240ABC-AF06-EC4D-BB47-AE37ED1E1ABE}"/>
                  </a:ext>
                </a:extLst>
              </p:cNvPr>
              <p:cNvSpPr>
                <a:spLocks noChangeShapeType="1"/>
              </p:cNvSpPr>
              <p:nvPr/>
            </p:nvSpPr>
            <p:spPr bwMode="auto">
              <a:xfrm flipH="1">
                <a:off x="4605000" y="3347756"/>
                <a:ext cx="73362" cy="85911"/>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291" name="Line 68">
                <a:extLst>
                  <a:ext uri="{FF2B5EF4-FFF2-40B4-BE49-F238E27FC236}">
                    <a16:creationId xmlns:a16="http://schemas.microsoft.com/office/drawing/2014/main" id="{F2B61485-4035-AC44-B07A-DCD8A6F373FC}"/>
                  </a:ext>
                </a:extLst>
              </p:cNvPr>
              <p:cNvSpPr>
                <a:spLocks noChangeShapeType="1"/>
              </p:cNvSpPr>
              <p:nvPr/>
            </p:nvSpPr>
            <p:spPr bwMode="auto">
              <a:xfrm flipH="1" flipV="1">
                <a:off x="4708234" y="3808682"/>
                <a:ext cx="85536" cy="40240"/>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292" name="Line 69">
                <a:extLst>
                  <a:ext uri="{FF2B5EF4-FFF2-40B4-BE49-F238E27FC236}">
                    <a16:creationId xmlns:a16="http://schemas.microsoft.com/office/drawing/2014/main" id="{FA2387CE-303F-D245-B9CE-65ADEBECFB4F}"/>
                  </a:ext>
                </a:extLst>
              </p:cNvPr>
              <p:cNvSpPr>
                <a:spLocks noChangeShapeType="1"/>
              </p:cNvSpPr>
              <p:nvPr/>
            </p:nvSpPr>
            <p:spPr bwMode="auto">
              <a:xfrm flipH="1">
                <a:off x="4238817" y="3812419"/>
                <a:ext cx="78046" cy="32768"/>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293" name="Line 70">
                <a:extLst>
                  <a:ext uri="{FF2B5EF4-FFF2-40B4-BE49-F238E27FC236}">
                    <a16:creationId xmlns:a16="http://schemas.microsoft.com/office/drawing/2014/main" id="{01B21436-C97E-EA4C-BA89-AB62101799F3}"/>
                  </a:ext>
                </a:extLst>
              </p:cNvPr>
              <p:cNvSpPr>
                <a:spLocks noChangeShapeType="1"/>
              </p:cNvSpPr>
              <p:nvPr/>
            </p:nvSpPr>
            <p:spPr bwMode="auto">
              <a:xfrm flipH="1">
                <a:off x="4216398" y="3697623"/>
                <a:ext cx="100899" cy="0"/>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294" name="Line 71">
                <a:extLst>
                  <a:ext uri="{FF2B5EF4-FFF2-40B4-BE49-F238E27FC236}">
                    <a16:creationId xmlns:a16="http://schemas.microsoft.com/office/drawing/2014/main" id="{E6A863C3-4424-264F-A403-B7EA801C8ECC}"/>
                  </a:ext>
                </a:extLst>
              </p:cNvPr>
              <p:cNvSpPr>
                <a:spLocks noChangeShapeType="1"/>
              </p:cNvSpPr>
              <p:nvPr/>
            </p:nvSpPr>
            <p:spPr bwMode="auto">
              <a:xfrm flipH="1" flipV="1">
                <a:off x="4238822" y="3546323"/>
                <a:ext cx="82165" cy="38654"/>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295" name="Freeform 72">
                <a:extLst>
                  <a:ext uri="{FF2B5EF4-FFF2-40B4-BE49-F238E27FC236}">
                    <a16:creationId xmlns:a16="http://schemas.microsoft.com/office/drawing/2014/main" id="{14CACDD6-DBDF-D24A-A992-C9A52096622B}"/>
                  </a:ext>
                </a:extLst>
              </p:cNvPr>
              <p:cNvSpPr>
                <a:spLocks noChangeArrowheads="1"/>
              </p:cNvSpPr>
              <p:nvPr/>
            </p:nvSpPr>
            <p:spPr bwMode="auto">
              <a:xfrm>
                <a:off x="4317300" y="3409966"/>
                <a:ext cx="397994" cy="560371"/>
              </a:xfrm>
              <a:custGeom>
                <a:avLst/>
                <a:gdLst>
                  <a:gd name="T0" fmla="*/ 553 w 1107"/>
                  <a:gd name="T1" fmla="*/ 0 h 1558"/>
                  <a:gd name="T2" fmla="*/ 1106 w 1107"/>
                  <a:gd name="T3" fmla="*/ 849 h 1558"/>
                  <a:gd name="T4" fmla="*/ 553 w 1107"/>
                  <a:gd name="T5" fmla="*/ 1557 h 1558"/>
                  <a:gd name="T6" fmla="*/ 0 w 1107"/>
                  <a:gd name="T7" fmla="*/ 849 h 1558"/>
                  <a:gd name="T8" fmla="*/ 553 w 1107"/>
                  <a:gd name="T9" fmla="*/ 0 h 1558"/>
                </a:gdLst>
                <a:ahLst/>
                <a:cxnLst>
                  <a:cxn ang="0">
                    <a:pos x="T0" y="T1"/>
                  </a:cxn>
                  <a:cxn ang="0">
                    <a:pos x="T2" y="T3"/>
                  </a:cxn>
                  <a:cxn ang="0">
                    <a:pos x="T4" y="T5"/>
                  </a:cxn>
                  <a:cxn ang="0">
                    <a:pos x="T6" y="T7"/>
                  </a:cxn>
                  <a:cxn ang="0">
                    <a:pos x="T8" y="T9"/>
                  </a:cxn>
                </a:cxnLst>
                <a:rect l="0" t="0" r="r" b="b"/>
                <a:pathLst>
                  <a:path w="1107" h="1558">
                    <a:moveTo>
                      <a:pt x="553" y="0"/>
                    </a:moveTo>
                    <a:cubicBezTo>
                      <a:pt x="745" y="0"/>
                      <a:pt x="1106" y="177"/>
                      <a:pt x="1106" y="849"/>
                    </a:cubicBezTo>
                    <a:cubicBezTo>
                      <a:pt x="1106" y="1373"/>
                      <a:pt x="600" y="1557"/>
                      <a:pt x="553" y="1557"/>
                    </a:cubicBezTo>
                    <a:cubicBezTo>
                      <a:pt x="506" y="1557"/>
                      <a:pt x="0" y="1388"/>
                      <a:pt x="0" y="849"/>
                    </a:cubicBezTo>
                    <a:cubicBezTo>
                      <a:pt x="0" y="177"/>
                      <a:pt x="362" y="0"/>
                      <a:pt x="553" y="0"/>
                    </a:cubicBezTo>
                  </a:path>
                </a:pathLst>
              </a:custGeom>
              <a:noFill/>
              <a:ln w="12700" cap="rnd">
                <a:solidFill>
                  <a:schemeClr val="accent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296" name="Freeform 73">
                <a:extLst>
                  <a:ext uri="{FF2B5EF4-FFF2-40B4-BE49-F238E27FC236}">
                    <a16:creationId xmlns:a16="http://schemas.microsoft.com/office/drawing/2014/main" id="{0FB98ADC-D659-5949-8AA8-39FCF10DEAE3}"/>
                  </a:ext>
                </a:extLst>
              </p:cNvPr>
              <p:cNvSpPr>
                <a:spLocks noChangeAspect="1" noChangeArrowheads="1"/>
              </p:cNvSpPr>
              <p:nvPr/>
            </p:nvSpPr>
            <p:spPr bwMode="auto">
              <a:xfrm>
                <a:off x="4666631" y="3301548"/>
                <a:ext cx="50613" cy="50594"/>
              </a:xfrm>
              <a:custGeom>
                <a:avLst/>
                <a:gdLst>
                  <a:gd name="T0" fmla="*/ 242 w 243"/>
                  <a:gd name="T1" fmla="*/ 121 h 243"/>
                  <a:gd name="T2" fmla="*/ 226 w 243"/>
                  <a:gd name="T3" fmla="*/ 182 h 243"/>
                  <a:gd name="T4" fmla="*/ 182 w 243"/>
                  <a:gd name="T5" fmla="*/ 226 h 243"/>
                  <a:gd name="T6" fmla="*/ 121 w 243"/>
                  <a:gd name="T7" fmla="*/ 242 h 243"/>
                  <a:gd name="T8" fmla="*/ 61 w 243"/>
                  <a:gd name="T9" fmla="*/ 226 h 243"/>
                  <a:gd name="T10" fmla="*/ 17 w 243"/>
                  <a:gd name="T11" fmla="*/ 182 h 243"/>
                  <a:gd name="T12" fmla="*/ 0 w 243"/>
                  <a:gd name="T13" fmla="*/ 121 h 243"/>
                  <a:gd name="T14" fmla="*/ 17 w 243"/>
                  <a:gd name="T15" fmla="*/ 61 h 243"/>
                  <a:gd name="T16" fmla="*/ 61 w 243"/>
                  <a:gd name="T17" fmla="*/ 17 h 243"/>
                  <a:gd name="T18" fmla="*/ 121 w 243"/>
                  <a:gd name="T19" fmla="*/ 0 h 243"/>
                  <a:gd name="T20" fmla="*/ 182 w 243"/>
                  <a:gd name="T21" fmla="*/ 17 h 243"/>
                  <a:gd name="T22" fmla="*/ 226 w 243"/>
                  <a:gd name="T23" fmla="*/ 61 h 243"/>
                  <a:gd name="T24" fmla="*/ 242 w 243"/>
                  <a:gd name="T25" fmla="*/ 1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243">
                    <a:moveTo>
                      <a:pt x="242" y="121"/>
                    </a:moveTo>
                    <a:cubicBezTo>
                      <a:pt x="242" y="144"/>
                      <a:pt x="237" y="162"/>
                      <a:pt x="226" y="182"/>
                    </a:cubicBezTo>
                    <a:cubicBezTo>
                      <a:pt x="215" y="201"/>
                      <a:pt x="201" y="215"/>
                      <a:pt x="182" y="226"/>
                    </a:cubicBezTo>
                    <a:cubicBezTo>
                      <a:pt x="163" y="237"/>
                      <a:pt x="143" y="242"/>
                      <a:pt x="121" y="242"/>
                    </a:cubicBezTo>
                    <a:cubicBezTo>
                      <a:pt x="98" y="242"/>
                      <a:pt x="80" y="237"/>
                      <a:pt x="61" y="226"/>
                    </a:cubicBezTo>
                    <a:cubicBezTo>
                      <a:pt x="42" y="215"/>
                      <a:pt x="28" y="201"/>
                      <a:pt x="17" y="182"/>
                    </a:cubicBezTo>
                    <a:cubicBezTo>
                      <a:pt x="6" y="162"/>
                      <a:pt x="0" y="143"/>
                      <a:pt x="0" y="121"/>
                    </a:cubicBezTo>
                    <a:cubicBezTo>
                      <a:pt x="0" y="98"/>
                      <a:pt x="6" y="80"/>
                      <a:pt x="17" y="61"/>
                    </a:cubicBezTo>
                    <a:cubicBezTo>
                      <a:pt x="28" y="42"/>
                      <a:pt x="42" y="28"/>
                      <a:pt x="61" y="17"/>
                    </a:cubicBezTo>
                    <a:cubicBezTo>
                      <a:pt x="80" y="5"/>
                      <a:pt x="99" y="0"/>
                      <a:pt x="121" y="0"/>
                    </a:cubicBezTo>
                    <a:cubicBezTo>
                      <a:pt x="144" y="0"/>
                      <a:pt x="163" y="5"/>
                      <a:pt x="182" y="17"/>
                    </a:cubicBezTo>
                    <a:cubicBezTo>
                      <a:pt x="201" y="28"/>
                      <a:pt x="215" y="42"/>
                      <a:pt x="226" y="61"/>
                    </a:cubicBezTo>
                    <a:cubicBezTo>
                      <a:pt x="237" y="80"/>
                      <a:pt x="242" y="99"/>
                      <a:pt x="242" y="121"/>
                    </a:cubicBezTo>
                  </a:path>
                </a:pathLst>
              </a:custGeom>
              <a:solidFill>
                <a:schemeClr val="accent6"/>
              </a:solidFill>
              <a:ln w="12700" cap="rnd">
                <a:solidFill>
                  <a:schemeClr val="accent6"/>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297" name="Line 74">
                <a:extLst>
                  <a:ext uri="{FF2B5EF4-FFF2-40B4-BE49-F238E27FC236}">
                    <a16:creationId xmlns:a16="http://schemas.microsoft.com/office/drawing/2014/main" id="{62D0490B-B675-B64A-A996-8A404B982B19}"/>
                  </a:ext>
                </a:extLst>
              </p:cNvPr>
              <p:cNvSpPr>
                <a:spLocks noChangeShapeType="1"/>
              </p:cNvSpPr>
              <p:nvPr/>
            </p:nvSpPr>
            <p:spPr bwMode="auto">
              <a:xfrm>
                <a:off x="4350951" y="3343406"/>
                <a:ext cx="67200" cy="81005"/>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298" name="Freeform 75">
                <a:extLst>
                  <a:ext uri="{FF2B5EF4-FFF2-40B4-BE49-F238E27FC236}">
                    <a16:creationId xmlns:a16="http://schemas.microsoft.com/office/drawing/2014/main" id="{CF792FDD-6E68-7741-8212-3681EE2D40F0}"/>
                  </a:ext>
                </a:extLst>
              </p:cNvPr>
              <p:cNvSpPr>
                <a:spLocks noChangeArrowheads="1"/>
              </p:cNvSpPr>
              <p:nvPr/>
            </p:nvSpPr>
            <p:spPr bwMode="auto">
              <a:xfrm>
                <a:off x="4313658" y="3301549"/>
                <a:ext cx="50259" cy="46663"/>
              </a:xfrm>
              <a:custGeom>
                <a:avLst/>
                <a:gdLst>
                  <a:gd name="T0" fmla="*/ 242 w 243"/>
                  <a:gd name="T1" fmla="*/ 121 h 243"/>
                  <a:gd name="T2" fmla="*/ 226 w 243"/>
                  <a:gd name="T3" fmla="*/ 182 h 243"/>
                  <a:gd name="T4" fmla="*/ 182 w 243"/>
                  <a:gd name="T5" fmla="*/ 226 h 243"/>
                  <a:gd name="T6" fmla="*/ 121 w 243"/>
                  <a:gd name="T7" fmla="*/ 242 h 243"/>
                  <a:gd name="T8" fmla="*/ 61 w 243"/>
                  <a:gd name="T9" fmla="*/ 226 h 243"/>
                  <a:gd name="T10" fmla="*/ 16 w 243"/>
                  <a:gd name="T11" fmla="*/ 182 h 243"/>
                  <a:gd name="T12" fmla="*/ 0 w 243"/>
                  <a:gd name="T13" fmla="*/ 121 h 243"/>
                  <a:gd name="T14" fmla="*/ 16 w 243"/>
                  <a:gd name="T15" fmla="*/ 61 h 243"/>
                  <a:gd name="T16" fmla="*/ 61 w 243"/>
                  <a:gd name="T17" fmla="*/ 17 h 243"/>
                  <a:gd name="T18" fmla="*/ 121 w 243"/>
                  <a:gd name="T19" fmla="*/ 0 h 243"/>
                  <a:gd name="T20" fmla="*/ 182 w 243"/>
                  <a:gd name="T21" fmla="*/ 17 h 243"/>
                  <a:gd name="T22" fmla="*/ 226 w 243"/>
                  <a:gd name="T23" fmla="*/ 61 h 243"/>
                  <a:gd name="T24" fmla="*/ 242 w 243"/>
                  <a:gd name="T25" fmla="*/ 1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243">
                    <a:moveTo>
                      <a:pt x="242" y="121"/>
                    </a:moveTo>
                    <a:cubicBezTo>
                      <a:pt x="242" y="144"/>
                      <a:pt x="237" y="162"/>
                      <a:pt x="226" y="182"/>
                    </a:cubicBezTo>
                    <a:cubicBezTo>
                      <a:pt x="215" y="201"/>
                      <a:pt x="201" y="215"/>
                      <a:pt x="182" y="226"/>
                    </a:cubicBezTo>
                    <a:cubicBezTo>
                      <a:pt x="162" y="237"/>
                      <a:pt x="143" y="242"/>
                      <a:pt x="121" y="242"/>
                    </a:cubicBezTo>
                    <a:cubicBezTo>
                      <a:pt x="99" y="242"/>
                      <a:pt x="80" y="237"/>
                      <a:pt x="61" y="226"/>
                    </a:cubicBezTo>
                    <a:cubicBezTo>
                      <a:pt x="41" y="215"/>
                      <a:pt x="27" y="201"/>
                      <a:pt x="16" y="182"/>
                    </a:cubicBezTo>
                    <a:cubicBezTo>
                      <a:pt x="4" y="162"/>
                      <a:pt x="0" y="143"/>
                      <a:pt x="0" y="121"/>
                    </a:cubicBezTo>
                    <a:cubicBezTo>
                      <a:pt x="0" y="98"/>
                      <a:pt x="4" y="80"/>
                      <a:pt x="16" y="61"/>
                    </a:cubicBezTo>
                    <a:cubicBezTo>
                      <a:pt x="27" y="42"/>
                      <a:pt x="41" y="28"/>
                      <a:pt x="61" y="17"/>
                    </a:cubicBezTo>
                    <a:cubicBezTo>
                      <a:pt x="80" y="5"/>
                      <a:pt x="99" y="0"/>
                      <a:pt x="121" y="0"/>
                    </a:cubicBezTo>
                    <a:cubicBezTo>
                      <a:pt x="143" y="0"/>
                      <a:pt x="162" y="5"/>
                      <a:pt x="182" y="17"/>
                    </a:cubicBezTo>
                    <a:cubicBezTo>
                      <a:pt x="201" y="28"/>
                      <a:pt x="215" y="42"/>
                      <a:pt x="226" y="61"/>
                    </a:cubicBezTo>
                    <a:cubicBezTo>
                      <a:pt x="237" y="80"/>
                      <a:pt x="242" y="99"/>
                      <a:pt x="242" y="121"/>
                    </a:cubicBezTo>
                  </a:path>
                </a:pathLst>
              </a:custGeom>
              <a:solidFill>
                <a:schemeClr val="accent6"/>
              </a:solidFill>
              <a:ln w="12700" cap="rnd">
                <a:solidFill>
                  <a:schemeClr val="accent6"/>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299" name="Freeform 76">
                <a:extLst>
                  <a:ext uri="{FF2B5EF4-FFF2-40B4-BE49-F238E27FC236}">
                    <a16:creationId xmlns:a16="http://schemas.microsoft.com/office/drawing/2014/main" id="{B8252E02-E6A3-904C-BC0C-4DA3144E3637}"/>
                  </a:ext>
                </a:extLst>
              </p:cNvPr>
              <p:cNvSpPr>
                <a:spLocks noChangeArrowheads="1"/>
              </p:cNvSpPr>
              <p:nvPr/>
            </p:nvSpPr>
            <p:spPr bwMode="auto">
              <a:xfrm>
                <a:off x="4367749" y="3505230"/>
                <a:ext cx="298963" cy="35491"/>
              </a:xfrm>
              <a:custGeom>
                <a:avLst/>
                <a:gdLst>
                  <a:gd name="T0" fmla="*/ 831 w 832"/>
                  <a:gd name="T1" fmla="*/ 0 h 97"/>
                  <a:gd name="T2" fmla="*/ 415 w 832"/>
                  <a:gd name="T3" fmla="*/ 96 h 97"/>
                  <a:gd name="T4" fmla="*/ 0 w 832"/>
                  <a:gd name="T5" fmla="*/ 0 h 97"/>
                </a:gdLst>
                <a:ahLst/>
                <a:cxnLst>
                  <a:cxn ang="0">
                    <a:pos x="T0" y="T1"/>
                  </a:cxn>
                  <a:cxn ang="0">
                    <a:pos x="T2" y="T3"/>
                  </a:cxn>
                  <a:cxn ang="0">
                    <a:pos x="T4" y="T5"/>
                  </a:cxn>
                </a:cxnLst>
                <a:rect l="0" t="0" r="r" b="b"/>
                <a:pathLst>
                  <a:path w="832" h="97">
                    <a:moveTo>
                      <a:pt x="831" y="0"/>
                    </a:moveTo>
                    <a:cubicBezTo>
                      <a:pt x="713" y="60"/>
                      <a:pt x="570" y="96"/>
                      <a:pt x="415" y="96"/>
                    </a:cubicBezTo>
                    <a:cubicBezTo>
                      <a:pt x="261" y="96"/>
                      <a:pt x="118" y="60"/>
                      <a:pt x="0" y="0"/>
                    </a:cubicBezTo>
                  </a:path>
                </a:pathLst>
              </a:custGeom>
              <a:noFill/>
              <a:ln w="12700" cap="rnd">
                <a:solidFill>
                  <a:schemeClr val="accent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grpSp>
        <p:grpSp>
          <p:nvGrpSpPr>
            <p:cNvPr id="300" name="Group 16">
              <a:extLst>
                <a:ext uri="{FF2B5EF4-FFF2-40B4-BE49-F238E27FC236}">
                  <a16:creationId xmlns:a16="http://schemas.microsoft.com/office/drawing/2014/main" id="{A1D8843B-03F9-BF4D-8A61-48912624577F}"/>
                </a:ext>
              </a:extLst>
            </p:cNvPr>
            <p:cNvGrpSpPr>
              <a:grpSpLocks noChangeAspect="1"/>
            </p:cNvGrpSpPr>
            <p:nvPr/>
          </p:nvGrpSpPr>
          <p:grpSpPr bwMode="auto">
            <a:xfrm>
              <a:off x="7679555" y="1869720"/>
              <a:ext cx="262202" cy="291748"/>
              <a:chOff x="4216398" y="3301548"/>
              <a:chExt cx="601662" cy="668789"/>
            </a:xfrm>
          </p:grpSpPr>
          <p:sp>
            <p:nvSpPr>
              <p:cNvPr id="301" name="Line 64">
                <a:extLst>
                  <a:ext uri="{FF2B5EF4-FFF2-40B4-BE49-F238E27FC236}">
                    <a16:creationId xmlns:a16="http://schemas.microsoft.com/office/drawing/2014/main" id="{4ED554EF-BD16-694F-A21A-D2D97E1D1A91}"/>
                  </a:ext>
                </a:extLst>
              </p:cNvPr>
              <p:cNvSpPr>
                <a:spLocks noChangeShapeType="1"/>
              </p:cNvSpPr>
              <p:nvPr/>
            </p:nvSpPr>
            <p:spPr bwMode="auto">
              <a:xfrm>
                <a:off x="4517231" y="3540720"/>
                <a:ext cx="0" cy="409924"/>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302" name="Line 65">
                <a:extLst>
                  <a:ext uri="{FF2B5EF4-FFF2-40B4-BE49-F238E27FC236}">
                    <a16:creationId xmlns:a16="http://schemas.microsoft.com/office/drawing/2014/main" id="{4B8E4391-91EE-A44D-9D4F-9B193E3247B7}"/>
                  </a:ext>
                </a:extLst>
              </p:cNvPr>
              <p:cNvSpPr>
                <a:spLocks noChangeShapeType="1"/>
              </p:cNvSpPr>
              <p:nvPr/>
            </p:nvSpPr>
            <p:spPr bwMode="auto">
              <a:xfrm flipH="1">
                <a:off x="4715291" y="3697623"/>
                <a:ext cx="102769" cy="0"/>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303" name="Line 66">
                <a:extLst>
                  <a:ext uri="{FF2B5EF4-FFF2-40B4-BE49-F238E27FC236}">
                    <a16:creationId xmlns:a16="http://schemas.microsoft.com/office/drawing/2014/main" id="{981332C3-A0F8-F143-8D08-8DF29AE622C4}"/>
                  </a:ext>
                </a:extLst>
              </p:cNvPr>
              <p:cNvSpPr>
                <a:spLocks noChangeShapeType="1"/>
              </p:cNvSpPr>
              <p:nvPr/>
            </p:nvSpPr>
            <p:spPr bwMode="auto">
              <a:xfrm flipH="1">
                <a:off x="4709632" y="3548192"/>
                <a:ext cx="84131" cy="36280"/>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304" name="Line 67">
                <a:extLst>
                  <a:ext uri="{FF2B5EF4-FFF2-40B4-BE49-F238E27FC236}">
                    <a16:creationId xmlns:a16="http://schemas.microsoft.com/office/drawing/2014/main" id="{7C5BFD10-F4C0-9943-9771-0026BD01EFBA}"/>
                  </a:ext>
                </a:extLst>
              </p:cNvPr>
              <p:cNvSpPr>
                <a:spLocks noChangeShapeType="1"/>
              </p:cNvSpPr>
              <p:nvPr/>
            </p:nvSpPr>
            <p:spPr bwMode="auto">
              <a:xfrm flipH="1">
                <a:off x="4605000" y="3347756"/>
                <a:ext cx="73362" cy="85911"/>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305" name="Line 68">
                <a:extLst>
                  <a:ext uri="{FF2B5EF4-FFF2-40B4-BE49-F238E27FC236}">
                    <a16:creationId xmlns:a16="http://schemas.microsoft.com/office/drawing/2014/main" id="{B190A293-2A42-8B46-8C3B-A6706B3F82DC}"/>
                  </a:ext>
                </a:extLst>
              </p:cNvPr>
              <p:cNvSpPr>
                <a:spLocks noChangeShapeType="1"/>
              </p:cNvSpPr>
              <p:nvPr/>
            </p:nvSpPr>
            <p:spPr bwMode="auto">
              <a:xfrm flipH="1" flipV="1">
                <a:off x="4708234" y="3808682"/>
                <a:ext cx="85536" cy="40240"/>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306" name="Line 69">
                <a:extLst>
                  <a:ext uri="{FF2B5EF4-FFF2-40B4-BE49-F238E27FC236}">
                    <a16:creationId xmlns:a16="http://schemas.microsoft.com/office/drawing/2014/main" id="{6B2E8526-2AF4-3F42-96F5-F048205B0B05}"/>
                  </a:ext>
                </a:extLst>
              </p:cNvPr>
              <p:cNvSpPr>
                <a:spLocks noChangeShapeType="1"/>
              </p:cNvSpPr>
              <p:nvPr/>
            </p:nvSpPr>
            <p:spPr bwMode="auto">
              <a:xfrm flipH="1">
                <a:off x="4238817" y="3812419"/>
                <a:ext cx="78046" cy="32768"/>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307" name="Line 70">
                <a:extLst>
                  <a:ext uri="{FF2B5EF4-FFF2-40B4-BE49-F238E27FC236}">
                    <a16:creationId xmlns:a16="http://schemas.microsoft.com/office/drawing/2014/main" id="{219CEADE-1BAA-2E48-A6FB-5502350B229A}"/>
                  </a:ext>
                </a:extLst>
              </p:cNvPr>
              <p:cNvSpPr>
                <a:spLocks noChangeShapeType="1"/>
              </p:cNvSpPr>
              <p:nvPr/>
            </p:nvSpPr>
            <p:spPr bwMode="auto">
              <a:xfrm flipH="1">
                <a:off x="4216398" y="3697623"/>
                <a:ext cx="100899" cy="0"/>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308" name="Line 71">
                <a:extLst>
                  <a:ext uri="{FF2B5EF4-FFF2-40B4-BE49-F238E27FC236}">
                    <a16:creationId xmlns:a16="http://schemas.microsoft.com/office/drawing/2014/main" id="{688A9D3E-C700-874C-91D1-7680A4D1E1F3}"/>
                  </a:ext>
                </a:extLst>
              </p:cNvPr>
              <p:cNvSpPr>
                <a:spLocks noChangeShapeType="1"/>
              </p:cNvSpPr>
              <p:nvPr/>
            </p:nvSpPr>
            <p:spPr bwMode="auto">
              <a:xfrm flipH="1" flipV="1">
                <a:off x="4238822" y="3546323"/>
                <a:ext cx="82165" cy="38654"/>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309" name="Freeform 72">
                <a:extLst>
                  <a:ext uri="{FF2B5EF4-FFF2-40B4-BE49-F238E27FC236}">
                    <a16:creationId xmlns:a16="http://schemas.microsoft.com/office/drawing/2014/main" id="{1F8874DE-10BB-6D46-A0A3-4ED348DBE1F6}"/>
                  </a:ext>
                </a:extLst>
              </p:cNvPr>
              <p:cNvSpPr>
                <a:spLocks noChangeArrowheads="1"/>
              </p:cNvSpPr>
              <p:nvPr/>
            </p:nvSpPr>
            <p:spPr bwMode="auto">
              <a:xfrm>
                <a:off x="4317300" y="3409966"/>
                <a:ext cx="397994" cy="560371"/>
              </a:xfrm>
              <a:custGeom>
                <a:avLst/>
                <a:gdLst>
                  <a:gd name="T0" fmla="*/ 553 w 1107"/>
                  <a:gd name="T1" fmla="*/ 0 h 1558"/>
                  <a:gd name="T2" fmla="*/ 1106 w 1107"/>
                  <a:gd name="T3" fmla="*/ 849 h 1558"/>
                  <a:gd name="T4" fmla="*/ 553 w 1107"/>
                  <a:gd name="T5" fmla="*/ 1557 h 1558"/>
                  <a:gd name="T6" fmla="*/ 0 w 1107"/>
                  <a:gd name="T7" fmla="*/ 849 h 1558"/>
                  <a:gd name="T8" fmla="*/ 553 w 1107"/>
                  <a:gd name="T9" fmla="*/ 0 h 1558"/>
                </a:gdLst>
                <a:ahLst/>
                <a:cxnLst>
                  <a:cxn ang="0">
                    <a:pos x="T0" y="T1"/>
                  </a:cxn>
                  <a:cxn ang="0">
                    <a:pos x="T2" y="T3"/>
                  </a:cxn>
                  <a:cxn ang="0">
                    <a:pos x="T4" y="T5"/>
                  </a:cxn>
                  <a:cxn ang="0">
                    <a:pos x="T6" y="T7"/>
                  </a:cxn>
                  <a:cxn ang="0">
                    <a:pos x="T8" y="T9"/>
                  </a:cxn>
                </a:cxnLst>
                <a:rect l="0" t="0" r="r" b="b"/>
                <a:pathLst>
                  <a:path w="1107" h="1558">
                    <a:moveTo>
                      <a:pt x="553" y="0"/>
                    </a:moveTo>
                    <a:cubicBezTo>
                      <a:pt x="745" y="0"/>
                      <a:pt x="1106" y="177"/>
                      <a:pt x="1106" y="849"/>
                    </a:cubicBezTo>
                    <a:cubicBezTo>
                      <a:pt x="1106" y="1373"/>
                      <a:pt x="600" y="1557"/>
                      <a:pt x="553" y="1557"/>
                    </a:cubicBezTo>
                    <a:cubicBezTo>
                      <a:pt x="506" y="1557"/>
                      <a:pt x="0" y="1388"/>
                      <a:pt x="0" y="849"/>
                    </a:cubicBezTo>
                    <a:cubicBezTo>
                      <a:pt x="0" y="177"/>
                      <a:pt x="362" y="0"/>
                      <a:pt x="553" y="0"/>
                    </a:cubicBezTo>
                  </a:path>
                </a:pathLst>
              </a:custGeom>
              <a:noFill/>
              <a:ln w="12700" cap="rnd">
                <a:solidFill>
                  <a:schemeClr val="accent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310" name="Freeform 73">
                <a:extLst>
                  <a:ext uri="{FF2B5EF4-FFF2-40B4-BE49-F238E27FC236}">
                    <a16:creationId xmlns:a16="http://schemas.microsoft.com/office/drawing/2014/main" id="{5634F386-A9FA-1A4C-961A-24BE6F72C298}"/>
                  </a:ext>
                </a:extLst>
              </p:cNvPr>
              <p:cNvSpPr>
                <a:spLocks noChangeAspect="1" noChangeArrowheads="1"/>
              </p:cNvSpPr>
              <p:nvPr/>
            </p:nvSpPr>
            <p:spPr bwMode="auto">
              <a:xfrm>
                <a:off x="4666631" y="3301548"/>
                <a:ext cx="50613" cy="50594"/>
              </a:xfrm>
              <a:custGeom>
                <a:avLst/>
                <a:gdLst>
                  <a:gd name="T0" fmla="*/ 242 w 243"/>
                  <a:gd name="T1" fmla="*/ 121 h 243"/>
                  <a:gd name="T2" fmla="*/ 226 w 243"/>
                  <a:gd name="T3" fmla="*/ 182 h 243"/>
                  <a:gd name="T4" fmla="*/ 182 w 243"/>
                  <a:gd name="T5" fmla="*/ 226 h 243"/>
                  <a:gd name="T6" fmla="*/ 121 w 243"/>
                  <a:gd name="T7" fmla="*/ 242 h 243"/>
                  <a:gd name="T8" fmla="*/ 61 w 243"/>
                  <a:gd name="T9" fmla="*/ 226 h 243"/>
                  <a:gd name="T10" fmla="*/ 17 w 243"/>
                  <a:gd name="T11" fmla="*/ 182 h 243"/>
                  <a:gd name="T12" fmla="*/ 0 w 243"/>
                  <a:gd name="T13" fmla="*/ 121 h 243"/>
                  <a:gd name="T14" fmla="*/ 17 w 243"/>
                  <a:gd name="T15" fmla="*/ 61 h 243"/>
                  <a:gd name="T16" fmla="*/ 61 w 243"/>
                  <a:gd name="T17" fmla="*/ 17 h 243"/>
                  <a:gd name="T18" fmla="*/ 121 w 243"/>
                  <a:gd name="T19" fmla="*/ 0 h 243"/>
                  <a:gd name="T20" fmla="*/ 182 w 243"/>
                  <a:gd name="T21" fmla="*/ 17 h 243"/>
                  <a:gd name="T22" fmla="*/ 226 w 243"/>
                  <a:gd name="T23" fmla="*/ 61 h 243"/>
                  <a:gd name="T24" fmla="*/ 242 w 243"/>
                  <a:gd name="T25" fmla="*/ 1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243">
                    <a:moveTo>
                      <a:pt x="242" y="121"/>
                    </a:moveTo>
                    <a:cubicBezTo>
                      <a:pt x="242" y="144"/>
                      <a:pt x="237" y="162"/>
                      <a:pt x="226" y="182"/>
                    </a:cubicBezTo>
                    <a:cubicBezTo>
                      <a:pt x="215" y="201"/>
                      <a:pt x="201" y="215"/>
                      <a:pt x="182" y="226"/>
                    </a:cubicBezTo>
                    <a:cubicBezTo>
                      <a:pt x="163" y="237"/>
                      <a:pt x="143" y="242"/>
                      <a:pt x="121" y="242"/>
                    </a:cubicBezTo>
                    <a:cubicBezTo>
                      <a:pt x="98" y="242"/>
                      <a:pt x="80" y="237"/>
                      <a:pt x="61" y="226"/>
                    </a:cubicBezTo>
                    <a:cubicBezTo>
                      <a:pt x="42" y="215"/>
                      <a:pt x="28" y="201"/>
                      <a:pt x="17" y="182"/>
                    </a:cubicBezTo>
                    <a:cubicBezTo>
                      <a:pt x="6" y="162"/>
                      <a:pt x="0" y="143"/>
                      <a:pt x="0" y="121"/>
                    </a:cubicBezTo>
                    <a:cubicBezTo>
                      <a:pt x="0" y="98"/>
                      <a:pt x="6" y="80"/>
                      <a:pt x="17" y="61"/>
                    </a:cubicBezTo>
                    <a:cubicBezTo>
                      <a:pt x="28" y="42"/>
                      <a:pt x="42" y="28"/>
                      <a:pt x="61" y="17"/>
                    </a:cubicBezTo>
                    <a:cubicBezTo>
                      <a:pt x="80" y="5"/>
                      <a:pt x="99" y="0"/>
                      <a:pt x="121" y="0"/>
                    </a:cubicBezTo>
                    <a:cubicBezTo>
                      <a:pt x="144" y="0"/>
                      <a:pt x="163" y="5"/>
                      <a:pt x="182" y="17"/>
                    </a:cubicBezTo>
                    <a:cubicBezTo>
                      <a:pt x="201" y="28"/>
                      <a:pt x="215" y="42"/>
                      <a:pt x="226" y="61"/>
                    </a:cubicBezTo>
                    <a:cubicBezTo>
                      <a:pt x="237" y="80"/>
                      <a:pt x="242" y="99"/>
                      <a:pt x="242" y="121"/>
                    </a:cubicBezTo>
                  </a:path>
                </a:pathLst>
              </a:custGeom>
              <a:solidFill>
                <a:schemeClr val="accent6"/>
              </a:solidFill>
              <a:ln w="12700" cap="rnd">
                <a:solidFill>
                  <a:schemeClr val="accent6"/>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311" name="Line 74">
                <a:extLst>
                  <a:ext uri="{FF2B5EF4-FFF2-40B4-BE49-F238E27FC236}">
                    <a16:creationId xmlns:a16="http://schemas.microsoft.com/office/drawing/2014/main" id="{343B31CF-8AB3-D14C-B190-FC2375FC248A}"/>
                  </a:ext>
                </a:extLst>
              </p:cNvPr>
              <p:cNvSpPr>
                <a:spLocks noChangeShapeType="1"/>
              </p:cNvSpPr>
              <p:nvPr/>
            </p:nvSpPr>
            <p:spPr bwMode="auto">
              <a:xfrm>
                <a:off x="4350951" y="3343406"/>
                <a:ext cx="67200" cy="81005"/>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312" name="Freeform 75">
                <a:extLst>
                  <a:ext uri="{FF2B5EF4-FFF2-40B4-BE49-F238E27FC236}">
                    <a16:creationId xmlns:a16="http://schemas.microsoft.com/office/drawing/2014/main" id="{0A15D642-E3E8-4246-95CF-1FAAF92B6FE4}"/>
                  </a:ext>
                </a:extLst>
              </p:cNvPr>
              <p:cNvSpPr>
                <a:spLocks noChangeArrowheads="1"/>
              </p:cNvSpPr>
              <p:nvPr/>
            </p:nvSpPr>
            <p:spPr bwMode="auto">
              <a:xfrm>
                <a:off x="4313658" y="3301549"/>
                <a:ext cx="50259" cy="46663"/>
              </a:xfrm>
              <a:custGeom>
                <a:avLst/>
                <a:gdLst>
                  <a:gd name="T0" fmla="*/ 242 w 243"/>
                  <a:gd name="T1" fmla="*/ 121 h 243"/>
                  <a:gd name="T2" fmla="*/ 226 w 243"/>
                  <a:gd name="T3" fmla="*/ 182 h 243"/>
                  <a:gd name="T4" fmla="*/ 182 w 243"/>
                  <a:gd name="T5" fmla="*/ 226 h 243"/>
                  <a:gd name="T6" fmla="*/ 121 w 243"/>
                  <a:gd name="T7" fmla="*/ 242 h 243"/>
                  <a:gd name="T8" fmla="*/ 61 w 243"/>
                  <a:gd name="T9" fmla="*/ 226 h 243"/>
                  <a:gd name="T10" fmla="*/ 16 w 243"/>
                  <a:gd name="T11" fmla="*/ 182 h 243"/>
                  <a:gd name="T12" fmla="*/ 0 w 243"/>
                  <a:gd name="T13" fmla="*/ 121 h 243"/>
                  <a:gd name="T14" fmla="*/ 16 w 243"/>
                  <a:gd name="T15" fmla="*/ 61 h 243"/>
                  <a:gd name="T16" fmla="*/ 61 w 243"/>
                  <a:gd name="T17" fmla="*/ 17 h 243"/>
                  <a:gd name="T18" fmla="*/ 121 w 243"/>
                  <a:gd name="T19" fmla="*/ 0 h 243"/>
                  <a:gd name="T20" fmla="*/ 182 w 243"/>
                  <a:gd name="T21" fmla="*/ 17 h 243"/>
                  <a:gd name="T22" fmla="*/ 226 w 243"/>
                  <a:gd name="T23" fmla="*/ 61 h 243"/>
                  <a:gd name="T24" fmla="*/ 242 w 243"/>
                  <a:gd name="T25" fmla="*/ 1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243">
                    <a:moveTo>
                      <a:pt x="242" y="121"/>
                    </a:moveTo>
                    <a:cubicBezTo>
                      <a:pt x="242" y="144"/>
                      <a:pt x="237" y="162"/>
                      <a:pt x="226" y="182"/>
                    </a:cubicBezTo>
                    <a:cubicBezTo>
                      <a:pt x="215" y="201"/>
                      <a:pt x="201" y="215"/>
                      <a:pt x="182" y="226"/>
                    </a:cubicBezTo>
                    <a:cubicBezTo>
                      <a:pt x="162" y="237"/>
                      <a:pt x="143" y="242"/>
                      <a:pt x="121" y="242"/>
                    </a:cubicBezTo>
                    <a:cubicBezTo>
                      <a:pt x="99" y="242"/>
                      <a:pt x="80" y="237"/>
                      <a:pt x="61" y="226"/>
                    </a:cubicBezTo>
                    <a:cubicBezTo>
                      <a:pt x="41" y="215"/>
                      <a:pt x="27" y="201"/>
                      <a:pt x="16" y="182"/>
                    </a:cubicBezTo>
                    <a:cubicBezTo>
                      <a:pt x="4" y="162"/>
                      <a:pt x="0" y="143"/>
                      <a:pt x="0" y="121"/>
                    </a:cubicBezTo>
                    <a:cubicBezTo>
                      <a:pt x="0" y="98"/>
                      <a:pt x="4" y="80"/>
                      <a:pt x="16" y="61"/>
                    </a:cubicBezTo>
                    <a:cubicBezTo>
                      <a:pt x="27" y="42"/>
                      <a:pt x="41" y="28"/>
                      <a:pt x="61" y="17"/>
                    </a:cubicBezTo>
                    <a:cubicBezTo>
                      <a:pt x="80" y="5"/>
                      <a:pt x="99" y="0"/>
                      <a:pt x="121" y="0"/>
                    </a:cubicBezTo>
                    <a:cubicBezTo>
                      <a:pt x="143" y="0"/>
                      <a:pt x="162" y="5"/>
                      <a:pt x="182" y="17"/>
                    </a:cubicBezTo>
                    <a:cubicBezTo>
                      <a:pt x="201" y="28"/>
                      <a:pt x="215" y="42"/>
                      <a:pt x="226" y="61"/>
                    </a:cubicBezTo>
                    <a:cubicBezTo>
                      <a:pt x="237" y="80"/>
                      <a:pt x="242" y="99"/>
                      <a:pt x="242" y="121"/>
                    </a:cubicBezTo>
                  </a:path>
                </a:pathLst>
              </a:custGeom>
              <a:solidFill>
                <a:schemeClr val="accent6"/>
              </a:solidFill>
              <a:ln w="12700" cap="rnd">
                <a:solidFill>
                  <a:schemeClr val="accent6"/>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313" name="Freeform 76">
                <a:extLst>
                  <a:ext uri="{FF2B5EF4-FFF2-40B4-BE49-F238E27FC236}">
                    <a16:creationId xmlns:a16="http://schemas.microsoft.com/office/drawing/2014/main" id="{DCBBB958-A0B4-0E45-BC18-C68A9B42A37E}"/>
                  </a:ext>
                </a:extLst>
              </p:cNvPr>
              <p:cNvSpPr>
                <a:spLocks noChangeArrowheads="1"/>
              </p:cNvSpPr>
              <p:nvPr/>
            </p:nvSpPr>
            <p:spPr bwMode="auto">
              <a:xfrm>
                <a:off x="4367749" y="3505230"/>
                <a:ext cx="298963" cy="35491"/>
              </a:xfrm>
              <a:custGeom>
                <a:avLst/>
                <a:gdLst>
                  <a:gd name="T0" fmla="*/ 831 w 832"/>
                  <a:gd name="T1" fmla="*/ 0 h 97"/>
                  <a:gd name="T2" fmla="*/ 415 w 832"/>
                  <a:gd name="T3" fmla="*/ 96 h 97"/>
                  <a:gd name="T4" fmla="*/ 0 w 832"/>
                  <a:gd name="T5" fmla="*/ 0 h 97"/>
                </a:gdLst>
                <a:ahLst/>
                <a:cxnLst>
                  <a:cxn ang="0">
                    <a:pos x="T0" y="T1"/>
                  </a:cxn>
                  <a:cxn ang="0">
                    <a:pos x="T2" y="T3"/>
                  </a:cxn>
                  <a:cxn ang="0">
                    <a:pos x="T4" y="T5"/>
                  </a:cxn>
                </a:cxnLst>
                <a:rect l="0" t="0" r="r" b="b"/>
                <a:pathLst>
                  <a:path w="832" h="97">
                    <a:moveTo>
                      <a:pt x="831" y="0"/>
                    </a:moveTo>
                    <a:cubicBezTo>
                      <a:pt x="713" y="60"/>
                      <a:pt x="570" y="96"/>
                      <a:pt x="415" y="96"/>
                    </a:cubicBezTo>
                    <a:cubicBezTo>
                      <a:pt x="261" y="96"/>
                      <a:pt x="118" y="60"/>
                      <a:pt x="0" y="0"/>
                    </a:cubicBezTo>
                  </a:path>
                </a:pathLst>
              </a:custGeom>
              <a:noFill/>
              <a:ln w="12700" cap="rnd">
                <a:solidFill>
                  <a:schemeClr val="accent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grpSp>
        <p:grpSp>
          <p:nvGrpSpPr>
            <p:cNvPr id="314" name="Group 16">
              <a:extLst>
                <a:ext uri="{FF2B5EF4-FFF2-40B4-BE49-F238E27FC236}">
                  <a16:creationId xmlns:a16="http://schemas.microsoft.com/office/drawing/2014/main" id="{410DB55B-7B65-4647-A7D8-502B6A96306B}"/>
                </a:ext>
              </a:extLst>
            </p:cNvPr>
            <p:cNvGrpSpPr>
              <a:grpSpLocks noChangeAspect="1"/>
            </p:cNvGrpSpPr>
            <p:nvPr/>
          </p:nvGrpSpPr>
          <p:grpSpPr bwMode="auto">
            <a:xfrm>
              <a:off x="8349801" y="1338253"/>
              <a:ext cx="262202" cy="291748"/>
              <a:chOff x="4216398" y="3301548"/>
              <a:chExt cx="601662" cy="668789"/>
            </a:xfrm>
          </p:grpSpPr>
          <p:sp>
            <p:nvSpPr>
              <p:cNvPr id="315" name="Line 64">
                <a:extLst>
                  <a:ext uri="{FF2B5EF4-FFF2-40B4-BE49-F238E27FC236}">
                    <a16:creationId xmlns:a16="http://schemas.microsoft.com/office/drawing/2014/main" id="{43D9AFFA-B483-2947-AF9A-F9ADD6C8CD99}"/>
                  </a:ext>
                </a:extLst>
              </p:cNvPr>
              <p:cNvSpPr>
                <a:spLocks noChangeShapeType="1"/>
              </p:cNvSpPr>
              <p:nvPr/>
            </p:nvSpPr>
            <p:spPr bwMode="auto">
              <a:xfrm>
                <a:off x="4517231" y="3540720"/>
                <a:ext cx="0" cy="409924"/>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316" name="Line 65">
                <a:extLst>
                  <a:ext uri="{FF2B5EF4-FFF2-40B4-BE49-F238E27FC236}">
                    <a16:creationId xmlns:a16="http://schemas.microsoft.com/office/drawing/2014/main" id="{61E851B6-7F73-8E4C-9FBB-21A7A1EDE99D}"/>
                  </a:ext>
                </a:extLst>
              </p:cNvPr>
              <p:cNvSpPr>
                <a:spLocks noChangeShapeType="1"/>
              </p:cNvSpPr>
              <p:nvPr/>
            </p:nvSpPr>
            <p:spPr bwMode="auto">
              <a:xfrm flipH="1">
                <a:off x="4715291" y="3697623"/>
                <a:ext cx="102769" cy="0"/>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317" name="Line 66">
                <a:extLst>
                  <a:ext uri="{FF2B5EF4-FFF2-40B4-BE49-F238E27FC236}">
                    <a16:creationId xmlns:a16="http://schemas.microsoft.com/office/drawing/2014/main" id="{DF829596-B4CE-6D4C-B980-7E71E5843D75}"/>
                  </a:ext>
                </a:extLst>
              </p:cNvPr>
              <p:cNvSpPr>
                <a:spLocks noChangeShapeType="1"/>
              </p:cNvSpPr>
              <p:nvPr/>
            </p:nvSpPr>
            <p:spPr bwMode="auto">
              <a:xfrm flipH="1">
                <a:off x="4709632" y="3548192"/>
                <a:ext cx="84131" cy="36280"/>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318" name="Line 67">
                <a:extLst>
                  <a:ext uri="{FF2B5EF4-FFF2-40B4-BE49-F238E27FC236}">
                    <a16:creationId xmlns:a16="http://schemas.microsoft.com/office/drawing/2014/main" id="{BE32B190-7584-7D4C-BA03-464409B516FC}"/>
                  </a:ext>
                </a:extLst>
              </p:cNvPr>
              <p:cNvSpPr>
                <a:spLocks noChangeShapeType="1"/>
              </p:cNvSpPr>
              <p:nvPr/>
            </p:nvSpPr>
            <p:spPr bwMode="auto">
              <a:xfrm flipH="1">
                <a:off x="4605000" y="3347756"/>
                <a:ext cx="73362" cy="85911"/>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319" name="Line 68">
                <a:extLst>
                  <a:ext uri="{FF2B5EF4-FFF2-40B4-BE49-F238E27FC236}">
                    <a16:creationId xmlns:a16="http://schemas.microsoft.com/office/drawing/2014/main" id="{29E55207-E11D-1245-8BD5-5BF31DA29C2F}"/>
                  </a:ext>
                </a:extLst>
              </p:cNvPr>
              <p:cNvSpPr>
                <a:spLocks noChangeShapeType="1"/>
              </p:cNvSpPr>
              <p:nvPr/>
            </p:nvSpPr>
            <p:spPr bwMode="auto">
              <a:xfrm flipH="1" flipV="1">
                <a:off x="4708234" y="3808682"/>
                <a:ext cx="85536" cy="40240"/>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320" name="Line 69">
                <a:extLst>
                  <a:ext uri="{FF2B5EF4-FFF2-40B4-BE49-F238E27FC236}">
                    <a16:creationId xmlns:a16="http://schemas.microsoft.com/office/drawing/2014/main" id="{11506CE5-8EE4-9448-BF1F-5E153CD94A3A}"/>
                  </a:ext>
                </a:extLst>
              </p:cNvPr>
              <p:cNvSpPr>
                <a:spLocks noChangeShapeType="1"/>
              </p:cNvSpPr>
              <p:nvPr/>
            </p:nvSpPr>
            <p:spPr bwMode="auto">
              <a:xfrm flipH="1">
                <a:off x="4238817" y="3812419"/>
                <a:ext cx="78046" cy="32768"/>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321" name="Line 70">
                <a:extLst>
                  <a:ext uri="{FF2B5EF4-FFF2-40B4-BE49-F238E27FC236}">
                    <a16:creationId xmlns:a16="http://schemas.microsoft.com/office/drawing/2014/main" id="{516DA6E4-BF05-EC41-B238-B93435C1B424}"/>
                  </a:ext>
                </a:extLst>
              </p:cNvPr>
              <p:cNvSpPr>
                <a:spLocks noChangeShapeType="1"/>
              </p:cNvSpPr>
              <p:nvPr/>
            </p:nvSpPr>
            <p:spPr bwMode="auto">
              <a:xfrm flipH="1">
                <a:off x="4216398" y="3697623"/>
                <a:ext cx="100899" cy="0"/>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322" name="Line 71">
                <a:extLst>
                  <a:ext uri="{FF2B5EF4-FFF2-40B4-BE49-F238E27FC236}">
                    <a16:creationId xmlns:a16="http://schemas.microsoft.com/office/drawing/2014/main" id="{A5D6C78D-C884-5F46-842D-D31A0B805DB9}"/>
                  </a:ext>
                </a:extLst>
              </p:cNvPr>
              <p:cNvSpPr>
                <a:spLocks noChangeShapeType="1"/>
              </p:cNvSpPr>
              <p:nvPr/>
            </p:nvSpPr>
            <p:spPr bwMode="auto">
              <a:xfrm flipH="1" flipV="1">
                <a:off x="4238822" y="3546323"/>
                <a:ext cx="82165" cy="38654"/>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323" name="Freeform 72">
                <a:extLst>
                  <a:ext uri="{FF2B5EF4-FFF2-40B4-BE49-F238E27FC236}">
                    <a16:creationId xmlns:a16="http://schemas.microsoft.com/office/drawing/2014/main" id="{81EF7054-BECE-D24A-ABAD-5B8617E9E8B1}"/>
                  </a:ext>
                </a:extLst>
              </p:cNvPr>
              <p:cNvSpPr>
                <a:spLocks noChangeArrowheads="1"/>
              </p:cNvSpPr>
              <p:nvPr/>
            </p:nvSpPr>
            <p:spPr bwMode="auto">
              <a:xfrm>
                <a:off x="4317300" y="3409966"/>
                <a:ext cx="397994" cy="560371"/>
              </a:xfrm>
              <a:custGeom>
                <a:avLst/>
                <a:gdLst>
                  <a:gd name="T0" fmla="*/ 553 w 1107"/>
                  <a:gd name="T1" fmla="*/ 0 h 1558"/>
                  <a:gd name="T2" fmla="*/ 1106 w 1107"/>
                  <a:gd name="T3" fmla="*/ 849 h 1558"/>
                  <a:gd name="T4" fmla="*/ 553 w 1107"/>
                  <a:gd name="T5" fmla="*/ 1557 h 1558"/>
                  <a:gd name="T6" fmla="*/ 0 w 1107"/>
                  <a:gd name="T7" fmla="*/ 849 h 1558"/>
                  <a:gd name="T8" fmla="*/ 553 w 1107"/>
                  <a:gd name="T9" fmla="*/ 0 h 1558"/>
                </a:gdLst>
                <a:ahLst/>
                <a:cxnLst>
                  <a:cxn ang="0">
                    <a:pos x="T0" y="T1"/>
                  </a:cxn>
                  <a:cxn ang="0">
                    <a:pos x="T2" y="T3"/>
                  </a:cxn>
                  <a:cxn ang="0">
                    <a:pos x="T4" y="T5"/>
                  </a:cxn>
                  <a:cxn ang="0">
                    <a:pos x="T6" y="T7"/>
                  </a:cxn>
                  <a:cxn ang="0">
                    <a:pos x="T8" y="T9"/>
                  </a:cxn>
                </a:cxnLst>
                <a:rect l="0" t="0" r="r" b="b"/>
                <a:pathLst>
                  <a:path w="1107" h="1558">
                    <a:moveTo>
                      <a:pt x="553" y="0"/>
                    </a:moveTo>
                    <a:cubicBezTo>
                      <a:pt x="745" y="0"/>
                      <a:pt x="1106" y="177"/>
                      <a:pt x="1106" y="849"/>
                    </a:cubicBezTo>
                    <a:cubicBezTo>
                      <a:pt x="1106" y="1373"/>
                      <a:pt x="600" y="1557"/>
                      <a:pt x="553" y="1557"/>
                    </a:cubicBezTo>
                    <a:cubicBezTo>
                      <a:pt x="506" y="1557"/>
                      <a:pt x="0" y="1388"/>
                      <a:pt x="0" y="849"/>
                    </a:cubicBezTo>
                    <a:cubicBezTo>
                      <a:pt x="0" y="177"/>
                      <a:pt x="362" y="0"/>
                      <a:pt x="553" y="0"/>
                    </a:cubicBezTo>
                  </a:path>
                </a:pathLst>
              </a:custGeom>
              <a:noFill/>
              <a:ln w="12700" cap="rnd">
                <a:solidFill>
                  <a:schemeClr val="accent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324" name="Freeform 73">
                <a:extLst>
                  <a:ext uri="{FF2B5EF4-FFF2-40B4-BE49-F238E27FC236}">
                    <a16:creationId xmlns:a16="http://schemas.microsoft.com/office/drawing/2014/main" id="{4B8538EC-8FEB-EB4F-AFF5-41747342DBFE}"/>
                  </a:ext>
                </a:extLst>
              </p:cNvPr>
              <p:cNvSpPr>
                <a:spLocks noChangeAspect="1" noChangeArrowheads="1"/>
              </p:cNvSpPr>
              <p:nvPr/>
            </p:nvSpPr>
            <p:spPr bwMode="auto">
              <a:xfrm>
                <a:off x="4666631" y="3301548"/>
                <a:ext cx="50613" cy="50594"/>
              </a:xfrm>
              <a:custGeom>
                <a:avLst/>
                <a:gdLst>
                  <a:gd name="T0" fmla="*/ 242 w 243"/>
                  <a:gd name="T1" fmla="*/ 121 h 243"/>
                  <a:gd name="T2" fmla="*/ 226 w 243"/>
                  <a:gd name="T3" fmla="*/ 182 h 243"/>
                  <a:gd name="T4" fmla="*/ 182 w 243"/>
                  <a:gd name="T5" fmla="*/ 226 h 243"/>
                  <a:gd name="T6" fmla="*/ 121 w 243"/>
                  <a:gd name="T7" fmla="*/ 242 h 243"/>
                  <a:gd name="T8" fmla="*/ 61 w 243"/>
                  <a:gd name="T9" fmla="*/ 226 h 243"/>
                  <a:gd name="T10" fmla="*/ 17 w 243"/>
                  <a:gd name="T11" fmla="*/ 182 h 243"/>
                  <a:gd name="T12" fmla="*/ 0 w 243"/>
                  <a:gd name="T13" fmla="*/ 121 h 243"/>
                  <a:gd name="T14" fmla="*/ 17 w 243"/>
                  <a:gd name="T15" fmla="*/ 61 h 243"/>
                  <a:gd name="T16" fmla="*/ 61 w 243"/>
                  <a:gd name="T17" fmla="*/ 17 h 243"/>
                  <a:gd name="T18" fmla="*/ 121 w 243"/>
                  <a:gd name="T19" fmla="*/ 0 h 243"/>
                  <a:gd name="T20" fmla="*/ 182 w 243"/>
                  <a:gd name="T21" fmla="*/ 17 h 243"/>
                  <a:gd name="T22" fmla="*/ 226 w 243"/>
                  <a:gd name="T23" fmla="*/ 61 h 243"/>
                  <a:gd name="T24" fmla="*/ 242 w 243"/>
                  <a:gd name="T25" fmla="*/ 1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243">
                    <a:moveTo>
                      <a:pt x="242" y="121"/>
                    </a:moveTo>
                    <a:cubicBezTo>
                      <a:pt x="242" y="144"/>
                      <a:pt x="237" y="162"/>
                      <a:pt x="226" y="182"/>
                    </a:cubicBezTo>
                    <a:cubicBezTo>
                      <a:pt x="215" y="201"/>
                      <a:pt x="201" y="215"/>
                      <a:pt x="182" y="226"/>
                    </a:cubicBezTo>
                    <a:cubicBezTo>
                      <a:pt x="163" y="237"/>
                      <a:pt x="143" y="242"/>
                      <a:pt x="121" y="242"/>
                    </a:cubicBezTo>
                    <a:cubicBezTo>
                      <a:pt x="98" y="242"/>
                      <a:pt x="80" y="237"/>
                      <a:pt x="61" y="226"/>
                    </a:cubicBezTo>
                    <a:cubicBezTo>
                      <a:pt x="42" y="215"/>
                      <a:pt x="28" y="201"/>
                      <a:pt x="17" y="182"/>
                    </a:cubicBezTo>
                    <a:cubicBezTo>
                      <a:pt x="6" y="162"/>
                      <a:pt x="0" y="143"/>
                      <a:pt x="0" y="121"/>
                    </a:cubicBezTo>
                    <a:cubicBezTo>
                      <a:pt x="0" y="98"/>
                      <a:pt x="6" y="80"/>
                      <a:pt x="17" y="61"/>
                    </a:cubicBezTo>
                    <a:cubicBezTo>
                      <a:pt x="28" y="42"/>
                      <a:pt x="42" y="28"/>
                      <a:pt x="61" y="17"/>
                    </a:cubicBezTo>
                    <a:cubicBezTo>
                      <a:pt x="80" y="5"/>
                      <a:pt x="99" y="0"/>
                      <a:pt x="121" y="0"/>
                    </a:cubicBezTo>
                    <a:cubicBezTo>
                      <a:pt x="144" y="0"/>
                      <a:pt x="163" y="5"/>
                      <a:pt x="182" y="17"/>
                    </a:cubicBezTo>
                    <a:cubicBezTo>
                      <a:pt x="201" y="28"/>
                      <a:pt x="215" y="42"/>
                      <a:pt x="226" y="61"/>
                    </a:cubicBezTo>
                    <a:cubicBezTo>
                      <a:pt x="237" y="80"/>
                      <a:pt x="242" y="99"/>
                      <a:pt x="242" y="121"/>
                    </a:cubicBezTo>
                  </a:path>
                </a:pathLst>
              </a:custGeom>
              <a:solidFill>
                <a:schemeClr val="accent6"/>
              </a:solidFill>
              <a:ln w="12700" cap="rnd">
                <a:solidFill>
                  <a:schemeClr val="accent6"/>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325" name="Line 74">
                <a:extLst>
                  <a:ext uri="{FF2B5EF4-FFF2-40B4-BE49-F238E27FC236}">
                    <a16:creationId xmlns:a16="http://schemas.microsoft.com/office/drawing/2014/main" id="{35E4496B-2A3B-5B45-974A-22D7BFA75578}"/>
                  </a:ext>
                </a:extLst>
              </p:cNvPr>
              <p:cNvSpPr>
                <a:spLocks noChangeShapeType="1"/>
              </p:cNvSpPr>
              <p:nvPr/>
            </p:nvSpPr>
            <p:spPr bwMode="auto">
              <a:xfrm>
                <a:off x="4350951" y="3343406"/>
                <a:ext cx="67200" cy="81005"/>
              </a:xfrm>
              <a:prstGeom prst="line">
                <a:avLst/>
              </a:prstGeom>
              <a:noFill/>
              <a:ln w="12700" cap="rnd">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326" name="Freeform 75">
                <a:extLst>
                  <a:ext uri="{FF2B5EF4-FFF2-40B4-BE49-F238E27FC236}">
                    <a16:creationId xmlns:a16="http://schemas.microsoft.com/office/drawing/2014/main" id="{79DA5584-EC7E-1349-AA05-208EDAAF633E}"/>
                  </a:ext>
                </a:extLst>
              </p:cNvPr>
              <p:cNvSpPr>
                <a:spLocks noChangeArrowheads="1"/>
              </p:cNvSpPr>
              <p:nvPr/>
            </p:nvSpPr>
            <p:spPr bwMode="auto">
              <a:xfrm>
                <a:off x="4313658" y="3301549"/>
                <a:ext cx="50259" cy="46663"/>
              </a:xfrm>
              <a:custGeom>
                <a:avLst/>
                <a:gdLst>
                  <a:gd name="T0" fmla="*/ 242 w 243"/>
                  <a:gd name="T1" fmla="*/ 121 h 243"/>
                  <a:gd name="T2" fmla="*/ 226 w 243"/>
                  <a:gd name="T3" fmla="*/ 182 h 243"/>
                  <a:gd name="T4" fmla="*/ 182 w 243"/>
                  <a:gd name="T5" fmla="*/ 226 h 243"/>
                  <a:gd name="T6" fmla="*/ 121 w 243"/>
                  <a:gd name="T7" fmla="*/ 242 h 243"/>
                  <a:gd name="T8" fmla="*/ 61 w 243"/>
                  <a:gd name="T9" fmla="*/ 226 h 243"/>
                  <a:gd name="T10" fmla="*/ 16 w 243"/>
                  <a:gd name="T11" fmla="*/ 182 h 243"/>
                  <a:gd name="T12" fmla="*/ 0 w 243"/>
                  <a:gd name="T13" fmla="*/ 121 h 243"/>
                  <a:gd name="T14" fmla="*/ 16 w 243"/>
                  <a:gd name="T15" fmla="*/ 61 h 243"/>
                  <a:gd name="T16" fmla="*/ 61 w 243"/>
                  <a:gd name="T17" fmla="*/ 17 h 243"/>
                  <a:gd name="T18" fmla="*/ 121 w 243"/>
                  <a:gd name="T19" fmla="*/ 0 h 243"/>
                  <a:gd name="T20" fmla="*/ 182 w 243"/>
                  <a:gd name="T21" fmla="*/ 17 h 243"/>
                  <a:gd name="T22" fmla="*/ 226 w 243"/>
                  <a:gd name="T23" fmla="*/ 61 h 243"/>
                  <a:gd name="T24" fmla="*/ 242 w 243"/>
                  <a:gd name="T25" fmla="*/ 1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243">
                    <a:moveTo>
                      <a:pt x="242" y="121"/>
                    </a:moveTo>
                    <a:cubicBezTo>
                      <a:pt x="242" y="144"/>
                      <a:pt x="237" y="162"/>
                      <a:pt x="226" y="182"/>
                    </a:cubicBezTo>
                    <a:cubicBezTo>
                      <a:pt x="215" y="201"/>
                      <a:pt x="201" y="215"/>
                      <a:pt x="182" y="226"/>
                    </a:cubicBezTo>
                    <a:cubicBezTo>
                      <a:pt x="162" y="237"/>
                      <a:pt x="143" y="242"/>
                      <a:pt x="121" y="242"/>
                    </a:cubicBezTo>
                    <a:cubicBezTo>
                      <a:pt x="99" y="242"/>
                      <a:pt x="80" y="237"/>
                      <a:pt x="61" y="226"/>
                    </a:cubicBezTo>
                    <a:cubicBezTo>
                      <a:pt x="41" y="215"/>
                      <a:pt x="27" y="201"/>
                      <a:pt x="16" y="182"/>
                    </a:cubicBezTo>
                    <a:cubicBezTo>
                      <a:pt x="4" y="162"/>
                      <a:pt x="0" y="143"/>
                      <a:pt x="0" y="121"/>
                    </a:cubicBezTo>
                    <a:cubicBezTo>
                      <a:pt x="0" y="98"/>
                      <a:pt x="4" y="80"/>
                      <a:pt x="16" y="61"/>
                    </a:cubicBezTo>
                    <a:cubicBezTo>
                      <a:pt x="27" y="42"/>
                      <a:pt x="41" y="28"/>
                      <a:pt x="61" y="17"/>
                    </a:cubicBezTo>
                    <a:cubicBezTo>
                      <a:pt x="80" y="5"/>
                      <a:pt x="99" y="0"/>
                      <a:pt x="121" y="0"/>
                    </a:cubicBezTo>
                    <a:cubicBezTo>
                      <a:pt x="143" y="0"/>
                      <a:pt x="162" y="5"/>
                      <a:pt x="182" y="17"/>
                    </a:cubicBezTo>
                    <a:cubicBezTo>
                      <a:pt x="201" y="28"/>
                      <a:pt x="215" y="42"/>
                      <a:pt x="226" y="61"/>
                    </a:cubicBezTo>
                    <a:cubicBezTo>
                      <a:pt x="237" y="80"/>
                      <a:pt x="242" y="99"/>
                      <a:pt x="242" y="121"/>
                    </a:cubicBezTo>
                  </a:path>
                </a:pathLst>
              </a:custGeom>
              <a:solidFill>
                <a:schemeClr val="accent6"/>
              </a:solidFill>
              <a:ln w="12700" cap="rnd">
                <a:solidFill>
                  <a:schemeClr val="accent6"/>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sp>
            <p:nvSpPr>
              <p:cNvPr id="327" name="Freeform 76">
                <a:extLst>
                  <a:ext uri="{FF2B5EF4-FFF2-40B4-BE49-F238E27FC236}">
                    <a16:creationId xmlns:a16="http://schemas.microsoft.com/office/drawing/2014/main" id="{B2D4FB41-9297-5349-A240-59F0C6FB2E53}"/>
                  </a:ext>
                </a:extLst>
              </p:cNvPr>
              <p:cNvSpPr>
                <a:spLocks noChangeArrowheads="1"/>
              </p:cNvSpPr>
              <p:nvPr/>
            </p:nvSpPr>
            <p:spPr bwMode="auto">
              <a:xfrm>
                <a:off x="4367749" y="3505230"/>
                <a:ext cx="298963" cy="35491"/>
              </a:xfrm>
              <a:custGeom>
                <a:avLst/>
                <a:gdLst>
                  <a:gd name="T0" fmla="*/ 831 w 832"/>
                  <a:gd name="T1" fmla="*/ 0 h 97"/>
                  <a:gd name="T2" fmla="*/ 415 w 832"/>
                  <a:gd name="T3" fmla="*/ 96 h 97"/>
                  <a:gd name="T4" fmla="*/ 0 w 832"/>
                  <a:gd name="T5" fmla="*/ 0 h 97"/>
                </a:gdLst>
                <a:ahLst/>
                <a:cxnLst>
                  <a:cxn ang="0">
                    <a:pos x="T0" y="T1"/>
                  </a:cxn>
                  <a:cxn ang="0">
                    <a:pos x="T2" y="T3"/>
                  </a:cxn>
                  <a:cxn ang="0">
                    <a:pos x="T4" y="T5"/>
                  </a:cxn>
                </a:cxnLst>
                <a:rect l="0" t="0" r="r" b="b"/>
                <a:pathLst>
                  <a:path w="832" h="97">
                    <a:moveTo>
                      <a:pt x="831" y="0"/>
                    </a:moveTo>
                    <a:cubicBezTo>
                      <a:pt x="713" y="60"/>
                      <a:pt x="570" y="96"/>
                      <a:pt x="415" y="96"/>
                    </a:cubicBezTo>
                    <a:cubicBezTo>
                      <a:pt x="261" y="96"/>
                      <a:pt x="118" y="60"/>
                      <a:pt x="0" y="0"/>
                    </a:cubicBezTo>
                  </a:path>
                </a:pathLst>
              </a:custGeom>
              <a:noFill/>
              <a:ln w="12700" cap="rnd">
                <a:solidFill>
                  <a:schemeClr val="accent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lnSpc>
                    <a:spcPct val="93000"/>
                  </a:lnSpc>
                  <a:spcBef>
                    <a:spcPct val="0"/>
                  </a:spcBef>
                  <a:spcAft>
                    <a:spcPct val="0"/>
                  </a:spcAft>
                  <a:buClr>
                    <a:srgbClr val="000000"/>
                  </a:buClr>
                  <a:buSzPct val="100000"/>
                  <a:defRPr/>
                </a:pPr>
                <a:endParaRPr lang="en-US" sz="2400">
                  <a:solidFill>
                    <a:srgbClr val="FFFFFF"/>
                  </a:solidFill>
                  <a:ea typeface=""/>
                </a:endParaRPr>
              </a:p>
            </p:txBody>
          </p:sp>
        </p:grpSp>
        <p:grpSp>
          <p:nvGrpSpPr>
            <p:cNvPr id="332" name="Group 331">
              <a:extLst>
                <a:ext uri="{FF2B5EF4-FFF2-40B4-BE49-F238E27FC236}">
                  <a16:creationId xmlns:a16="http://schemas.microsoft.com/office/drawing/2014/main" id="{64D368FE-7B29-F748-BF82-0F8CC22E919C}"/>
                </a:ext>
              </a:extLst>
            </p:cNvPr>
            <p:cNvGrpSpPr>
              <a:grpSpLocks noChangeAspect="1"/>
            </p:cNvGrpSpPr>
            <p:nvPr/>
          </p:nvGrpSpPr>
          <p:grpSpPr>
            <a:xfrm>
              <a:off x="7340718" y="1401339"/>
              <a:ext cx="292608" cy="254459"/>
              <a:chOff x="-945358" y="3037444"/>
              <a:chExt cx="1185949" cy="1029214"/>
            </a:xfrm>
          </p:grpSpPr>
          <p:sp>
            <p:nvSpPr>
              <p:cNvPr id="367" name="Freeform 366">
                <a:extLst>
                  <a:ext uri="{FF2B5EF4-FFF2-40B4-BE49-F238E27FC236}">
                    <a16:creationId xmlns:a16="http://schemas.microsoft.com/office/drawing/2014/main" id="{7F75D4D9-F0A3-654E-BC12-7F0FA3F0C968}"/>
                  </a:ext>
                </a:extLst>
              </p:cNvPr>
              <p:cNvSpPr>
                <a:spLocks noChangeArrowheads="1"/>
              </p:cNvSpPr>
              <p:nvPr/>
            </p:nvSpPr>
            <p:spPr bwMode="auto">
              <a:xfrm>
                <a:off x="-945358" y="3037444"/>
                <a:ext cx="1185949" cy="924726"/>
              </a:xfrm>
              <a:custGeom>
                <a:avLst/>
                <a:gdLst>
                  <a:gd name="T0" fmla="*/ 998 w 999"/>
                  <a:gd name="T1" fmla="*/ 709 h 779"/>
                  <a:gd name="T2" fmla="*/ 932 w 999"/>
                  <a:gd name="T3" fmla="*/ 778 h 779"/>
                  <a:gd name="T4" fmla="*/ 66 w 999"/>
                  <a:gd name="T5" fmla="*/ 778 h 779"/>
                  <a:gd name="T6" fmla="*/ 0 w 999"/>
                  <a:gd name="T7" fmla="*/ 709 h 779"/>
                  <a:gd name="T8" fmla="*/ 0 w 999"/>
                  <a:gd name="T9" fmla="*/ 69 h 779"/>
                  <a:gd name="T10" fmla="*/ 66 w 999"/>
                  <a:gd name="T11" fmla="*/ 0 h 779"/>
                  <a:gd name="T12" fmla="*/ 932 w 999"/>
                  <a:gd name="T13" fmla="*/ 0 h 779"/>
                  <a:gd name="T14" fmla="*/ 998 w 999"/>
                  <a:gd name="T15" fmla="*/ 69 h 779"/>
                  <a:gd name="T16" fmla="*/ 998 w 999"/>
                  <a:gd name="T17" fmla="*/ 709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9" h="779">
                    <a:moveTo>
                      <a:pt x="998" y="709"/>
                    </a:moveTo>
                    <a:cubicBezTo>
                      <a:pt x="998" y="746"/>
                      <a:pt x="969" y="778"/>
                      <a:pt x="932" y="778"/>
                    </a:cubicBezTo>
                    <a:lnTo>
                      <a:pt x="66" y="778"/>
                    </a:lnTo>
                    <a:cubicBezTo>
                      <a:pt x="29" y="778"/>
                      <a:pt x="0" y="746"/>
                      <a:pt x="0" y="709"/>
                    </a:cubicBezTo>
                    <a:lnTo>
                      <a:pt x="0" y="69"/>
                    </a:lnTo>
                    <a:cubicBezTo>
                      <a:pt x="0" y="32"/>
                      <a:pt x="29" y="0"/>
                      <a:pt x="66" y="0"/>
                    </a:cubicBezTo>
                    <a:lnTo>
                      <a:pt x="932" y="0"/>
                    </a:lnTo>
                    <a:cubicBezTo>
                      <a:pt x="969" y="0"/>
                      <a:pt x="998" y="32"/>
                      <a:pt x="998" y="69"/>
                    </a:cubicBezTo>
                    <a:lnTo>
                      <a:pt x="998" y="709"/>
                    </a:lnTo>
                  </a:path>
                </a:pathLst>
              </a:custGeom>
              <a:noFill/>
              <a:ln w="12700" cap="rnd">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solidFill>
                    <a:srgbClr val="333333"/>
                  </a:solidFill>
                </a:endParaRPr>
              </a:p>
            </p:txBody>
          </p:sp>
          <p:sp>
            <p:nvSpPr>
              <p:cNvPr id="368" name="Line 31">
                <a:extLst>
                  <a:ext uri="{FF2B5EF4-FFF2-40B4-BE49-F238E27FC236}">
                    <a16:creationId xmlns:a16="http://schemas.microsoft.com/office/drawing/2014/main" id="{D780D813-B607-0C47-B9DA-1ED8AB3BD6E1}"/>
                  </a:ext>
                </a:extLst>
              </p:cNvPr>
              <p:cNvSpPr>
                <a:spLocks noChangeShapeType="1"/>
              </p:cNvSpPr>
              <p:nvPr/>
            </p:nvSpPr>
            <p:spPr bwMode="auto">
              <a:xfrm>
                <a:off x="-707071" y="4066658"/>
                <a:ext cx="709375" cy="0"/>
              </a:xfrm>
              <a:prstGeom prst="line">
                <a:avLst/>
              </a:prstGeom>
              <a:noFill/>
              <a:ln w="12700" cap="rnd">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400">
                  <a:solidFill>
                    <a:srgbClr val="333333"/>
                  </a:solidFill>
                </a:endParaRPr>
              </a:p>
            </p:txBody>
          </p:sp>
          <p:sp>
            <p:nvSpPr>
              <p:cNvPr id="369" name="Line 34">
                <a:extLst>
                  <a:ext uri="{FF2B5EF4-FFF2-40B4-BE49-F238E27FC236}">
                    <a16:creationId xmlns:a16="http://schemas.microsoft.com/office/drawing/2014/main" id="{DD1A0D16-A8AC-4D44-ADAF-ACD6D3C88C3F}"/>
                  </a:ext>
                </a:extLst>
              </p:cNvPr>
              <p:cNvSpPr>
                <a:spLocks noChangeShapeType="1"/>
              </p:cNvSpPr>
              <p:nvPr/>
            </p:nvSpPr>
            <p:spPr bwMode="auto">
              <a:xfrm>
                <a:off x="-943529" y="3753193"/>
                <a:ext cx="1182292" cy="0"/>
              </a:xfrm>
              <a:prstGeom prst="line">
                <a:avLst/>
              </a:prstGeom>
              <a:noFill/>
              <a:ln w="12700" cap="flat">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400">
                  <a:solidFill>
                    <a:srgbClr val="333333"/>
                  </a:solidFill>
                </a:endParaRPr>
              </a:p>
            </p:txBody>
          </p:sp>
          <p:grpSp>
            <p:nvGrpSpPr>
              <p:cNvPr id="370" name="Group 369">
                <a:extLst>
                  <a:ext uri="{FF2B5EF4-FFF2-40B4-BE49-F238E27FC236}">
                    <a16:creationId xmlns:a16="http://schemas.microsoft.com/office/drawing/2014/main" id="{0CB6321D-C5E4-1842-9447-F1BF882B78BC}"/>
                  </a:ext>
                </a:extLst>
              </p:cNvPr>
              <p:cNvGrpSpPr/>
              <p:nvPr/>
            </p:nvGrpSpPr>
            <p:grpSpPr>
              <a:xfrm>
                <a:off x="-547966" y="3966954"/>
                <a:ext cx="391164" cy="93792"/>
                <a:chOff x="2482279" y="4022365"/>
                <a:chExt cx="211772" cy="50778"/>
              </a:xfrm>
            </p:grpSpPr>
            <p:sp>
              <p:nvSpPr>
                <p:cNvPr id="372" name="Line 32">
                  <a:extLst>
                    <a:ext uri="{FF2B5EF4-FFF2-40B4-BE49-F238E27FC236}">
                      <a16:creationId xmlns:a16="http://schemas.microsoft.com/office/drawing/2014/main" id="{DBC2A5A2-9C47-0F4C-B231-B9460D59928C}"/>
                    </a:ext>
                  </a:extLst>
                </p:cNvPr>
                <p:cNvSpPr>
                  <a:spLocks noChangeShapeType="1"/>
                </p:cNvSpPr>
                <p:nvPr/>
              </p:nvSpPr>
              <p:spPr bwMode="auto">
                <a:xfrm>
                  <a:off x="2677592" y="4022365"/>
                  <a:ext cx="16459" cy="50778"/>
                </a:xfrm>
                <a:prstGeom prst="line">
                  <a:avLst/>
                </a:prstGeom>
                <a:noFill/>
                <a:ln w="12700" cap="rnd">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400">
                    <a:solidFill>
                      <a:srgbClr val="333333"/>
                    </a:solidFill>
                  </a:endParaRPr>
                </a:p>
              </p:txBody>
            </p:sp>
            <p:sp>
              <p:nvSpPr>
                <p:cNvPr id="373" name="Line 32">
                  <a:extLst>
                    <a:ext uri="{FF2B5EF4-FFF2-40B4-BE49-F238E27FC236}">
                      <a16:creationId xmlns:a16="http://schemas.microsoft.com/office/drawing/2014/main" id="{0860F5F7-0D75-6546-8ABC-A84A45F65BD6}"/>
                    </a:ext>
                  </a:extLst>
                </p:cNvPr>
                <p:cNvSpPr>
                  <a:spLocks noChangeShapeType="1"/>
                </p:cNvSpPr>
                <p:nvPr/>
              </p:nvSpPr>
              <p:spPr bwMode="auto">
                <a:xfrm flipV="1">
                  <a:off x="2482279" y="4022365"/>
                  <a:ext cx="16459" cy="50778"/>
                </a:xfrm>
                <a:prstGeom prst="line">
                  <a:avLst/>
                </a:prstGeom>
                <a:noFill/>
                <a:ln w="12700" cap="rnd">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400">
                    <a:solidFill>
                      <a:srgbClr val="333333"/>
                    </a:solidFill>
                  </a:endParaRPr>
                </a:p>
              </p:txBody>
            </p:sp>
          </p:grpSp>
          <p:sp>
            <p:nvSpPr>
              <p:cNvPr id="371" name="Freeform 370">
                <a:extLst>
                  <a:ext uri="{FF2B5EF4-FFF2-40B4-BE49-F238E27FC236}">
                    <a16:creationId xmlns:a16="http://schemas.microsoft.com/office/drawing/2014/main" id="{5D8F4D38-9F4F-C741-B728-75193D107258}"/>
                  </a:ext>
                </a:extLst>
              </p:cNvPr>
              <p:cNvSpPr>
                <a:spLocks noChangeArrowheads="1"/>
              </p:cNvSpPr>
              <p:nvPr/>
            </p:nvSpPr>
            <p:spPr bwMode="auto">
              <a:xfrm>
                <a:off x="-379816" y="3829422"/>
                <a:ext cx="54864" cy="54864"/>
              </a:xfrm>
              <a:custGeom>
                <a:avLst/>
                <a:gdLst>
                  <a:gd name="T0" fmla="*/ 16 w 33"/>
                  <a:gd name="T1" fmla="*/ 31 h 32"/>
                  <a:gd name="T2" fmla="*/ 0 w 33"/>
                  <a:gd name="T3" fmla="*/ 16 h 32"/>
                  <a:gd name="T4" fmla="*/ 0 w 33"/>
                  <a:gd name="T5" fmla="*/ 16 h 32"/>
                  <a:gd name="T6" fmla="*/ 16 w 33"/>
                  <a:gd name="T7" fmla="*/ 0 h 32"/>
                  <a:gd name="T8" fmla="*/ 16 w 33"/>
                  <a:gd name="T9" fmla="*/ 0 h 32"/>
                  <a:gd name="T10" fmla="*/ 32 w 33"/>
                  <a:gd name="T11" fmla="*/ 16 h 32"/>
                  <a:gd name="T12" fmla="*/ 32 w 33"/>
                  <a:gd name="T13" fmla="*/ 16 h 32"/>
                  <a:gd name="T14" fmla="*/ 16 w 33"/>
                  <a:gd name="T15" fmla="*/ 31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16" y="31"/>
                    </a:moveTo>
                    <a:cubicBezTo>
                      <a:pt x="8" y="31"/>
                      <a:pt x="0" y="23"/>
                      <a:pt x="0" y="16"/>
                    </a:cubicBezTo>
                    <a:lnTo>
                      <a:pt x="0" y="16"/>
                    </a:lnTo>
                    <a:cubicBezTo>
                      <a:pt x="0" y="8"/>
                      <a:pt x="8" y="0"/>
                      <a:pt x="16" y="0"/>
                    </a:cubicBezTo>
                    <a:lnTo>
                      <a:pt x="16" y="0"/>
                    </a:lnTo>
                    <a:cubicBezTo>
                      <a:pt x="24" y="0"/>
                      <a:pt x="32" y="8"/>
                      <a:pt x="32" y="16"/>
                    </a:cubicBezTo>
                    <a:lnTo>
                      <a:pt x="32" y="16"/>
                    </a:lnTo>
                    <a:cubicBezTo>
                      <a:pt x="32" y="23"/>
                      <a:pt x="24" y="31"/>
                      <a:pt x="16" y="31"/>
                    </a:cubicBezTo>
                  </a:path>
                </a:pathLst>
              </a:custGeom>
              <a:solidFill>
                <a:schemeClr val="tx1"/>
              </a:solidFill>
              <a:ln w="6350" cap="flat">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solidFill>
                    <a:srgbClr val="333333"/>
                  </a:solidFill>
                </a:endParaRPr>
              </a:p>
            </p:txBody>
          </p:sp>
        </p:grpSp>
        <p:grpSp>
          <p:nvGrpSpPr>
            <p:cNvPr id="374" name="Group 373">
              <a:extLst>
                <a:ext uri="{FF2B5EF4-FFF2-40B4-BE49-F238E27FC236}">
                  <a16:creationId xmlns:a16="http://schemas.microsoft.com/office/drawing/2014/main" id="{4DFF3B1C-F8F4-8A43-83F0-890BC6B71B75}"/>
                </a:ext>
              </a:extLst>
            </p:cNvPr>
            <p:cNvGrpSpPr>
              <a:grpSpLocks noChangeAspect="1"/>
            </p:cNvGrpSpPr>
            <p:nvPr/>
          </p:nvGrpSpPr>
          <p:grpSpPr>
            <a:xfrm>
              <a:off x="8342515" y="2608829"/>
              <a:ext cx="292608" cy="254459"/>
              <a:chOff x="-945358" y="3037444"/>
              <a:chExt cx="1185949" cy="1029214"/>
            </a:xfrm>
          </p:grpSpPr>
          <p:sp>
            <p:nvSpPr>
              <p:cNvPr id="375" name="Freeform 374">
                <a:extLst>
                  <a:ext uri="{FF2B5EF4-FFF2-40B4-BE49-F238E27FC236}">
                    <a16:creationId xmlns:a16="http://schemas.microsoft.com/office/drawing/2014/main" id="{A5EFB772-B068-9D48-9BAA-B099C3FB8DFF}"/>
                  </a:ext>
                </a:extLst>
              </p:cNvPr>
              <p:cNvSpPr>
                <a:spLocks noChangeArrowheads="1"/>
              </p:cNvSpPr>
              <p:nvPr/>
            </p:nvSpPr>
            <p:spPr bwMode="auto">
              <a:xfrm>
                <a:off x="-945358" y="3037444"/>
                <a:ext cx="1185949" cy="924726"/>
              </a:xfrm>
              <a:custGeom>
                <a:avLst/>
                <a:gdLst>
                  <a:gd name="T0" fmla="*/ 998 w 999"/>
                  <a:gd name="T1" fmla="*/ 709 h 779"/>
                  <a:gd name="T2" fmla="*/ 932 w 999"/>
                  <a:gd name="T3" fmla="*/ 778 h 779"/>
                  <a:gd name="T4" fmla="*/ 66 w 999"/>
                  <a:gd name="T5" fmla="*/ 778 h 779"/>
                  <a:gd name="T6" fmla="*/ 0 w 999"/>
                  <a:gd name="T7" fmla="*/ 709 h 779"/>
                  <a:gd name="T8" fmla="*/ 0 w 999"/>
                  <a:gd name="T9" fmla="*/ 69 h 779"/>
                  <a:gd name="T10" fmla="*/ 66 w 999"/>
                  <a:gd name="T11" fmla="*/ 0 h 779"/>
                  <a:gd name="T12" fmla="*/ 932 w 999"/>
                  <a:gd name="T13" fmla="*/ 0 h 779"/>
                  <a:gd name="T14" fmla="*/ 998 w 999"/>
                  <a:gd name="T15" fmla="*/ 69 h 779"/>
                  <a:gd name="T16" fmla="*/ 998 w 999"/>
                  <a:gd name="T17" fmla="*/ 709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9" h="779">
                    <a:moveTo>
                      <a:pt x="998" y="709"/>
                    </a:moveTo>
                    <a:cubicBezTo>
                      <a:pt x="998" y="746"/>
                      <a:pt x="969" y="778"/>
                      <a:pt x="932" y="778"/>
                    </a:cubicBezTo>
                    <a:lnTo>
                      <a:pt x="66" y="778"/>
                    </a:lnTo>
                    <a:cubicBezTo>
                      <a:pt x="29" y="778"/>
                      <a:pt x="0" y="746"/>
                      <a:pt x="0" y="709"/>
                    </a:cubicBezTo>
                    <a:lnTo>
                      <a:pt x="0" y="69"/>
                    </a:lnTo>
                    <a:cubicBezTo>
                      <a:pt x="0" y="32"/>
                      <a:pt x="29" y="0"/>
                      <a:pt x="66" y="0"/>
                    </a:cubicBezTo>
                    <a:lnTo>
                      <a:pt x="932" y="0"/>
                    </a:lnTo>
                    <a:cubicBezTo>
                      <a:pt x="969" y="0"/>
                      <a:pt x="998" y="32"/>
                      <a:pt x="998" y="69"/>
                    </a:cubicBezTo>
                    <a:lnTo>
                      <a:pt x="998" y="709"/>
                    </a:lnTo>
                  </a:path>
                </a:pathLst>
              </a:custGeom>
              <a:noFill/>
              <a:ln w="12700" cap="rnd">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solidFill>
                    <a:srgbClr val="333333"/>
                  </a:solidFill>
                </a:endParaRPr>
              </a:p>
            </p:txBody>
          </p:sp>
          <p:sp>
            <p:nvSpPr>
              <p:cNvPr id="376" name="Line 31">
                <a:extLst>
                  <a:ext uri="{FF2B5EF4-FFF2-40B4-BE49-F238E27FC236}">
                    <a16:creationId xmlns:a16="http://schemas.microsoft.com/office/drawing/2014/main" id="{1E2742D4-DD2C-F840-93F7-0C5282897FAC}"/>
                  </a:ext>
                </a:extLst>
              </p:cNvPr>
              <p:cNvSpPr>
                <a:spLocks noChangeShapeType="1"/>
              </p:cNvSpPr>
              <p:nvPr/>
            </p:nvSpPr>
            <p:spPr bwMode="auto">
              <a:xfrm>
                <a:off x="-707071" y="4066658"/>
                <a:ext cx="709375" cy="0"/>
              </a:xfrm>
              <a:prstGeom prst="line">
                <a:avLst/>
              </a:prstGeom>
              <a:noFill/>
              <a:ln w="12700" cap="rnd">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400">
                  <a:solidFill>
                    <a:srgbClr val="333333"/>
                  </a:solidFill>
                </a:endParaRPr>
              </a:p>
            </p:txBody>
          </p:sp>
          <p:sp>
            <p:nvSpPr>
              <p:cNvPr id="377" name="Line 34">
                <a:extLst>
                  <a:ext uri="{FF2B5EF4-FFF2-40B4-BE49-F238E27FC236}">
                    <a16:creationId xmlns:a16="http://schemas.microsoft.com/office/drawing/2014/main" id="{2D9ED24D-7B68-BC48-B536-B1AE8EEABF8A}"/>
                  </a:ext>
                </a:extLst>
              </p:cNvPr>
              <p:cNvSpPr>
                <a:spLocks noChangeShapeType="1"/>
              </p:cNvSpPr>
              <p:nvPr/>
            </p:nvSpPr>
            <p:spPr bwMode="auto">
              <a:xfrm>
                <a:off x="-943529" y="3753193"/>
                <a:ext cx="1182292" cy="0"/>
              </a:xfrm>
              <a:prstGeom prst="line">
                <a:avLst/>
              </a:prstGeom>
              <a:noFill/>
              <a:ln w="12700" cap="flat">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400">
                  <a:solidFill>
                    <a:srgbClr val="333333"/>
                  </a:solidFill>
                </a:endParaRPr>
              </a:p>
            </p:txBody>
          </p:sp>
          <p:grpSp>
            <p:nvGrpSpPr>
              <p:cNvPr id="378" name="Group 377">
                <a:extLst>
                  <a:ext uri="{FF2B5EF4-FFF2-40B4-BE49-F238E27FC236}">
                    <a16:creationId xmlns:a16="http://schemas.microsoft.com/office/drawing/2014/main" id="{54BAA129-42AA-B741-AB62-2D293CFB20A5}"/>
                  </a:ext>
                </a:extLst>
              </p:cNvPr>
              <p:cNvGrpSpPr/>
              <p:nvPr/>
            </p:nvGrpSpPr>
            <p:grpSpPr>
              <a:xfrm>
                <a:off x="-547966" y="3966954"/>
                <a:ext cx="391164" cy="93792"/>
                <a:chOff x="2482279" y="4022365"/>
                <a:chExt cx="211772" cy="50778"/>
              </a:xfrm>
            </p:grpSpPr>
            <p:sp>
              <p:nvSpPr>
                <p:cNvPr id="380" name="Line 32">
                  <a:extLst>
                    <a:ext uri="{FF2B5EF4-FFF2-40B4-BE49-F238E27FC236}">
                      <a16:creationId xmlns:a16="http://schemas.microsoft.com/office/drawing/2014/main" id="{B3375B9E-7703-3D44-84DA-80346C328FF3}"/>
                    </a:ext>
                  </a:extLst>
                </p:cNvPr>
                <p:cNvSpPr>
                  <a:spLocks noChangeShapeType="1"/>
                </p:cNvSpPr>
                <p:nvPr/>
              </p:nvSpPr>
              <p:spPr bwMode="auto">
                <a:xfrm>
                  <a:off x="2677592" y="4022365"/>
                  <a:ext cx="16459" cy="50778"/>
                </a:xfrm>
                <a:prstGeom prst="line">
                  <a:avLst/>
                </a:prstGeom>
                <a:noFill/>
                <a:ln w="12700" cap="rnd">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400">
                    <a:solidFill>
                      <a:srgbClr val="333333"/>
                    </a:solidFill>
                  </a:endParaRPr>
                </a:p>
              </p:txBody>
            </p:sp>
            <p:sp>
              <p:nvSpPr>
                <p:cNvPr id="381" name="Line 32">
                  <a:extLst>
                    <a:ext uri="{FF2B5EF4-FFF2-40B4-BE49-F238E27FC236}">
                      <a16:creationId xmlns:a16="http://schemas.microsoft.com/office/drawing/2014/main" id="{8D7F470A-D42A-874C-B704-AC087CF7F124}"/>
                    </a:ext>
                  </a:extLst>
                </p:cNvPr>
                <p:cNvSpPr>
                  <a:spLocks noChangeShapeType="1"/>
                </p:cNvSpPr>
                <p:nvPr/>
              </p:nvSpPr>
              <p:spPr bwMode="auto">
                <a:xfrm flipV="1">
                  <a:off x="2482279" y="4022365"/>
                  <a:ext cx="16459" cy="50778"/>
                </a:xfrm>
                <a:prstGeom prst="line">
                  <a:avLst/>
                </a:prstGeom>
                <a:noFill/>
                <a:ln w="12700" cap="rnd">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400">
                    <a:solidFill>
                      <a:srgbClr val="333333"/>
                    </a:solidFill>
                  </a:endParaRPr>
                </a:p>
              </p:txBody>
            </p:sp>
          </p:grpSp>
          <p:sp>
            <p:nvSpPr>
              <p:cNvPr id="379" name="Freeform 378">
                <a:extLst>
                  <a:ext uri="{FF2B5EF4-FFF2-40B4-BE49-F238E27FC236}">
                    <a16:creationId xmlns:a16="http://schemas.microsoft.com/office/drawing/2014/main" id="{1866AB24-DE5F-2A48-BD87-D950BC4099DA}"/>
                  </a:ext>
                </a:extLst>
              </p:cNvPr>
              <p:cNvSpPr>
                <a:spLocks noChangeArrowheads="1"/>
              </p:cNvSpPr>
              <p:nvPr/>
            </p:nvSpPr>
            <p:spPr bwMode="auto">
              <a:xfrm>
                <a:off x="-379816" y="3829422"/>
                <a:ext cx="54864" cy="54864"/>
              </a:xfrm>
              <a:custGeom>
                <a:avLst/>
                <a:gdLst>
                  <a:gd name="T0" fmla="*/ 16 w 33"/>
                  <a:gd name="T1" fmla="*/ 31 h 32"/>
                  <a:gd name="T2" fmla="*/ 0 w 33"/>
                  <a:gd name="T3" fmla="*/ 16 h 32"/>
                  <a:gd name="T4" fmla="*/ 0 w 33"/>
                  <a:gd name="T5" fmla="*/ 16 h 32"/>
                  <a:gd name="T6" fmla="*/ 16 w 33"/>
                  <a:gd name="T7" fmla="*/ 0 h 32"/>
                  <a:gd name="T8" fmla="*/ 16 w 33"/>
                  <a:gd name="T9" fmla="*/ 0 h 32"/>
                  <a:gd name="T10" fmla="*/ 32 w 33"/>
                  <a:gd name="T11" fmla="*/ 16 h 32"/>
                  <a:gd name="T12" fmla="*/ 32 w 33"/>
                  <a:gd name="T13" fmla="*/ 16 h 32"/>
                  <a:gd name="T14" fmla="*/ 16 w 33"/>
                  <a:gd name="T15" fmla="*/ 31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16" y="31"/>
                    </a:moveTo>
                    <a:cubicBezTo>
                      <a:pt x="8" y="31"/>
                      <a:pt x="0" y="23"/>
                      <a:pt x="0" y="16"/>
                    </a:cubicBezTo>
                    <a:lnTo>
                      <a:pt x="0" y="16"/>
                    </a:lnTo>
                    <a:cubicBezTo>
                      <a:pt x="0" y="8"/>
                      <a:pt x="8" y="0"/>
                      <a:pt x="16" y="0"/>
                    </a:cubicBezTo>
                    <a:lnTo>
                      <a:pt x="16" y="0"/>
                    </a:lnTo>
                    <a:cubicBezTo>
                      <a:pt x="24" y="0"/>
                      <a:pt x="32" y="8"/>
                      <a:pt x="32" y="16"/>
                    </a:cubicBezTo>
                    <a:lnTo>
                      <a:pt x="32" y="16"/>
                    </a:lnTo>
                    <a:cubicBezTo>
                      <a:pt x="32" y="23"/>
                      <a:pt x="24" y="31"/>
                      <a:pt x="16" y="31"/>
                    </a:cubicBezTo>
                  </a:path>
                </a:pathLst>
              </a:custGeom>
              <a:solidFill>
                <a:schemeClr val="tx1"/>
              </a:solidFill>
              <a:ln w="6350" cap="flat">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solidFill>
                    <a:srgbClr val="333333"/>
                  </a:solidFill>
                </a:endParaRPr>
              </a:p>
            </p:txBody>
          </p:sp>
        </p:grpSp>
        <p:grpSp>
          <p:nvGrpSpPr>
            <p:cNvPr id="382" name="Group 381">
              <a:extLst>
                <a:ext uri="{FF2B5EF4-FFF2-40B4-BE49-F238E27FC236}">
                  <a16:creationId xmlns:a16="http://schemas.microsoft.com/office/drawing/2014/main" id="{20C373E4-8BD1-9D4E-8F0B-DD76C928D338}"/>
                </a:ext>
              </a:extLst>
            </p:cNvPr>
            <p:cNvGrpSpPr>
              <a:grpSpLocks noChangeAspect="1"/>
            </p:cNvGrpSpPr>
            <p:nvPr/>
          </p:nvGrpSpPr>
          <p:grpSpPr>
            <a:xfrm>
              <a:off x="7539268" y="3276700"/>
              <a:ext cx="292608" cy="254459"/>
              <a:chOff x="-945358" y="3037444"/>
              <a:chExt cx="1185949" cy="1029214"/>
            </a:xfrm>
          </p:grpSpPr>
          <p:sp>
            <p:nvSpPr>
              <p:cNvPr id="383" name="Freeform 382">
                <a:extLst>
                  <a:ext uri="{FF2B5EF4-FFF2-40B4-BE49-F238E27FC236}">
                    <a16:creationId xmlns:a16="http://schemas.microsoft.com/office/drawing/2014/main" id="{7DB021B2-5603-8A44-A0C2-1B446BA3A9FA}"/>
                  </a:ext>
                </a:extLst>
              </p:cNvPr>
              <p:cNvSpPr>
                <a:spLocks noChangeArrowheads="1"/>
              </p:cNvSpPr>
              <p:nvPr/>
            </p:nvSpPr>
            <p:spPr bwMode="auto">
              <a:xfrm>
                <a:off x="-945358" y="3037444"/>
                <a:ext cx="1185949" cy="924726"/>
              </a:xfrm>
              <a:custGeom>
                <a:avLst/>
                <a:gdLst>
                  <a:gd name="T0" fmla="*/ 998 w 999"/>
                  <a:gd name="T1" fmla="*/ 709 h 779"/>
                  <a:gd name="T2" fmla="*/ 932 w 999"/>
                  <a:gd name="T3" fmla="*/ 778 h 779"/>
                  <a:gd name="T4" fmla="*/ 66 w 999"/>
                  <a:gd name="T5" fmla="*/ 778 h 779"/>
                  <a:gd name="T6" fmla="*/ 0 w 999"/>
                  <a:gd name="T7" fmla="*/ 709 h 779"/>
                  <a:gd name="T8" fmla="*/ 0 w 999"/>
                  <a:gd name="T9" fmla="*/ 69 h 779"/>
                  <a:gd name="T10" fmla="*/ 66 w 999"/>
                  <a:gd name="T11" fmla="*/ 0 h 779"/>
                  <a:gd name="T12" fmla="*/ 932 w 999"/>
                  <a:gd name="T13" fmla="*/ 0 h 779"/>
                  <a:gd name="T14" fmla="*/ 998 w 999"/>
                  <a:gd name="T15" fmla="*/ 69 h 779"/>
                  <a:gd name="T16" fmla="*/ 998 w 999"/>
                  <a:gd name="T17" fmla="*/ 709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9" h="779">
                    <a:moveTo>
                      <a:pt x="998" y="709"/>
                    </a:moveTo>
                    <a:cubicBezTo>
                      <a:pt x="998" y="746"/>
                      <a:pt x="969" y="778"/>
                      <a:pt x="932" y="778"/>
                    </a:cubicBezTo>
                    <a:lnTo>
                      <a:pt x="66" y="778"/>
                    </a:lnTo>
                    <a:cubicBezTo>
                      <a:pt x="29" y="778"/>
                      <a:pt x="0" y="746"/>
                      <a:pt x="0" y="709"/>
                    </a:cubicBezTo>
                    <a:lnTo>
                      <a:pt x="0" y="69"/>
                    </a:lnTo>
                    <a:cubicBezTo>
                      <a:pt x="0" y="32"/>
                      <a:pt x="29" y="0"/>
                      <a:pt x="66" y="0"/>
                    </a:cubicBezTo>
                    <a:lnTo>
                      <a:pt x="932" y="0"/>
                    </a:lnTo>
                    <a:cubicBezTo>
                      <a:pt x="969" y="0"/>
                      <a:pt x="998" y="32"/>
                      <a:pt x="998" y="69"/>
                    </a:cubicBezTo>
                    <a:lnTo>
                      <a:pt x="998" y="709"/>
                    </a:lnTo>
                  </a:path>
                </a:pathLst>
              </a:custGeom>
              <a:noFill/>
              <a:ln w="12700" cap="rnd">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solidFill>
                    <a:srgbClr val="333333"/>
                  </a:solidFill>
                </a:endParaRPr>
              </a:p>
            </p:txBody>
          </p:sp>
          <p:sp>
            <p:nvSpPr>
              <p:cNvPr id="384" name="Line 31">
                <a:extLst>
                  <a:ext uri="{FF2B5EF4-FFF2-40B4-BE49-F238E27FC236}">
                    <a16:creationId xmlns:a16="http://schemas.microsoft.com/office/drawing/2014/main" id="{61634541-18B2-4444-9097-ED18FA566679}"/>
                  </a:ext>
                </a:extLst>
              </p:cNvPr>
              <p:cNvSpPr>
                <a:spLocks noChangeShapeType="1"/>
              </p:cNvSpPr>
              <p:nvPr/>
            </p:nvSpPr>
            <p:spPr bwMode="auto">
              <a:xfrm>
                <a:off x="-707071" y="4066658"/>
                <a:ext cx="709375" cy="0"/>
              </a:xfrm>
              <a:prstGeom prst="line">
                <a:avLst/>
              </a:prstGeom>
              <a:noFill/>
              <a:ln w="12700" cap="rnd">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400">
                  <a:solidFill>
                    <a:srgbClr val="333333"/>
                  </a:solidFill>
                </a:endParaRPr>
              </a:p>
            </p:txBody>
          </p:sp>
          <p:sp>
            <p:nvSpPr>
              <p:cNvPr id="385" name="Line 34">
                <a:extLst>
                  <a:ext uri="{FF2B5EF4-FFF2-40B4-BE49-F238E27FC236}">
                    <a16:creationId xmlns:a16="http://schemas.microsoft.com/office/drawing/2014/main" id="{7837103F-CBC2-B641-8CAA-0C7AB2B9BEE4}"/>
                  </a:ext>
                </a:extLst>
              </p:cNvPr>
              <p:cNvSpPr>
                <a:spLocks noChangeShapeType="1"/>
              </p:cNvSpPr>
              <p:nvPr/>
            </p:nvSpPr>
            <p:spPr bwMode="auto">
              <a:xfrm>
                <a:off x="-943529" y="3753193"/>
                <a:ext cx="1182292" cy="0"/>
              </a:xfrm>
              <a:prstGeom prst="line">
                <a:avLst/>
              </a:prstGeom>
              <a:noFill/>
              <a:ln w="12700" cap="flat">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400">
                  <a:solidFill>
                    <a:srgbClr val="333333"/>
                  </a:solidFill>
                </a:endParaRPr>
              </a:p>
            </p:txBody>
          </p:sp>
          <p:grpSp>
            <p:nvGrpSpPr>
              <p:cNvPr id="386" name="Group 385">
                <a:extLst>
                  <a:ext uri="{FF2B5EF4-FFF2-40B4-BE49-F238E27FC236}">
                    <a16:creationId xmlns:a16="http://schemas.microsoft.com/office/drawing/2014/main" id="{0A6F3A64-0F0C-1B4E-9C3A-CF18E43C130D}"/>
                  </a:ext>
                </a:extLst>
              </p:cNvPr>
              <p:cNvGrpSpPr/>
              <p:nvPr/>
            </p:nvGrpSpPr>
            <p:grpSpPr>
              <a:xfrm>
                <a:off x="-547966" y="3966954"/>
                <a:ext cx="391164" cy="93792"/>
                <a:chOff x="2482279" y="4022365"/>
                <a:chExt cx="211772" cy="50778"/>
              </a:xfrm>
            </p:grpSpPr>
            <p:sp>
              <p:nvSpPr>
                <p:cNvPr id="388" name="Line 32">
                  <a:extLst>
                    <a:ext uri="{FF2B5EF4-FFF2-40B4-BE49-F238E27FC236}">
                      <a16:creationId xmlns:a16="http://schemas.microsoft.com/office/drawing/2014/main" id="{90DF08E0-9C31-6343-B32C-4D8485602BC9}"/>
                    </a:ext>
                  </a:extLst>
                </p:cNvPr>
                <p:cNvSpPr>
                  <a:spLocks noChangeShapeType="1"/>
                </p:cNvSpPr>
                <p:nvPr/>
              </p:nvSpPr>
              <p:spPr bwMode="auto">
                <a:xfrm>
                  <a:off x="2677592" y="4022365"/>
                  <a:ext cx="16459" cy="50778"/>
                </a:xfrm>
                <a:prstGeom prst="line">
                  <a:avLst/>
                </a:prstGeom>
                <a:noFill/>
                <a:ln w="12700" cap="rnd">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400">
                    <a:solidFill>
                      <a:srgbClr val="333333"/>
                    </a:solidFill>
                  </a:endParaRPr>
                </a:p>
              </p:txBody>
            </p:sp>
            <p:sp>
              <p:nvSpPr>
                <p:cNvPr id="389" name="Line 32">
                  <a:extLst>
                    <a:ext uri="{FF2B5EF4-FFF2-40B4-BE49-F238E27FC236}">
                      <a16:creationId xmlns:a16="http://schemas.microsoft.com/office/drawing/2014/main" id="{E65EFCB6-0182-1E46-A4B7-4A8058DB7BC4}"/>
                    </a:ext>
                  </a:extLst>
                </p:cNvPr>
                <p:cNvSpPr>
                  <a:spLocks noChangeShapeType="1"/>
                </p:cNvSpPr>
                <p:nvPr/>
              </p:nvSpPr>
              <p:spPr bwMode="auto">
                <a:xfrm flipV="1">
                  <a:off x="2482279" y="4022365"/>
                  <a:ext cx="16459" cy="50778"/>
                </a:xfrm>
                <a:prstGeom prst="line">
                  <a:avLst/>
                </a:prstGeom>
                <a:noFill/>
                <a:ln w="12700" cap="rnd">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400">
                    <a:solidFill>
                      <a:srgbClr val="333333"/>
                    </a:solidFill>
                  </a:endParaRPr>
                </a:p>
              </p:txBody>
            </p:sp>
          </p:grpSp>
          <p:sp>
            <p:nvSpPr>
              <p:cNvPr id="387" name="Freeform 386">
                <a:extLst>
                  <a:ext uri="{FF2B5EF4-FFF2-40B4-BE49-F238E27FC236}">
                    <a16:creationId xmlns:a16="http://schemas.microsoft.com/office/drawing/2014/main" id="{CD7A91D7-F219-3C45-A3A0-8304837835EB}"/>
                  </a:ext>
                </a:extLst>
              </p:cNvPr>
              <p:cNvSpPr>
                <a:spLocks noChangeArrowheads="1"/>
              </p:cNvSpPr>
              <p:nvPr/>
            </p:nvSpPr>
            <p:spPr bwMode="auto">
              <a:xfrm>
                <a:off x="-379816" y="3829422"/>
                <a:ext cx="54864" cy="54864"/>
              </a:xfrm>
              <a:custGeom>
                <a:avLst/>
                <a:gdLst>
                  <a:gd name="T0" fmla="*/ 16 w 33"/>
                  <a:gd name="T1" fmla="*/ 31 h 32"/>
                  <a:gd name="T2" fmla="*/ 0 w 33"/>
                  <a:gd name="T3" fmla="*/ 16 h 32"/>
                  <a:gd name="T4" fmla="*/ 0 w 33"/>
                  <a:gd name="T5" fmla="*/ 16 h 32"/>
                  <a:gd name="T6" fmla="*/ 16 w 33"/>
                  <a:gd name="T7" fmla="*/ 0 h 32"/>
                  <a:gd name="T8" fmla="*/ 16 w 33"/>
                  <a:gd name="T9" fmla="*/ 0 h 32"/>
                  <a:gd name="T10" fmla="*/ 32 w 33"/>
                  <a:gd name="T11" fmla="*/ 16 h 32"/>
                  <a:gd name="T12" fmla="*/ 32 w 33"/>
                  <a:gd name="T13" fmla="*/ 16 h 32"/>
                  <a:gd name="T14" fmla="*/ 16 w 33"/>
                  <a:gd name="T15" fmla="*/ 31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16" y="31"/>
                    </a:moveTo>
                    <a:cubicBezTo>
                      <a:pt x="8" y="31"/>
                      <a:pt x="0" y="23"/>
                      <a:pt x="0" y="16"/>
                    </a:cubicBezTo>
                    <a:lnTo>
                      <a:pt x="0" y="16"/>
                    </a:lnTo>
                    <a:cubicBezTo>
                      <a:pt x="0" y="8"/>
                      <a:pt x="8" y="0"/>
                      <a:pt x="16" y="0"/>
                    </a:cubicBezTo>
                    <a:lnTo>
                      <a:pt x="16" y="0"/>
                    </a:lnTo>
                    <a:cubicBezTo>
                      <a:pt x="24" y="0"/>
                      <a:pt x="32" y="8"/>
                      <a:pt x="32" y="16"/>
                    </a:cubicBezTo>
                    <a:lnTo>
                      <a:pt x="32" y="16"/>
                    </a:lnTo>
                    <a:cubicBezTo>
                      <a:pt x="32" y="23"/>
                      <a:pt x="24" y="31"/>
                      <a:pt x="16" y="31"/>
                    </a:cubicBezTo>
                  </a:path>
                </a:pathLst>
              </a:custGeom>
              <a:solidFill>
                <a:schemeClr val="tx1"/>
              </a:solidFill>
              <a:ln w="6350" cap="flat">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solidFill>
                    <a:srgbClr val="333333"/>
                  </a:solidFill>
                </a:endParaRPr>
              </a:p>
            </p:txBody>
          </p:sp>
        </p:grpSp>
      </p:grpSp>
      <p:cxnSp>
        <p:nvCxnSpPr>
          <p:cNvPr id="197" name="Straight Connector 196">
            <a:extLst>
              <a:ext uri="{FF2B5EF4-FFF2-40B4-BE49-F238E27FC236}">
                <a16:creationId xmlns:a16="http://schemas.microsoft.com/office/drawing/2014/main" id="{6A918586-8C78-2A42-880A-662EAEE7D56B}"/>
              </a:ext>
            </a:extLst>
          </p:cNvPr>
          <p:cNvCxnSpPr>
            <a:cxnSpLocks/>
          </p:cNvCxnSpPr>
          <p:nvPr/>
        </p:nvCxnSpPr>
        <p:spPr>
          <a:xfrm>
            <a:off x="9343506" y="449939"/>
            <a:ext cx="2132877" cy="0"/>
          </a:xfrm>
          <a:prstGeom prst="line">
            <a:avLst/>
          </a:prstGeom>
          <a:ln w="12700" cap="rnd">
            <a:solidFill>
              <a:schemeClr val="accent2"/>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B76635D9-895E-B74B-A688-034C6ED8472A}"/>
              </a:ext>
            </a:extLst>
          </p:cNvPr>
          <p:cNvCxnSpPr>
            <a:cxnSpLocks/>
          </p:cNvCxnSpPr>
          <p:nvPr/>
        </p:nvCxnSpPr>
        <p:spPr>
          <a:xfrm>
            <a:off x="728870" y="449939"/>
            <a:ext cx="8570301" cy="0"/>
          </a:xfrm>
          <a:prstGeom prst="line">
            <a:avLst/>
          </a:prstGeom>
          <a:ln w="12700" cap="rnd">
            <a:solidFill>
              <a:srgbClr val="003A5C"/>
            </a:solidFill>
            <a:headEnd type="oval"/>
            <a:tailEnd type="none" w="med" len="sm"/>
          </a:ln>
        </p:spPr>
        <p:style>
          <a:lnRef idx="1">
            <a:schemeClr val="accent1"/>
          </a:lnRef>
          <a:fillRef idx="0">
            <a:schemeClr val="accent1"/>
          </a:fillRef>
          <a:effectRef idx="0">
            <a:schemeClr val="accent1"/>
          </a:effectRef>
          <a:fontRef idx="minor">
            <a:schemeClr val="tx1"/>
          </a:fontRef>
        </p:style>
      </p:cxnSp>
      <p:sp>
        <p:nvSpPr>
          <p:cNvPr id="199" name="Oval 198">
            <a:extLst>
              <a:ext uri="{FF2B5EF4-FFF2-40B4-BE49-F238E27FC236}">
                <a16:creationId xmlns:a16="http://schemas.microsoft.com/office/drawing/2014/main" id="{92C08860-5498-9F49-8154-5914421A4680}"/>
              </a:ext>
            </a:extLst>
          </p:cNvPr>
          <p:cNvSpPr/>
          <p:nvPr/>
        </p:nvSpPr>
        <p:spPr>
          <a:xfrm>
            <a:off x="2720713" y="337239"/>
            <a:ext cx="219456" cy="219456"/>
          </a:xfrm>
          <a:prstGeom prst="ellipse">
            <a:avLst/>
          </a:prstGeom>
          <a:solidFill>
            <a:srgbClr val="003A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0" name="Oval 199">
            <a:extLst>
              <a:ext uri="{FF2B5EF4-FFF2-40B4-BE49-F238E27FC236}">
                <a16:creationId xmlns:a16="http://schemas.microsoft.com/office/drawing/2014/main" id="{86E8B74D-DCB4-A043-A09B-16E544DEF7D7}"/>
              </a:ext>
            </a:extLst>
          </p:cNvPr>
          <p:cNvSpPr/>
          <p:nvPr/>
        </p:nvSpPr>
        <p:spPr>
          <a:xfrm>
            <a:off x="5988549" y="337239"/>
            <a:ext cx="219456" cy="219456"/>
          </a:xfrm>
          <a:prstGeom prst="ellipse">
            <a:avLst/>
          </a:prstGeom>
          <a:solidFill>
            <a:srgbClr val="003A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1" name="Oval 200">
            <a:extLst>
              <a:ext uri="{FF2B5EF4-FFF2-40B4-BE49-F238E27FC236}">
                <a16:creationId xmlns:a16="http://schemas.microsoft.com/office/drawing/2014/main" id="{9FA531E9-A106-554E-9272-057E16B08B00}"/>
              </a:ext>
            </a:extLst>
          </p:cNvPr>
          <p:cNvSpPr/>
          <p:nvPr/>
        </p:nvSpPr>
        <p:spPr>
          <a:xfrm>
            <a:off x="9216139" y="337239"/>
            <a:ext cx="219456" cy="219456"/>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2" name="Rectangle 201">
            <a:extLst>
              <a:ext uri="{FF2B5EF4-FFF2-40B4-BE49-F238E27FC236}">
                <a16:creationId xmlns:a16="http://schemas.microsoft.com/office/drawing/2014/main" id="{4F23EE07-5A43-BF4B-9ACC-D977BB2CB59D}"/>
              </a:ext>
            </a:extLst>
          </p:cNvPr>
          <p:cNvSpPr/>
          <p:nvPr/>
        </p:nvSpPr>
        <p:spPr>
          <a:xfrm>
            <a:off x="7878309" y="545020"/>
            <a:ext cx="2887579" cy="707886"/>
          </a:xfrm>
          <a:prstGeom prst="rect">
            <a:avLst/>
          </a:prstGeom>
        </p:spPr>
        <p:txBody>
          <a:bodyPr wrap="square">
            <a:spAutoFit/>
          </a:bodyPr>
          <a:lstStyle/>
          <a:p>
            <a:pPr algn="ctr"/>
            <a:r>
              <a:rPr lang="en-US" sz="4000" b="1" dirty="0">
                <a:solidFill>
                  <a:schemeClr val="accent2"/>
                </a:solidFill>
              </a:rPr>
              <a:t>Respond</a:t>
            </a:r>
          </a:p>
        </p:txBody>
      </p:sp>
      <p:grpSp>
        <p:nvGrpSpPr>
          <p:cNvPr id="160" name="Group 159">
            <a:extLst>
              <a:ext uri="{FF2B5EF4-FFF2-40B4-BE49-F238E27FC236}">
                <a16:creationId xmlns:a16="http://schemas.microsoft.com/office/drawing/2014/main" id="{FD673D41-EA42-46DB-8C0C-995C12B2B6D8}"/>
              </a:ext>
            </a:extLst>
          </p:cNvPr>
          <p:cNvGrpSpPr/>
          <p:nvPr/>
        </p:nvGrpSpPr>
        <p:grpSpPr>
          <a:xfrm>
            <a:off x="9105364" y="6390266"/>
            <a:ext cx="8288791" cy="377582"/>
            <a:chOff x="9105364" y="6390266"/>
            <a:chExt cx="8288791" cy="377582"/>
          </a:xfrm>
        </p:grpSpPr>
        <p:sp>
          <p:nvSpPr>
            <p:cNvPr id="161" name="TextBox 160">
              <a:extLst>
                <a:ext uri="{FF2B5EF4-FFF2-40B4-BE49-F238E27FC236}">
                  <a16:creationId xmlns:a16="http://schemas.microsoft.com/office/drawing/2014/main" id="{0133E093-DC51-45FD-8DB8-1916F0F59017}"/>
                </a:ext>
              </a:extLst>
            </p:cNvPr>
            <p:cNvSpPr txBox="1"/>
            <p:nvPr/>
          </p:nvSpPr>
          <p:spPr>
            <a:xfrm>
              <a:off x="10779618" y="6429294"/>
              <a:ext cx="661453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bg1"/>
                  </a:solidFill>
                  <a:latin typeface="Gibson" pitchFamily="2" charset="77"/>
                </a:rPr>
                <a:t>For Finance</a:t>
              </a:r>
            </a:p>
          </p:txBody>
        </p:sp>
        <p:pic>
          <p:nvPicPr>
            <p:cNvPr id="162" name="Picture 161">
              <a:extLst>
                <a:ext uri="{FF2B5EF4-FFF2-40B4-BE49-F238E27FC236}">
                  <a16:creationId xmlns:a16="http://schemas.microsoft.com/office/drawing/2014/main" id="{AAE5872B-12EF-4D4F-920E-79B15D7EA0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5364" y="6390266"/>
              <a:ext cx="1712891" cy="361993"/>
            </a:xfrm>
            <a:prstGeom prst="rect">
              <a:avLst/>
            </a:prstGeom>
          </p:spPr>
        </p:pic>
      </p:grpSp>
    </p:spTree>
    <p:extLst>
      <p:ext uri="{BB962C8B-B14F-4D97-AF65-F5344CB8AC3E}">
        <p14:creationId xmlns:p14="http://schemas.microsoft.com/office/powerpoint/2010/main" val="38135627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088" y="1059024"/>
            <a:ext cx="7369824" cy="1603040"/>
          </a:xfrm>
          <a:prstGeom prst="rect">
            <a:avLst/>
          </a:prstGeom>
        </p:spPr>
      </p:pic>
      <p:sp>
        <p:nvSpPr>
          <p:cNvPr id="6" name="Title 2">
            <a:extLst>
              <a:ext uri="{FF2B5EF4-FFF2-40B4-BE49-F238E27FC236}">
                <a16:creationId xmlns:a16="http://schemas.microsoft.com/office/drawing/2014/main" id="{B3ED5B10-B9F5-41DD-AEEB-FCE445BEBEB7}"/>
              </a:ext>
            </a:extLst>
          </p:cNvPr>
          <p:cNvSpPr txBox="1">
            <a:spLocks/>
          </p:cNvSpPr>
          <p:nvPr/>
        </p:nvSpPr>
        <p:spPr>
          <a:xfrm>
            <a:off x="1974851" y="2934141"/>
            <a:ext cx="8242299" cy="1261797"/>
          </a:xfrm>
          <a:prstGeom prst="rect">
            <a:avLst/>
          </a:prstGeom>
        </p:spPr>
        <p:txBody>
          <a:bodyPr vert="horz" lIns="91416" tIns="45708" rIns="91416" bIns="45708" rtlCol="0" anchor="ctr">
            <a:noAutofit/>
          </a:bodyPr>
          <a:lstStyle>
            <a:lvl1pPr algn="r" defTabSz="457200" rtl="0" eaLnBrk="1" latinLnBrk="0" hangingPunct="1">
              <a:spcBef>
                <a:spcPct val="0"/>
              </a:spcBef>
              <a:buNone/>
              <a:defRPr sz="2800" kern="1200" spc="100">
                <a:solidFill>
                  <a:schemeClr val="bg1"/>
                </a:solidFill>
                <a:latin typeface="+mj-lt"/>
                <a:ea typeface="+mj-ea"/>
                <a:cs typeface="+mj-cs"/>
              </a:defRPr>
            </a:lvl1pPr>
          </a:lstStyle>
          <a:p>
            <a:pPr algn="ctr">
              <a:spcAft>
                <a:spcPts val="1200"/>
              </a:spcAft>
            </a:pPr>
            <a:r>
              <a:rPr lang="en-US" sz="4000" b="1" dirty="0">
                <a:solidFill>
                  <a:srgbClr val="003A5C"/>
                </a:solidFill>
                <a:latin typeface="Gibson"/>
              </a:rPr>
              <a:t>DDoS Protection &amp; Mitigation</a:t>
            </a:r>
          </a:p>
          <a:p>
            <a:pPr algn="ctr">
              <a:spcAft>
                <a:spcPts val="1200"/>
              </a:spcAft>
            </a:pPr>
            <a:r>
              <a:rPr lang="en-US" sz="3000" i="1" dirty="0">
                <a:solidFill>
                  <a:srgbClr val="003A5C"/>
                </a:solidFill>
                <a:latin typeface="Gibson"/>
              </a:rPr>
              <a:t>Presented by Jim Doyle</a:t>
            </a:r>
          </a:p>
        </p:txBody>
      </p:sp>
      <p:grpSp>
        <p:nvGrpSpPr>
          <p:cNvPr id="7" name="Group 6">
            <a:extLst>
              <a:ext uri="{FF2B5EF4-FFF2-40B4-BE49-F238E27FC236}">
                <a16:creationId xmlns:a16="http://schemas.microsoft.com/office/drawing/2014/main" id="{E95AC977-A3E0-4A1A-8426-B05132410BAB}"/>
              </a:ext>
            </a:extLst>
          </p:cNvPr>
          <p:cNvGrpSpPr/>
          <p:nvPr/>
        </p:nvGrpSpPr>
        <p:grpSpPr>
          <a:xfrm>
            <a:off x="9105364" y="6390266"/>
            <a:ext cx="8288791" cy="377582"/>
            <a:chOff x="9105364" y="6390266"/>
            <a:chExt cx="8288791" cy="377582"/>
          </a:xfrm>
        </p:grpSpPr>
        <p:sp>
          <p:nvSpPr>
            <p:cNvPr id="8" name="TextBox 7">
              <a:extLst>
                <a:ext uri="{FF2B5EF4-FFF2-40B4-BE49-F238E27FC236}">
                  <a16:creationId xmlns:a16="http://schemas.microsoft.com/office/drawing/2014/main" id="{464E74F2-33FA-429C-BCBF-05D8FDC7640D}"/>
                </a:ext>
              </a:extLst>
            </p:cNvPr>
            <p:cNvSpPr txBox="1"/>
            <p:nvPr/>
          </p:nvSpPr>
          <p:spPr>
            <a:xfrm>
              <a:off x="10779618" y="6429294"/>
              <a:ext cx="661453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bg1"/>
                  </a:solidFill>
                  <a:latin typeface="Gibson" pitchFamily="2" charset="77"/>
                </a:rPr>
                <a:t>For Finance</a:t>
              </a:r>
            </a:p>
          </p:txBody>
        </p:sp>
        <p:pic>
          <p:nvPicPr>
            <p:cNvPr id="9" name="Picture 8">
              <a:extLst>
                <a:ext uri="{FF2B5EF4-FFF2-40B4-BE49-F238E27FC236}">
                  <a16:creationId xmlns:a16="http://schemas.microsoft.com/office/drawing/2014/main" id="{74F7DD98-6AB0-4279-93ED-921D58B9A4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5364" y="6390266"/>
              <a:ext cx="1712891" cy="361993"/>
            </a:xfrm>
            <a:prstGeom prst="rect">
              <a:avLst/>
            </a:prstGeom>
          </p:spPr>
        </p:pic>
      </p:grpSp>
    </p:spTree>
    <p:extLst>
      <p:ext uri="{BB962C8B-B14F-4D97-AF65-F5344CB8AC3E}">
        <p14:creationId xmlns:p14="http://schemas.microsoft.com/office/powerpoint/2010/main" val="3715819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D61034-E60D-44D6-9C80-9EEC8201900B}"/>
              </a:ext>
            </a:extLst>
          </p:cNvPr>
          <p:cNvSpPr/>
          <p:nvPr/>
        </p:nvSpPr>
        <p:spPr>
          <a:xfrm>
            <a:off x="399757" y="492650"/>
            <a:ext cx="11393714" cy="923330"/>
          </a:xfrm>
          <a:prstGeom prst="rect">
            <a:avLst/>
          </a:prstGeom>
        </p:spPr>
        <p:txBody>
          <a:bodyPr wrap="square">
            <a:spAutoFit/>
          </a:bodyPr>
          <a:lstStyle/>
          <a:p>
            <a:pPr algn="just"/>
            <a:r>
              <a:rPr lang="en-US" dirty="0">
                <a:solidFill>
                  <a:srgbClr val="003A5C"/>
                </a:solidFill>
              </a:rPr>
              <a:t>In most scenarios, having a great volume of traffic to your website can be a good sign.  In other cases, it could mean that you are experiencing a </a:t>
            </a:r>
            <a:r>
              <a:rPr lang="en-US" b="1" dirty="0">
                <a:solidFill>
                  <a:srgbClr val="003A5C"/>
                </a:solidFill>
              </a:rPr>
              <a:t>Distributed Denial of Service (DDoS) </a:t>
            </a:r>
            <a:r>
              <a:rPr lang="en-US" dirty="0">
                <a:solidFill>
                  <a:srgbClr val="003A5C"/>
                </a:solidFill>
              </a:rPr>
              <a:t>attack.  DDoS attacks have become the number one threat to business stability over recent years.</a:t>
            </a:r>
          </a:p>
        </p:txBody>
      </p:sp>
      <p:sp>
        <p:nvSpPr>
          <p:cNvPr id="3" name="Rectangle 2">
            <a:extLst>
              <a:ext uri="{FF2B5EF4-FFF2-40B4-BE49-F238E27FC236}">
                <a16:creationId xmlns:a16="http://schemas.microsoft.com/office/drawing/2014/main" id="{9D08014A-022A-4F19-901F-E8B3248BBB08}"/>
              </a:ext>
            </a:extLst>
          </p:cNvPr>
          <p:cNvSpPr/>
          <p:nvPr/>
        </p:nvSpPr>
        <p:spPr>
          <a:xfrm>
            <a:off x="399757" y="1629831"/>
            <a:ext cx="11393715" cy="1200329"/>
          </a:xfrm>
          <a:prstGeom prst="rect">
            <a:avLst/>
          </a:prstGeom>
        </p:spPr>
        <p:txBody>
          <a:bodyPr wrap="square">
            <a:spAutoFit/>
          </a:bodyPr>
          <a:lstStyle/>
          <a:p>
            <a:pPr algn="just"/>
            <a:r>
              <a:rPr lang="en-US" dirty="0">
                <a:solidFill>
                  <a:srgbClr val="003A5C"/>
                </a:solidFill>
              </a:rPr>
              <a:t>A DDoS attack is a cyberattack in which the perpetrator seeks to make an online service or a network accessible application unavailable. Such an attack overwhelms the server with a large amount of traffic to a single system which causes it to become overloaded. In order to achieve this, botnets are often used. Botnets are a collection of infected computers that operate automatically and independently.</a:t>
            </a:r>
          </a:p>
        </p:txBody>
      </p:sp>
      <p:sp>
        <p:nvSpPr>
          <p:cNvPr id="7" name="Shape 322">
            <a:extLst>
              <a:ext uri="{FF2B5EF4-FFF2-40B4-BE49-F238E27FC236}">
                <a16:creationId xmlns:a16="http://schemas.microsoft.com/office/drawing/2014/main" id="{078D1B58-A1C5-455E-8713-2ABF8F2F66C5}"/>
              </a:ext>
            </a:extLst>
          </p:cNvPr>
          <p:cNvSpPr/>
          <p:nvPr/>
        </p:nvSpPr>
        <p:spPr>
          <a:xfrm>
            <a:off x="5741805" y="3473753"/>
            <a:ext cx="2393560" cy="2076333"/>
          </a:xfrm>
          <a:prstGeom prst="cloud">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spcFirstLastPara="1" wrap="square" lIns="91425" tIns="91425" rIns="91425" bIns="91425" anchor="ctr" anchorCtr="0">
            <a:noAutofit/>
          </a:bodyPr>
          <a:lstStyle/>
          <a:p>
            <a:endParaRPr/>
          </a:p>
        </p:txBody>
      </p:sp>
      <p:sp>
        <p:nvSpPr>
          <p:cNvPr id="8" name="TextBox 7">
            <a:extLst>
              <a:ext uri="{FF2B5EF4-FFF2-40B4-BE49-F238E27FC236}">
                <a16:creationId xmlns:a16="http://schemas.microsoft.com/office/drawing/2014/main" id="{B84B1235-9A2F-42DF-B022-1F45B15BACCD}"/>
              </a:ext>
            </a:extLst>
          </p:cNvPr>
          <p:cNvSpPr txBox="1"/>
          <p:nvPr/>
        </p:nvSpPr>
        <p:spPr>
          <a:xfrm>
            <a:off x="6377525" y="4075983"/>
            <a:ext cx="1134230" cy="646331"/>
          </a:xfrm>
          <a:prstGeom prst="rect">
            <a:avLst/>
          </a:prstGeom>
          <a:noFill/>
        </p:spPr>
        <p:txBody>
          <a:bodyPr wrap="square" rtlCol="0">
            <a:spAutoFit/>
          </a:bodyPr>
          <a:lstStyle/>
          <a:p>
            <a:pPr algn="ctr"/>
            <a:r>
              <a:rPr lang="en-US" dirty="0">
                <a:solidFill>
                  <a:schemeClr val="bg1"/>
                </a:solidFill>
              </a:rPr>
              <a:t>Public Internet</a:t>
            </a:r>
          </a:p>
        </p:txBody>
      </p:sp>
      <p:pic>
        <p:nvPicPr>
          <p:cNvPr id="12" name="Picture 11">
            <a:extLst>
              <a:ext uri="{FF2B5EF4-FFF2-40B4-BE49-F238E27FC236}">
                <a16:creationId xmlns:a16="http://schemas.microsoft.com/office/drawing/2014/main" id="{E04F5190-B24B-44D8-9828-8CFC4E9D6BC7}"/>
              </a:ext>
            </a:extLst>
          </p:cNvPr>
          <p:cNvPicPr>
            <a:picLocks noChangeAspect="1"/>
          </p:cNvPicPr>
          <p:nvPr/>
        </p:nvPicPr>
        <p:blipFill>
          <a:blip r:embed="rId3"/>
          <a:stretch>
            <a:fillRect/>
          </a:stretch>
        </p:blipFill>
        <p:spPr>
          <a:xfrm>
            <a:off x="8926132" y="3519919"/>
            <a:ext cx="1366757" cy="1984001"/>
          </a:xfrm>
          <a:prstGeom prst="rect">
            <a:avLst/>
          </a:prstGeom>
        </p:spPr>
      </p:pic>
      <p:pic>
        <p:nvPicPr>
          <p:cNvPr id="17410" name="Picture 2" descr="Image result for clip art desktop pc">
            <a:extLst>
              <a:ext uri="{FF2B5EF4-FFF2-40B4-BE49-F238E27FC236}">
                <a16:creationId xmlns:a16="http://schemas.microsoft.com/office/drawing/2014/main" id="{1E8D92C5-68A3-4E71-BF7D-7CC7C8F02F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849" y="3093355"/>
            <a:ext cx="1092321" cy="818187"/>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Image result for clip art desktop pc">
            <a:extLst>
              <a:ext uri="{FF2B5EF4-FFF2-40B4-BE49-F238E27FC236}">
                <a16:creationId xmlns:a16="http://schemas.microsoft.com/office/drawing/2014/main" id="{C8F68FD8-A68F-43BF-85F9-56E40A5CA3E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013" y="4037781"/>
            <a:ext cx="977598" cy="70634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clip art desktop pc">
            <a:extLst>
              <a:ext uri="{FF2B5EF4-FFF2-40B4-BE49-F238E27FC236}">
                <a16:creationId xmlns:a16="http://schemas.microsoft.com/office/drawing/2014/main" id="{3970FA47-1398-4778-8FFA-652237CA53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1628" y="3066311"/>
            <a:ext cx="1092321" cy="8181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clip art desktop pc">
            <a:extLst>
              <a:ext uri="{FF2B5EF4-FFF2-40B4-BE49-F238E27FC236}">
                <a16:creationId xmlns:a16="http://schemas.microsoft.com/office/drawing/2014/main" id="{D0FFE5FA-70D6-458F-9268-54D31AD0FD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407" y="3093354"/>
            <a:ext cx="1092321" cy="81818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Image result for clip art desktop pc">
            <a:extLst>
              <a:ext uri="{FF2B5EF4-FFF2-40B4-BE49-F238E27FC236}">
                <a16:creationId xmlns:a16="http://schemas.microsoft.com/office/drawing/2014/main" id="{3A1E55A5-3396-46B0-A4A6-27FD7D2F8B6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6433" y="4041764"/>
            <a:ext cx="977598" cy="7063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Image result for clip art desktop pc">
            <a:extLst>
              <a:ext uri="{FF2B5EF4-FFF2-40B4-BE49-F238E27FC236}">
                <a16:creationId xmlns:a16="http://schemas.microsoft.com/office/drawing/2014/main" id="{2CA4FA6A-D819-44D2-9D4F-84113BCA6C8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87305" y="4041764"/>
            <a:ext cx="977598" cy="70634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Image result for clip art desktop pc">
            <a:extLst>
              <a:ext uri="{FF2B5EF4-FFF2-40B4-BE49-F238E27FC236}">
                <a16:creationId xmlns:a16="http://schemas.microsoft.com/office/drawing/2014/main" id="{8A0237BD-9BAE-4CB9-A89E-D3536BCD927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88177" y="4041764"/>
            <a:ext cx="977598" cy="70634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Image result for clip art desktop pc">
            <a:extLst>
              <a:ext uri="{FF2B5EF4-FFF2-40B4-BE49-F238E27FC236}">
                <a16:creationId xmlns:a16="http://schemas.microsoft.com/office/drawing/2014/main" id="{1C3081F7-1746-457F-A85E-07D4A78A0CA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9603" y="4774900"/>
            <a:ext cx="977598" cy="70634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Image result for clip art desktop pc">
            <a:extLst>
              <a:ext uri="{FF2B5EF4-FFF2-40B4-BE49-F238E27FC236}">
                <a16:creationId xmlns:a16="http://schemas.microsoft.com/office/drawing/2014/main" id="{C163F3F1-F5C0-4095-B8FE-0B5D5362448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65176" y="4793859"/>
            <a:ext cx="977598" cy="70634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Image result for clip art desktop pc">
            <a:extLst>
              <a:ext uri="{FF2B5EF4-FFF2-40B4-BE49-F238E27FC236}">
                <a16:creationId xmlns:a16="http://schemas.microsoft.com/office/drawing/2014/main" id="{6CF46C49-6059-4776-807A-98CDDE457EF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4014" y="4774900"/>
            <a:ext cx="977598" cy="70634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Image result for clip art desktop pc">
            <a:extLst>
              <a:ext uri="{FF2B5EF4-FFF2-40B4-BE49-F238E27FC236}">
                <a16:creationId xmlns:a16="http://schemas.microsoft.com/office/drawing/2014/main" id="{B6E1C0D5-6E94-456A-8433-CF8B8A4D6EC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03490" y="4813647"/>
            <a:ext cx="977598" cy="70634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Image result for clip art desktop pc">
            <a:extLst>
              <a:ext uri="{FF2B5EF4-FFF2-40B4-BE49-F238E27FC236}">
                <a16:creationId xmlns:a16="http://schemas.microsoft.com/office/drawing/2014/main" id="{D336BE73-F1E8-4FF2-866E-D69925B027F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397" y="5600484"/>
            <a:ext cx="977598" cy="70634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Image result for clip art desktop pc">
            <a:extLst>
              <a:ext uri="{FF2B5EF4-FFF2-40B4-BE49-F238E27FC236}">
                <a16:creationId xmlns:a16="http://schemas.microsoft.com/office/drawing/2014/main" id="{FD0843A5-F91E-45EC-A75B-6D8B794ABC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14934" y="5616431"/>
            <a:ext cx="977598" cy="70634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Image result for clip art desktop pc">
            <a:extLst>
              <a:ext uri="{FF2B5EF4-FFF2-40B4-BE49-F238E27FC236}">
                <a16:creationId xmlns:a16="http://schemas.microsoft.com/office/drawing/2014/main" id="{CC993300-60E2-41E8-B7B3-EC57729B35A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50325" y="5589759"/>
            <a:ext cx="977598" cy="70634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Image result for clip art desktop pc">
            <a:extLst>
              <a:ext uri="{FF2B5EF4-FFF2-40B4-BE49-F238E27FC236}">
                <a16:creationId xmlns:a16="http://schemas.microsoft.com/office/drawing/2014/main" id="{11D44C8C-4EC5-40EA-B587-1DA480E268A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51197" y="5619228"/>
            <a:ext cx="977598" cy="70634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Image result for clip art desktop pc">
            <a:extLst>
              <a:ext uri="{FF2B5EF4-FFF2-40B4-BE49-F238E27FC236}">
                <a16:creationId xmlns:a16="http://schemas.microsoft.com/office/drawing/2014/main" id="{E6D88BBB-F54C-4658-BF08-FF1E1A1ED8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2728" y="3123667"/>
            <a:ext cx="1092321" cy="8181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4A49D2D-7F25-4AFB-8666-2371F9F32DF4}"/>
              </a:ext>
            </a:extLst>
          </p:cNvPr>
          <p:cNvSpPr txBox="1"/>
          <p:nvPr/>
        </p:nvSpPr>
        <p:spPr>
          <a:xfrm>
            <a:off x="5044336" y="3181866"/>
            <a:ext cx="1359504" cy="369332"/>
          </a:xfrm>
          <a:prstGeom prst="rect">
            <a:avLst/>
          </a:prstGeom>
          <a:noFill/>
        </p:spPr>
        <p:txBody>
          <a:bodyPr wrap="square" rtlCol="0">
            <a:spAutoFit/>
          </a:bodyPr>
          <a:lstStyle/>
          <a:p>
            <a:r>
              <a:rPr lang="en-US" dirty="0">
                <a:solidFill>
                  <a:srgbClr val="003A5C"/>
                </a:solidFill>
              </a:rPr>
              <a:t>Real Users</a:t>
            </a:r>
          </a:p>
        </p:txBody>
      </p:sp>
      <p:sp>
        <p:nvSpPr>
          <p:cNvPr id="13" name="TextBox 12">
            <a:extLst>
              <a:ext uri="{FF2B5EF4-FFF2-40B4-BE49-F238E27FC236}">
                <a16:creationId xmlns:a16="http://schemas.microsoft.com/office/drawing/2014/main" id="{2B0299F6-E903-408E-8332-09D658DF5799}"/>
              </a:ext>
            </a:extLst>
          </p:cNvPr>
          <p:cNvSpPr txBox="1"/>
          <p:nvPr/>
        </p:nvSpPr>
        <p:spPr>
          <a:xfrm>
            <a:off x="5009734" y="5247098"/>
            <a:ext cx="1169231" cy="369332"/>
          </a:xfrm>
          <a:prstGeom prst="rect">
            <a:avLst/>
          </a:prstGeom>
          <a:noFill/>
        </p:spPr>
        <p:txBody>
          <a:bodyPr wrap="square" rtlCol="0">
            <a:spAutoFit/>
          </a:bodyPr>
          <a:lstStyle/>
          <a:p>
            <a:r>
              <a:rPr lang="en-US" dirty="0">
                <a:solidFill>
                  <a:srgbClr val="003A5C"/>
                </a:solidFill>
              </a:rPr>
              <a:t>Attackers</a:t>
            </a:r>
          </a:p>
        </p:txBody>
      </p:sp>
      <p:sp>
        <p:nvSpPr>
          <p:cNvPr id="14" name="Right Bracket 13">
            <a:extLst>
              <a:ext uri="{FF2B5EF4-FFF2-40B4-BE49-F238E27FC236}">
                <a16:creationId xmlns:a16="http://schemas.microsoft.com/office/drawing/2014/main" id="{BC17C419-2253-48EE-BA11-A86B08356B19}"/>
              </a:ext>
            </a:extLst>
          </p:cNvPr>
          <p:cNvSpPr/>
          <p:nvPr/>
        </p:nvSpPr>
        <p:spPr>
          <a:xfrm>
            <a:off x="4723569" y="4047465"/>
            <a:ext cx="286165" cy="2259363"/>
          </a:xfrm>
          <a:prstGeom prst="rightBracket">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33" name="Right Bracket 32">
            <a:extLst>
              <a:ext uri="{FF2B5EF4-FFF2-40B4-BE49-F238E27FC236}">
                <a16:creationId xmlns:a16="http://schemas.microsoft.com/office/drawing/2014/main" id="{64587BC5-C4F0-4245-854B-C68F9E833BCD}"/>
              </a:ext>
            </a:extLst>
          </p:cNvPr>
          <p:cNvSpPr/>
          <p:nvPr/>
        </p:nvSpPr>
        <p:spPr>
          <a:xfrm>
            <a:off x="4715972" y="3093355"/>
            <a:ext cx="286165" cy="848499"/>
          </a:xfrm>
          <a:prstGeom prst="rightBracket">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9D3A6AAC-CF27-40ED-BCE8-7DFC0688FAAC}"/>
              </a:ext>
            </a:extLst>
          </p:cNvPr>
          <p:cNvCxnSpPr>
            <a:cxnSpLocks/>
            <a:stCxn id="14" idx="2"/>
          </p:cNvCxnSpPr>
          <p:nvPr/>
        </p:nvCxnSpPr>
        <p:spPr>
          <a:xfrm flipV="1">
            <a:off x="5009734" y="4973562"/>
            <a:ext cx="803311" cy="203584"/>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a:extLst>
              <a:ext uri="{FF2B5EF4-FFF2-40B4-BE49-F238E27FC236}">
                <a16:creationId xmlns:a16="http://schemas.microsoft.com/office/drawing/2014/main" id="{3BACF350-16A3-4D05-BA99-D7474ECC6A8E}"/>
              </a:ext>
            </a:extLst>
          </p:cNvPr>
          <p:cNvCxnSpPr>
            <a:cxnSpLocks/>
            <a:stCxn id="33" idx="2"/>
          </p:cNvCxnSpPr>
          <p:nvPr/>
        </p:nvCxnSpPr>
        <p:spPr>
          <a:xfrm>
            <a:off x="5002136" y="3517605"/>
            <a:ext cx="958942" cy="42424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40" name="Picture 39">
            <a:extLst>
              <a:ext uri="{FF2B5EF4-FFF2-40B4-BE49-F238E27FC236}">
                <a16:creationId xmlns:a16="http://schemas.microsoft.com/office/drawing/2014/main" id="{01FD1D89-097B-4450-B01C-AB831643CCAD}"/>
              </a:ext>
            </a:extLst>
          </p:cNvPr>
          <p:cNvPicPr>
            <a:picLocks noChangeAspect="1"/>
          </p:cNvPicPr>
          <p:nvPr/>
        </p:nvPicPr>
        <p:blipFill>
          <a:blip r:embed="rId6"/>
          <a:stretch>
            <a:fillRect/>
          </a:stretch>
        </p:blipFill>
        <p:spPr>
          <a:xfrm>
            <a:off x="10441211" y="3787929"/>
            <a:ext cx="1187873" cy="1099017"/>
          </a:xfrm>
          <a:prstGeom prst="rect">
            <a:avLst/>
          </a:prstGeom>
        </p:spPr>
      </p:pic>
      <p:sp>
        <p:nvSpPr>
          <p:cNvPr id="42" name="TextBox 41">
            <a:extLst>
              <a:ext uri="{FF2B5EF4-FFF2-40B4-BE49-F238E27FC236}">
                <a16:creationId xmlns:a16="http://schemas.microsoft.com/office/drawing/2014/main" id="{4C786E5E-EA31-4DF1-9F47-EBC4A57056B9}"/>
              </a:ext>
            </a:extLst>
          </p:cNvPr>
          <p:cNvSpPr txBox="1"/>
          <p:nvPr/>
        </p:nvSpPr>
        <p:spPr>
          <a:xfrm>
            <a:off x="9179108" y="3171513"/>
            <a:ext cx="860802" cy="369332"/>
          </a:xfrm>
          <a:prstGeom prst="rect">
            <a:avLst/>
          </a:prstGeom>
          <a:noFill/>
        </p:spPr>
        <p:txBody>
          <a:bodyPr wrap="square" rtlCol="0">
            <a:spAutoFit/>
          </a:bodyPr>
          <a:lstStyle/>
          <a:p>
            <a:r>
              <a:rPr lang="en-US" dirty="0">
                <a:solidFill>
                  <a:srgbClr val="003A5C"/>
                </a:solidFill>
              </a:rPr>
              <a:t>Server</a:t>
            </a:r>
          </a:p>
        </p:txBody>
      </p:sp>
      <p:sp>
        <p:nvSpPr>
          <p:cNvPr id="45" name="TextBox 44">
            <a:extLst>
              <a:ext uri="{FF2B5EF4-FFF2-40B4-BE49-F238E27FC236}">
                <a16:creationId xmlns:a16="http://schemas.microsoft.com/office/drawing/2014/main" id="{263BCA93-3FB6-4B94-9415-5C4539881117}"/>
              </a:ext>
            </a:extLst>
          </p:cNvPr>
          <p:cNvSpPr txBox="1"/>
          <p:nvPr/>
        </p:nvSpPr>
        <p:spPr>
          <a:xfrm>
            <a:off x="10212267" y="4886946"/>
            <a:ext cx="1836466" cy="323165"/>
          </a:xfrm>
          <a:prstGeom prst="rect">
            <a:avLst/>
          </a:prstGeom>
          <a:noFill/>
        </p:spPr>
        <p:txBody>
          <a:bodyPr wrap="square" rtlCol="0">
            <a:spAutoFit/>
          </a:bodyPr>
          <a:lstStyle/>
          <a:p>
            <a:pPr algn="ctr"/>
            <a:r>
              <a:rPr lang="en-US" sz="1500" b="1" i="1" dirty="0">
                <a:solidFill>
                  <a:srgbClr val="FF0000"/>
                </a:solidFill>
              </a:rPr>
              <a:t>System</a:t>
            </a:r>
            <a:r>
              <a:rPr lang="en-US" sz="1500" b="1" dirty="0">
                <a:solidFill>
                  <a:srgbClr val="FF0000"/>
                </a:solidFill>
              </a:rPr>
              <a:t> Overload!</a:t>
            </a:r>
          </a:p>
        </p:txBody>
      </p:sp>
      <p:cxnSp>
        <p:nvCxnSpPr>
          <p:cNvPr id="50" name="Straight Connector 49">
            <a:extLst>
              <a:ext uri="{FF2B5EF4-FFF2-40B4-BE49-F238E27FC236}">
                <a16:creationId xmlns:a16="http://schemas.microsoft.com/office/drawing/2014/main" id="{F44C9AD5-04B3-48DE-BD4C-55601328CF08}"/>
              </a:ext>
            </a:extLst>
          </p:cNvPr>
          <p:cNvCxnSpPr>
            <a:cxnSpLocks/>
            <a:stCxn id="7" idx="0"/>
            <a:endCxn id="12" idx="1"/>
          </p:cNvCxnSpPr>
          <p:nvPr/>
        </p:nvCxnSpPr>
        <p:spPr>
          <a:xfrm>
            <a:off x="8133371" y="4511919"/>
            <a:ext cx="792761"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Straight Connector 50">
            <a:extLst>
              <a:ext uri="{FF2B5EF4-FFF2-40B4-BE49-F238E27FC236}">
                <a16:creationId xmlns:a16="http://schemas.microsoft.com/office/drawing/2014/main" id="{F8B9FD7B-E2A5-4D09-A2CF-E6D8D2116105}"/>
              </a:ext>
            </a:extLst>
          </p:cNvPr>
          <p:cNvCxnSpPr>
            <a:cxnSpLocks/>
          </p:cNvCxnSpPr>
          <p:nvPr/>
        </p:nvCxnSpPr>
        <p:spPr>
          <a:xfrm>
            <a:off x="8074159" y="4389375"/>
            <a:ext cx="884475" cy="157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35" name="Group 34">
            <a:extLst>
              <a:ext uri="{FF2B5EF4-FFF2-40B4-BE49-F238E27FC236}">
                <a16:creationId xmlns:a16="http://schemas.microsoft.com/office/drawing/2014/main" id="{53447D67-FA43-40DF-8451-4EA96B3C0521}"/>
              </a:ext>
            </a:extLst>
          </p:cNvPr>
          <p:cNvGrpSpPr/>
          <p:nvPr/>
        </p:nvGrpSpPr>
        <p:grpSpPr>
          <a:xfrm>
            <a:off x="9105364" y="6390266"/>
            <a:ext cx="8288791" cy="377582"/>
            <a:chOff x="9105364" y="6390266"/>
            <a:chExt cx="8288791" cy="377582"/>
          </a:xfrm>
        </p:grpSpPr>
        <p:sp>
          <p:nvSpPr>
            <p:cNvPr id="36" name="TextBox 35">
              <a:extLst>
                <a:ext uri="{FF2B5EF4-FFF2-40B4-BE49-F238E27FC236}">
                  <a16:creationId xmlns:a16="http://schemas.microsoft.com/office/drawing/2014/main" id="{8B97111B-87C9-4BDC-A432-3E79682B423A}"/>
                </a:ext>
              </a:extLst>
            </p:cNvPr>
            <p:cNvSpPr txBox="1"/>
            <p:nvPr/>
          </p:nvSpPr>
          <p:spPr>
            <a:xfrm>
              <a:off x="10779618" y="6429294"/>
              <a:ext cx="661453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bg1"/>
                  </a:solidFill>
                  <a:latin typeface="Gibson" pitchFamily="2" charset="77"/>
                </a:rPr>
                <a:t>For Finance</a:t>
              </a:r>
            </a:p>
          </p:txBody>
        </p:sp>
        <p:pic>
          <p:nvPicPr>
            <p:cNvPr id="38" name="Picture 37">
              <a:extLst>
                <a:ext uri="{FF2B5EF4-FFF2-40B4-BE49-F238E27FC236}">
                  <a16:creationId xmlns:a16="http://schemas.microsoft.com/office/drawing/2014/main" id="{459D8EE1-CA07-4C24-A4C3-22EC47E2C97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05364" y="6390266"/>
              <a:ext cx="1712891" cy="361993"/>
            </a:xfrm>
            <a:prstGeom prst="rect">
              <a:avLst/>
            </a:prstGeom>
          </p:spPr>
        </p:pic>
      </p:grpSp>
    </p:spTree>
    <p:extLst>
      <p:ext uri="{BB962C8B-B14F-4D97-AF65-F5344CB8AC3E}">
        <p14:creationId xmlns:p14="http://schemas.microsoft.com/office/powerpoint/2010/main" val="4038005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F2E8A4-1910-4414-B96C-D14F72D02820}"/>
              </a:ext>
            </a:extLst>
          </p:cNvPr>
          <p:cNvSpPr/>
          <p:nvPr/>
        </p:nvSpPr>
        <p:spPr>
          <a:xfrm>
            <a:off x="0" y="1038148"/>
            <a:ext cx="12192000" cy="4721177"/>
          </a:xfrm>
          <a:prstGeom prst="rect">
            <a:avLst/>
          </a:prstGeom>
          <a:solidFill>
            <a:srgbClr val="003A5C">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F4637B26-5BB2-41E5-9CA7-8D456CB08766}"/>
              </a:ext>
            </a:extLst>
          </p:cNvPr>
          <p:cNvGrpSpPr/>
          <p:nvPr/>
        </p:nvGrpSpPr>
        <p:grpSpPr>
          <a:xfrm>
            <a:off x="9105364" y="6390266"/>
            <a:ext cx="8288791" cy="377582"/>
            <a:chOff x="9105364" y="6390266"/>
            <a:chExt cx="8288791" cy="377582"/>
          </a:xfrm>
        </p:grpSpPr>
        <p:sp>
          <p:nvSpPr>
            <p:cNvPr id="4" name="TextBox 3">
              <a:extLst>
                <a:ext uri="{FF2B5EF4-FFF2-40B4-BE49-F238E27FC236}">
                  <a16:creationId xmlns:a16="http://schemas.microsoft.com/office/drawing/2014/main" id="{E06544DC-F06A-FE49-B314-C0B2FD746BD4}"/>
                </a:ext>
              </a:extLst>
            </p:cNvPr>
            <p:cNvSpPr txBox="1"/>
            <p:nvPr/>
          </p:nvSpPr>
          <p:spPr>
            <a:xfrm>
              <a:off x="10779618" y="6429294"/>
              <a:ext cx="661453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bg1"/>
                  </a:solidFill>
                  <a:latin typeface="Gibson" pitchFamily="2" charset="77"/>
                </a:rPr>
                <a:t>For Finance</a:t>
              </a:r>
            </a:p>
          </p:txBody>
        </p:sp>
        <p:pic>
          <p:nvPicPr>
            <p:cNvPr id="5" name="Picture 4">
              <a:extLst>
                <a:ext uri="{FF2B5EF4-FFF2-40B4-BE49-F238E27FC236}">
                  <a16:creationId xmlns:a16="http://schemas.microsoft.com/office/drawing/2014/main" id="{9C63D477-3EAE-C840-8377-8136FE5E4A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5364" y="6390266"/>
              <a:ext cx="1712891" cy="361993"/>
            </a:xfrm>
            <a:prstGeom prst="rect">
              <a:avLst/>
            </a:prstGeom>
          </p:spPr>
        </p:pic>
      </p:grpSp>
      <p:sp>
        <p:nvSpPr>
          <p:cNvPr id="6" name="TextBox 5">
            <a:extLst>
              <a:ext uri="{FF2B5EF4-FFF2-40B4-BE49-F238E27FC236}">
                <a16:creationId xmlns:a16="http://schemas.microsoft.com/office/drawing/2014/main" id="{23EF2EFF-0400-4913-A9F2-62E85DF4CCDD}"/>
              </a:ext>
            </a:extLst>
          </p:cNvPr>
          <p:cNvSpPr txBox="1"/>
          <p:nvPr/>
        </p:nvSpPr>
        <p:spPr>
          <a:xfrm>
            <a:off x="1306912" y="407206"/>
            <a:ext cx="9578176" cy="6309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b="1" dirty="0">
                <a:solidFill>
                  <a:srgbClr val="003A5C"/>
                </a:solidFill>
                <a:latin typeface="Gibson" pitchFamily="2" charset="77"/>
              </a:rPr>
              <a:t>Webinar: Keeping Your Financial Institution Secure</a:t>
            </a:r>
          </a:p>
        </p:txBody>
      </p:sp>
      <p:sp>
        <p:nvSpPr>
          <p:cNvPr id="7" name="TextBox 6">
            <a:extLst>
              <a:ext uri="{FF2B5EF4-FFF2-40B4-BE49-F238E27FC236}">
                <a16:creationId xmlns:a16="http://schemas.microsoft.com/office/drawing/2014/main" id="{90BF4FBC-EAA8-4B91-850F-FF24530D4B84}"/>
              </a:ext>
            </a:extLst>
          </p:cNvPr>
          <p:cNvSpPr txBox="1"/>
          <p:nvPr/>
        </p:nvSpPr>
        <p:spPr>
          <a:xfrm>
            <a:off x="1500217" y="1323712"/>
            <a:ext cx="8774953" cy="6309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b="1" dirty="0">
                <a:solidFill>
                  <a:schemeClr val="accent2"/>
                </a:solidFill>
                <a:latin typeface="Gibson" pitchFamily="2" charset="77"/>
              </a:rPr>
              <a:t>Today’s Presenters:</a:t>
            </a:r>
          </a:p>
        </p:txBody>
      </p:sp>
      <p:pic>
        <p:nvPicPr>
          <p:cNvPr id="3" name="Picture 2" descr="A person in a suit and tie&#10;&#10;Description automatically generated with medium confidence">
            <a:extLst>
              <a:ext uri="{FF2B5EF4-FFF2-40B4-BE49-F238E27FC236}">
                <a16:creationId xmlns:a16="http://schemas.microsoft.com/office/drawing/2014/main" id="{1A685F5C-1E58-48E6-8F01-41084F3EFE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4536" y="2346913"/>
            <a:ext cx="1773735" cy="2328027"/>
          </a:xfrm>
          <a:prstGeom prst="rect">
            <a:avLst/>
          </a:prstGeom>
          <a:ln w="38100">
            <a:solidFill>
              <a:srgbClr val="003A5C"/>
            </a:solidFill>
          </a:ln>
        </p:spPr>
      </p:pic>
      <p:pic>
        <p:nvPicPr>
          <p:cNvPr id="9" name="Picture 8" descr="A person smiling for the picture&#10;&#10;Description automatically generated with medium confidence">
            <a:extLst>
              <a:ext uri="{FF2B5EF4-FFF2-40B4-BE49-F238E27FC236}">
                <a16:creationId xmlns:a16="http://schemas.microsoft.com/office/drawing/2014/main" id="{9049A811-DA32-41F0-A58A-DFBD9DD294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2318" y="2346913"/>
            <a:ext cx="1876030" cy="2328027"/>
          </a:xfrm>
          <a:prstGeom prst="rect">
            <a:avLst/>
          </a:prstGeom>
          <a:ln w="38100">
            <a:solidFill>
              <a:srgbClr val="003A5C"/>
            </a:solidFill>
          </a:ln>
        </p:spPr>
      </p:pic>
      <p:sp>
        <p:nvSpPr>
          <p:cNvPr id="11" name="TextBox 10">
            <a:extLst>
              <a:ext uri="{FF2B5EF4-FFF2-40B4-BE49-F238E27FC236}">
                <a16:creationId xmlns:a16="http://schemas.microsoft.com/office/drawing/2014/main" id="{811AC347-FFCE-458D-9DFA-2BB275D5E2DB}"/>
              </a:ext>
            </a:extLst>
          </p:cNvPr>
          <p:cNvSpPr txBox="1"/>
          <p:nvPr/>
        </p:nvSpPr>
        <p:spPr>
          <a:xfrm>
            <a:off x="2798409" y="4795624"/>
            <a:ext cx="2685987"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solidFill>
                  <a:srgbClr val="003A5C"/>
                </a:solidFill>
                <a:latin typeface="Gibson" pitchFamily="2" charset="77"/>
              </a:rPr>
              <a:t>Bill Lawrence</a:t>
            </a:r>
          </a:p>
          <a:p>
            <a:pPr algn="ctr"/>
            <a:r>
              <a:rPr lang="en-US" dirty="0">
                <a:solidFill>
                  <a:schemeClr val="accent2"/>
                </a:solidFill>
                <a:latin typeface="Gibson" pitchFamily="2" charset="77"/>
              </a:rPr>
              <a:t>Senior Solutions Architect</a:t>
            </a:r>
          </a:p>
        </p:txBody>
      </p:sp>
      <p:sp>
        <p:nvSpPr>
          <p:cNvPr id="12" name="TextBox 11">
            <a:extLst>
              <a:ext uri="{FF2B5EF4-FFF2-40B4-BE49-F238E27FC236}">
                <a16:creationId xmlns:a16="http://schemas.microsoft.com/office/drawing/2014/main" id="{48EC1BBA-6A31-4B0E-976D-E78EDC27A775}"/>
              </a:ext>
            </a:extLst>
          </p:cNvPr>
          <p:cNvSpPr txBox="1"/>
          <p:nvPr/>
        </p:nvSpPr>
        <p:spPr>
          <a:xfrm>
            <a:off x="5887694" y="4795624"/>
            <a:ext cx="3545278"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solidFill>
                  <a:srgbClr val="003A5C"/>
                </a:solidFill>
                <a:latin typeface="Gibson" pitchFamily="2" charset="77"/>
              </a:rPr>
              <a:t>Jim Doyle</a:t>
            </a:r>
          </a:p>
          <a:p>
            <a:pPr algn="ctr"/>
            <a:r>
              <a:rPr lang="en-US" dirty="0">
                <a:solidFill>
                  <a:schemeClr val="accent2"/>
                </a:solidFill>
                <a:latin typeface="Gibson" pitchFamily="2" charset="77"/>
              </a:rPr>
              <a:t>Vice President of Sales Engineering</a:t>
            </a:r>
          </a:p>
        </p:txBody>
      </p:sp>
    </p:spTree>
    <p:extLst>
      <p:ext uri="{BB962C8B-B14F-4D97-AF65-F5344CB8AC3E}">
        <p14:creationId xmlns:p14="http://schemas.microsoft.com/office/powerpoint/2010/main" val="1797310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6C9999-45CE-42A1-A656-9E71D3BCB993}"/>
              </a:ext>
            </a:extLst>
          </p:cNvPr>
          <p:cNvSpPr/>
          <p:nvPr/>
        </p:nvSpPr>
        <p:spPr>
          <a:xfrm>
            <a:off x="859532" y="559261"/>
            <a:ext cx="10472935" cy="5170646"/>
          </a:xfrm>
          <a:prstGeom prst="rect">
            <a:avLst/>
          </a:prstGeom>
        </p:spPr>
        <p:txBody>
          <a:bodyPr wrap="square">
            <a:spAutoFit/>
          </a:bodyPr>
          <a:lstStyle/>
          <a:p>
            <a:pPr algn="ctr"/>
            <a:r>
              <a:rPr lang="en-US" sz="3000" b="1" dirty="0">
                <a:solidFill>
                  <a:srgbClr val="003A5C"/>
                </a:solidFill>
                <a:latin typeface="Gibson"/>
              </a:rPr>
              <a:t>Which risks are particular to the financial services sector?</a:t>
            </a:r>
          </a:p>
          <a:p>
            <a:pPr algn="ctr"/>
            <a:endParaRPr lang="en-US" sz="2700" b="1" dirty="0"/>
          </a:p>
          <a:p>
            <a:pPr marL="285750" indent="-285750" algn="just">
              <a:spcAft>
                <a:spcPts val="1800"/>
              </a:spcAft>
              <a:buFont typeface="Arial" panose="020B0604020202020204" pitchFamily="34" charset="0"/>
              <a:buChar char="•"/>
            </a:pPr>
            <a:r>
              <a:rPr lang="en-US" dirty="0">
                <a:solidFill>
                  <a:srgbClr val="003A5C"/>
                </a:solidFill>
                <a:latin typeface="Source Sans Pro" panose="020B0503030403020204" pitchFamily="34" charset="0"/>
              </a:rPr>
              <a:t>According to Boston Consulting Group research, financial service firms are up to 300 times more likely to experience a cyber attack per year compared to companies in other industries.</a:t>
            </a:r>
          </a:p>
          <a:p>
            <a:pPr marL="285750" indent="-285750" algn="just">
              <a:spcAft>
                <a:spcPts val="1800"/>
              </a:spcAft>
              <a:buFont typeface="Arial" panose="020B0604020202020204" pitchFamily="34" charset="0"/>
              <a:buChar char="•"/>
            </a:pPr>
            <a:r>
              <a:rPr lang="en-US" dirty="0">
                <a:solidFill>
                  <a:srgbClr val="003A5C"/>
                </a:solidFill>
                <a:latin typeface="Source Sans Pro" panose="020B0503030403020204" pitchFamily="34" charset="0"/>
              </a:rPr>
              <a:t>The average cost of a successful DDoS attack on a financial services organization is reported to be up to $1.8 million. </a:t>
            </a:r>
          </a:p>
          <a:p>
            <a:pPr marL="285750" indent="-285750" algn="just">
              <a:spcAft>
                <a:spcPts val="1800"/>
              </a:spcAft>
              <a:buFont typeface="Arial" panose="020B0604020202020204" pitchFamily="34" charset="0"/>
              <a:buChar char="•"/>
            </a:pPr>
            <a:r>
              <a:rPr lang="en-US" dirty="0">
                <a:solidFill>
                  <a:srgbClr val="003A5C"/>
                </a:solidFill>
                <a:latin typeface="Source Sans Pro" panose="020B0503030403020204" pitchFamily="34" charset="0"/>
              </a:rPr>
              <a:t>Attacker motivation can vary widely:</a:t>
            </a:r>
          </a:p>
          <a:p>
            <a:pPr marL="742950" lvl="1" indent="-285750" algn="just">
              <a:spcAft>
                <a:spcPts val="1800"/>
              </a:spcAft>
              <a:buClr>
                <a:schemeClr val="accent2"/>
              </a:buClr>
              <a:buFont typeface="Wingdings" panose="05000000000000000000" pitchFamily="2" charset="2"/>
              <a:buChar char="Ø"/>
            </a:pPr>
            <a:r>
              <a:rPr lang="en-US" dirty="0">
                <a:solidFill>
                  <a:srgbClr val="003A5C"/>
                </a:solidFill>
                <a:latin typeface="Source Sans Pro" panose="020B0503030403020204" pitchFamily="34" charset="0"/>
              </a:rPr>
              <a:t>Cyber-vandalism: Bragging rights for targeting a well-known financial institution and denying access to legitimate users.</a:t>
            </a:r>
          </a:p>
          <a:p>
            <a:pPr marL="742950" lvl="1" indent="-285750" algn="just">
              <a:spcAft>
                <a:spcPts val="1800"/>
              </a:spcAft>
              <a:buClr>
                <a:schemeClr val="accent2"/>
              </a:buClr>
              <a:buFont typeface="Wingdings" panose="05000000000000000000" pitchFamily="2" charset="2"/>
              <a:buChar char="Ø"/>
            </a:pPr>
            <a:r>
              <a:rPr lang="en-US" dirty="0">
                <a:solidFill>
                  <a:srgbClr val="003A5C"/>
                </a:solidFill>
                <a:latin typeface="Source Sans Pro" panose="020B0503030403020204" pitchFamily="34" charset="0"/>
              </a:rPr>
              <a:t>Distraction: Diversionary tactic to keep security teams busy while attempts are made to access sensitive financial data.</a:t>
            </a:r>
          </a:p>
          <a:p>
            <a:pPr marL="742950" lvl="1" indent="-285750" algn="just">
              <a:spcAft>
                <a:spcPts val="1800"/>
              </a:spcAft>
              <a:buClr>
                <a:schemeClr val="accent2"/>
              </a:buClr>
              <a:buFont typeface="Wingdings" panose="05000000000000000000" pitchFamily="2" charset="2"/>
              <a:buChar char="Ø"/>
            </a:pPr>
            <a:r>
              <a:rPr lang="en-US" dirty="0">
                <a:solidFill>
                  <a:srgbClr val="003A5C"/>
                </a:solidFill>
                <a:latin typeface="Source Sans Pro" panose="020B0503030403020204" pitchFamily="34" charset="0"/>
              </a:rPr>
              <a:t>Financial Gain: Ransome DoS (</a:t>
            </a:r>
            <a:r>
              <a:rPr lang="en-US" dirty="0" err="1">
                <a:solidFill>
                  <a:srgbClr val="003A5C"/>
                </a:solidFill>
                <a:latin typeface="Source Sans Pro" panose="020B0503030403020204" pitchFamily="34" charset="0"/>
              </a:rPr>
              <a:t>RDoS</a:t>
            </a:r>
            <a:r>
              <a:rPr lang="en-US" dirty="0">
                <a:solidFill>
                  <a:srgbClr val="003A5C"/>
                </a:solidFill>
                <a:latin typeface="Source Sans Pro" panose="020B0503030403020204" pitchFamily="34" charset="0"/>
              </a:rPr>
              <a:t>) attacks are more popular with less sophisticated organizations but can also impact banks. </a:t>
            </a:r>
            <a:endParaRPr lang="en-US" dirty="0">
              <a:solidFill>
                <a:srgbClr val="003A5C"/>
              </a:solidFill>
            </a:endParaRPr>
          </a:p>
        </p:txBody>
      </p:sp>
      <p:grpSp>
        <p:nvGrpSpPr>
          <p:cNvPr id="5" name="Group 4">
            <a:extLst>
              <a:ext uri="{FF2B5EF4-FFF2-40B4-BE49-F238E27FC236}">
                <a16:creationId xmlns:a16="http://schemas.microsoft.com/office/drawing/2014/main" id="{42C98AF6-376B-4FFE-AA02-7F6FAF01ACBF}"/>
              </a:ext>
            </a:extLst>
          </p:cNvPr>
          <p:cNvGrpSpPr/>
          <p:nvPr/>
        </p:nvGrpSpPr>
        <p:grpSpPr>
          <a:xfrm>
            <a:off x="9105364" y="6390266"/>
            <a:ext cx="8288791" cy="377582"/>
            <a:chOff x="9105364" y="6390266"/>
            <a:chExt cx="8288791" cy="377582"/>
          </a:xfrm>
        </p:grpSpPr>
        <p:sp>
          <p:nvSpPr>
            <p:cNvPr id="7" name="TextBox 6">
              <a:extLst>
                <a:ext uri="{FF2B5EF4-FFF2-40B4-BE49-F238E27FC236}">
                  <a16:creationId xmlns:a16="http://schemas.microsoft.com/office/drawing/2014/main" id="{599CF87C-250F-42B1-94D4-5B550BA175EC}"/>
                </a:ext>
              </a:extLst>
            </p:cNvPr>
            <p:cNvSpPr txBox="1"/>
            <p:nvPr/>
          </p:nvSpPr>
          <p:spPr>
            <a:xfrm>
              <a:off x="10779618" y="6429294"/>
              <a:ext cx="661453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bg1"/>
                  </a:solidFill>
                  <a:latin typeface="Gibson" pitchFamily="2" charset="77"/>
                </a:rPr>
                <a:t>For Finance</a:t>
              </a:r>
            </a:p>
          </p:txBody>
        </p:sp>
        <p:pic>
          <p:nvPicPr>
            <p:cNvPr id="8" name="Picture 7">
              <a:extLst>
                <a:ext uri="{FF2B5EF4-FFF2-40B4-BE49-F238E27FC236}">
                  <a16:creationId xmlns:a16="http://schemas.microsoft.com/office/drawing/2014/main" id="{10BAC8BA-CCC7-48F4-98A0-03259205A6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5364" y="6390266"/>
              <a:ext cx="1712891" cy="361993"/>
            </a:xfrm>
            <a:prstGeom prst="rect">
              <a:avLst/>
            </a:prstGeom>
          </p:spPr>
        </p:pic>
      </p:grpSp>
    </p:spTree>
    <p:extLst>
      <p:ext uri="{BB962C8B-B14F-4D97-AF65-F5344CB8AC3E}">
        <p14:creationId xmlns:p14="http://schemas.microsoft.com/office/powerpoint/2010/main" val="4206704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6C9999-45CE-42A1-A656-9E71D3BCB993}"/>
              </a:ext>
            </a:extLst>
          </p:cNvPr>
          <p:cNvSpPr/>
          <p:nvPr/>
        </p:nvSpPr>
        <p:spPr>
          <a:xfrm>
            <a:off x="859532" y="559261"/>
            <a:ext cx="10472935" cy="5493812"/>
          </a:xfrm>
          <a:prstGeom prst="rect">
            <a:avLst/>
          </a:prstGeom>
        </p:spPr>
        <p:txBody>
          <a:bodyPr wrap="square">
            <a:spAutoFit/>
          </a:bodyPr>
          <a:lstStyle/>
          <a:p>
            <a:pPr algn="ctr"/>
            <a:r>
              <a:rPr lang="en-US" sz="3000" b="1" dirty="0">
                <a:solidFill>
                  <a:srgbClr val="003A5C"/>
                </a:solidFill>
                <a:latin typeface="Gibson"/>
              </a:rPr>
              <a:t>What are the effects of a DDoS attack?</a:t>
            </a:r>
          </a:p>
          <a:p>
            <a:pPr algn="just">
              <a:spcBef>
                <a:spcPts val="1800"/>
              </a:spcBef>
            </a:pPr>
            <a:r>
              <a:rPr lang="en-US" dirty="0">
                <a:solidFill>
                  <a:srgbClr val="003A5C"/>
                </a:solidFill>
              </a:rPr>
              <a:t> </a:t>
            </a:r>
            <a:r>
              <a:rPr lang="en-US" dirty="0">
                <a:solidFill>
                  <a:srgbClr val="003A5C"/>
                </a:solidFill>
                <a:sym typeface="Wingdings" panose="05000000000000000000" pitchFamily="2" charset="2"/>
              </a:rPr>
              <a:t> </a:t>
            </a:r>
            <a:r>
              <a:rPr lang="en-US" dirty="0">
                <a:solidFill>
                  <a:srgbClr val="003A5C"/>
                </a:solidFill>
              </a:rPr>
              <a:t>KNOW THE SIGNS OF AN ACTIVE ATTACK!</a:t>
            </a:r>
          </a:p>
          <a:p>
            <a:pPr algn="just"/>
            <a:endParaRPr lang="en-US" dirty="0">
              <a:solidFill>
                <a:srgbClr val="003A5C"/>
              </a:solidFill>
            </a:endParaRPr>
          </a:p>
          <a:p>
            <a:pPr marL="285750" indent="-285750" algn="just">
              <a:spcAft>
                <a:spcPts val="1800"/>
              </a:spcAft>
              <a:buFont typeface="Arial" panose="020B0604020202020204" pitchFamily="34" charset="0"/>
              <a:buChar char="•"/>
            </a:pPr>
            <a:r>
              <a:rPr lang="en-US" dirty="0">
                <a:solidFill>
                  <a:srgbClr val="003A5C"/>
                </a:solidFill>
              </a:rPr>
              <a:t>DDoS attacks disrupt organizations of any size.</a:t>
            </a:r>
          </a:p>
          <a:p>
            <a:pPr marL="285750" indent="-285750" algn="just">
              <a:spcAft>
                <a:spcPts val="1800"/>
              </a:spcAft>
              <a:buFont typeface="Arial" panose="020B0604020202020204" pitchFamily="34" charset="0"/>
              <a:buChar char="•"/>
            </a:pPr>
            <a:r>
              <a:rPr lang="en-US" dirty="0">
                <a:solidFill>
                  <a:srgbClr val="003A5C"/>
                </a:solidFill>
              </a:rPr>
              <a:t>DDoS attacks degrade the performance and availability of a network: </a:t>
            </a:r>
          </a:p>
          <a:p>
            <a:pPr marL="742950" lvl="1" indent="-285750">
              <a:spcBef>
                <a:spcPts val="600"/>
              </a:spcBef>
              <a:buClr>
                <a:schemeClr val="accent2"/>
              </a:buClr>
              <a:buFont typeface="Wingdings" panose="05000000000000000000" pitchFamily="2" charset="2"/>
              <a:buChar char="Ø"/>
            </a:pPr>
            <a:r>
              <a:rPr lang="en-US" dirty="0">
                <a:solidFill>
                  <a:srgbClr val="003A5C"/>
                </a:solidFill>
              </a:rPr>
              <a:t> Slow access to files, either locally or remotely.</a:t>
            </a:r>
          </a:p>
          <a:p>
            <a:pPr marL="742950" lvl="1" indent="-285750">
              <a:spcBef>
                <a:spcPts val="600"/>
              </a:spcBef>
              <a:buClr>
                <a:schemeClr val="accent2"/>
              </a:buClr>
              <a:buFont typeface="Wingdings" panose="05000000000000000000" pitchFamily="2" charset="2"/>
              <a:buChar char="Ø"/>
            </a:pPr>
            <a:r>
              <a:rPr lang="en-US" dirty="0">
                <a:solidFill>
                  <a:srgbClr val="003A5C"/>
                </a:solidFill>
              </a:rPr>
              <a:t> A long-term inability to access a particular website.</a:t>
            </a:r>
          </a:p>
          <a:p>
            <a:pPr marL="742950" lvl="1" indent="-285750">
              <a:spcBef>
                <a:spcPts val="600"/>
              </a:spcBef>
              <a:buClr>
                <a:schemeClr val="accent2"/>
              </a:buClr>
              <a:buFont typeface="Wingdings" panose="05000000000000000000" pitchFamily="2" charset="2"/>
              <a:buChar char="Ø"/>
            </a:pPr>
            <a:r>
              <a:rPr lang="en-US" dirty="0">
                <a:solidFill>
                  <a:srgbClr val="003A5C"/>
                </a:solidFill>
              </a:rPr>
              <a:t> Internet connection failure.</a:t>
            </a:r>
          </a:p>
          <a:p>
            <a:pPr marL="742950" lvl="1" indent="-285750">
              <a:spcBef>
                <a:spcPts val="600"/>
              </a:spcBef>
              <a:buClr>
                <a:schemeClr val="accent2"/>
              </a:buClr>
              <a:buFont typeface="Wingdings" panose="05000000000000000000" pitchFamily="2" charset="2"/>
              <a:buChar char="Ø"/>
            </a:pPr>
            <a:r>
              <a:rPr lang="en-US" dirty="0">
                <a:solidFill>
                  <a:srgbClr val="003A5C"/>
                </a:solidFill>
              </a:rPr>
              <a:t> Problems accessing some or all websites and servers.</a:t>
            </a:r>
          </a:p>
          <a:p>
            <a:pPr marL="742950" lvl="1" indent="-285750">
              <a:spcBef>
                <a:spcPts val="600"/>
              </a:spcBef>
              <a:buClr>
                <a:schemeClr val="accent2"/>
              </a:buClr>
              <a:buFont typeface="Wingdings" panose="05000000000000000000" pitchFamily="2" charset="2"/>
              <a:buChar char="Ø"/>
            </a:pPr>
            <a:r>
              <a:rPr lang="en-US" dirty="0">
                <a:solidFill>
                  <a:srgbClr val="003A5C"/>
                </a:solidFill>
              </a:rPr>
              <a:t> Excessive amount of spam emails.</a:t>
            </a:r>
          </a:p>
          <a:p>
            <a:pPr marL="742950" lvl="1" indent="-285750">
              <a:spcBef>
                <a:spcPts val="600"/>
              </a:spcBef>
              <a:buClr>
                <a:schemeClr val="accent2"/>
              </a:buClr>
              <a:buFont typeface="Wingdings" panose="05000000000000000000" pitchFamily="2" charset="2"/>
              <a:buChar char="Ø"/>
            </a:pPr>
            <a:r>
              <a:rPr lang="en-US" dirty="0">
                <a:solidFill>
                  <a:srgbClr val="003A5C"/>
                </a:solidFill>
              </a:rPr>
              <a:t> Extremely high resource utilization on servers or network nodes.</a:t>
            </a:r>
          </a:p>
          <a:p>
            <a:pPr lvl="1">
              <a:spcBef>
                <a:spcPts val="600"/>
              </a:spcBef>
              <a:buFont typeface="Arial" panose="020B0604020202020204" pitchFamily="34" charset="0"/>
              <a:buChar char="•"/>
            </a:pPr>
            <a:endParaRPr lang="en-US" dirty="0">
              <a:solidFill>
                <a:srgbClr val="003A5C"/>
              </a:solidFill>
            </a:endParaRPr>
          </a:p>
          <a:p>
            <a:pPr marL="285750" indent="-285750" algn="just">
              <a:spcAft>
                <a:spcPts val="1800"/>
              </a:spcAft>
              <a:buFont typeface="Arial" panose="020B0604020202020204" pitchFamily="34" charset="0"/>
              <a:buChar char="•"/>
            </a:pPr>
            <a:r>
              <a:rPr lang="en-US" dirty="0">
                <a:solidFill>
                  <a:srgbClr val="003A5C"/>
                </a:solidFill>
              </a:rPr>
              <a:t>The effects of a DDoS attack can cause a loss of trust amongst network users, causing damage to an organization's brand and reputation. </a:t>
            </a:r>
          </a:p>
        </p:txBody>
      </p:sp>
      <p:grpSp>
        <p:nvGrpSpPr>
          <p:cNvPr id="5" name="Group 4">
            <a:extLst>
              <a:ext uri="{FF2B5EF4-FFF2-40B4-BE49-F238E27FC236}">
                <a16:creationId xmlns:a16="http://schemas.microsoft.com/office/drawing/2014/main" id="{BE5B861D-CDBB-4AF7-A74E-7921854BBA11}"/>
              </a:ext>
            </a:extLst>
          </p:cNvPr>
          <p:cNvGrpSpPr/>
          <p:nvPr/>
        </p:nvGrpSpPr>
        <p:grpSpPr>
          <a:xfrm>
            <a:off x="9105364" y="6390266"/>
            <a:ext cx="8288791" cy="377582"/>
            <a:chOff x="9105364" y="6390266"/>
            <a:chExt cx="8288791" cy="377582"/>
          </a:xfrm>
        </p:grpSpPr>
        <p:sp>
          <p:nvSpPr>
            <p:cNvPr id="7" name="TextBox 6">
              <a:extLst>
                <a:ext uri="{FF2B5EF4-FFF2-40B4-BE49-F238E27FC236}">
                  <a16:creationId xmlns:a16="http://schemas.microsoft.com/office/drawing/2014/main" id="{9431C1D6-5098-485E-8D54-DED6CAE4FE21}"/>
                </a:ext>
              </a:extLst>
            </p:cNvPr>
            <p:cNvSpPr txBox="1"/>
            <p:nvPr/>
          </p:nvSpPr>
          <p:spPr>
            <a:xfrm>
              <a:off x="10779618" y="6429294"/>
              <a:ext cx="661453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bg1"/>
                  </a:solidFill>
                  <a:latin typeface="Gibson" pitchFamily="2" charset="77"/>
                </a:rPr>
                <a:t>For Finance</a:t>
              </a:r>
            </a:p>
          </p:txBody>
        </p:sp>
        <p:pic>
          <p:nvPicPr>
            <p:cNvPr id="8" name="Picture 7">
              <a:extLst>
                <a:ext uri="{FF2B5EF4-FFF2-40B4-BE49-F238E27FC236}">
                  <a16:creationId xmlns:a16="http://schemas.microsoft.com/office/drawing/2014/main" id="{EACBCBD3-3D30-4868-89E4-015C615740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5364" y="6390266"/>
              <a:ext cx="1712891" cy="361993"/>
            </a:xfrm>
            <a:prstGeom prst="rect">
              <a:avLst/>
            </a:prstGeom>
          </p:spPr>
        </p:pic>
      </p:grpSp>
    </p:spTree>
    <p:extLst>
      <p:ext uri="{BB962C8B-B14F-4D97-AF65-F5344CB8AC3E}">
        <p14:creationId xmlns:p14="http://schemas.microsoft.com/office/powerpoint/2010/main" val="4228190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F56997-8FB7-4781-9168-23DA5DE15009}"/>
              </a:ext>
            </a:extLst>
          </p:cNvPr>
          <p:cNvSpPr/>
          <p:nvPr/>
        </p:nvSpPr>
        <p:spPr>
          <a:xfrm>
            <a:off x="527244" y="573881"/>
            <a:ext cx="11137512" cy="5016758"/>
          </a:xfrm>
          <a:prstGeom prst="rect">
            <a:avLst/>
          </a:prstGeom>
        </p:spPr>
        <p:txBody>
          <a:bodyPr wrap="square">
            <a:spAutoFit/>
          </a:bodyPr>
          <a:lstStyle/>
          <a:p>
            <a:pPr algn="ctr"/>
            <a:r>
              <a:rPr lang="en-US" sz="3000" b="1" dirty="0">
                <a:solidFill>
                  <a:srgbClr val="003A5C"/>
                </a:solidFill>
                <a:latin typeface="Gibson"/>
              </a:rPr>
              <a:t>Do you know the signs of an active DDoS attack?</a:t>
            </a:r>
          </a:p>
          <a:p>
            <a:pPr algn="just"/>
            <a:endParaRPr lang="en-US" dirty="0"/>
          </a:p>
          <a:p>
            <a:pPr algn="just"/>
            <a:r>
              <a:rPr lang="en-US" dirty="0">
                <a:solidFill>
                  <a:srgbClr val="003A5C"/>
                </a:solidFill>
                <a:sym typeface="Wingdings" panose="05000000000000000000" pitchFamily="2" charset="2"/>
              </a:rPr>
              <a:t> </a:t>
            </a:r>
            <a:r>
              <a:rPr lang="en-US" dirty="0">
                <a:solidFill>
                  <a:srgbClr val="003A5C"/>
                </a:solidFill>
              </a:rPr>
              <a:t>KNOW THE SIGNS OF AN ACTIVE ATTACK</a:t>
            </a:r>
          </a:p>
          <a:p>
            <a:pPr algn="just"/>
            <a:endParaRPr lang="en-US" dirty="0">
              <a:solidFill>
                <a:srgbClr val="003A5C"/>
              </a:solidFill>
            </a:endParaRPr>
          </a:p>
          <a:p>
            <a:pPr marL="285750" indent="-285750" algn="just">
              <a:spcAft>
                <a:spcPts val="600"/>
              </a:spcAft>
              <a:buFont typeface="Arial" panose="020B0604020202020204" pitchFamily="34" charset="0"/>
              <a:buChar char="•"/>
            </a:pPr>
            <a:r>
              <a:rPr lang="en-US" dirty="0">
                <a:solidFill>
                  <a:srgbClr val="003A5C"/>
                </a:solidFill>
              </a:rPr>
              <a:t>The most effective way to mitigate a DDoS attack is to recognize the signs immediately when the attack begins. Unfortunately, between the time it takes you to realize it’s a DDoS attack and the time it takes to mitigate the damage, hours can go by…  </a:t>
            </a:r>
          </a:p>
          <a:p>
            <a:pPr algn="just">
              <a:spcAft>
                <a:spcPts val="600"/>
              </a:spcAft>
            </a:pPr>
            <a:endParaRPr lang="en-US" dirty="0">
              <a:solidFill>
                <a:srgbClr val="003A5C"/>
              </a:solidFill>
            </a:endParaRPr>
          </a:p>
          <a:p>
            <a:pPr marL="285750" indent="-285750" algn="just">
              <a:spcAft>
                <a:spcPts val="600"/>
              </a:spcAft>
              <a:buFont typeface="Arial" panose="020B0604020202020204" pitchFamily="34" charset="0"/>
              <a:buChar char="•"/>
            </a:pPr>
            <a:r>
              <a:rPr lang="en-US" dirty="0">
                <a:solidFill>
                  <a:srgbClr val="003A5C"/>
                </a:solidFill>
              </a:rPr>
              <a:t>There are a few clues that indicate an ongoing DDoS attack is happening: </a:t>
            </a:r>
          </a:p>
          <a:p>
            <a:pPr marL="742950" lvl="1" indent="-285750" algn="just">
              <a:spcBef>
                <a:spcPts val="1200"/>
              </a:spcBef>
              <a:buClr>
                <a:schemeClr val="accent2"/>
              </a:buClr>
              <a:buFont typeface="Wingdings" panose="05000000000000000000" pitchFamily="2" charset="2"/>
              <a:buChar char="Ø"/>
            </a:pPr>
            <a:r>
              <a:rPr lang="en-US" dirty="0">
                <a:solidFill>
                  <a:srgbClr val="003A5C"/>
                </a:solidFill>
              </a:rPr>
              <a:t>The network is unusually slow. </a:t>
            </a:r>
          </a:p>
          <a:p>
            <a:pPr marL="742950" lvl="1" indent="-285750" algn="just">
              <a:spcBef>
                <a:spcPts val="1200"/>
              </a:spcBef>
              <a:buClr>
                <a:schemeClr val="accent2"/>
              </a:buClr>
              <a:buFont typeface="Wingdings" panose="05000000000000000000" pitchFamily="2" charset="2"/>
              <a:buChar char="Ø"/>
            </a:pPr>
            <a:r>
              <a:rPr lang="en-US" dirty="0">
                <a:solidFill>
                  <a:srgbClr val="003A5C"/>
                </a:solidFill>
              </a:rPr>
              <a:t>Certain websites are not available, or you cannot visit them at all. </a:t>
            </a:r>
          </a:p>
          <a:p>
            <a:pPr marL="742950" lvl="1" indent="-285750" algn="just">
              <a:spcBef>
                <a:spcPts val="1200"/>
              </a:spcBef>
              <a:buClr>
                <a:schemeClr val="accent2"/>
              </a:buClr>
              <a:buFont typeface="Wingdings" panose="05000000000000000000" pitchFamily="2" charset="2"/>
              <a:buChar char="Ø"/>
            </a:pPr>
            <a:r>
              <a:rPr lang="en-US" dirty="0">
                <a:solidFill>
                  <a:srgbClr val="003A5C"/>
                </a:solidFill>
              </a:rPr>
              <a:t>Servers and network nodes are experiencing extremely high load-levels.</a:t>
            </a:r>
          </a:p>
          <a:p>
            <a:pPr marL="285750" indent="-285750" algn="just">
              <a:spcAft>
                <a:spcPts val="600"/>
              </a:spcAft>
              <a:buFont typeface="Arial" panose="020B0604020202020204" pitchFamily="34" charset="0"/>
              <a:buChar char="•"/>
            </a:pPr>
            <a:endParaRPr lang="en-US" dirty="0">
              <a:solidFill>
                <a:srgbClr val="003A5C"/>
              </a:solidFill>
            </a:endParaRPr>
          </a:p>
          <a:p>
            <a:pPr algn="ctr">
              <a:spcAft>
                <a:spcPts val="600"/>
              </a:spcAft>
            </a:pPr>
            <a:r>
              <a:rPr lang="en-US" sz="2400" i="1" dirty="0">
                <a:solidFill>
                  <a:srgbClr val="003A5C"/>
                </a:solidFill>
              </a:rPr>
              <a:t>Consider automated detection and mitigation, “Prevention is Better than Cure”.</a:t>
            </a:r>
          </a:p>
        </p:txBody>
      </p:sp>
      <p:grpSp>
        <p:nvGrpSpPr>
          <p:cNvPr id="6" name="Group 5">
            <a:extLst>
              <a:ext uri="{FF2B5EF4-FFF2-40B4-BE49-F238E27FC236}">
                <a16:creationId xmlns:a16="http://schemas.microsoft.com/office/drawing/2014/main" id="{86241789-BCF5-40AD-AF95-EB2221C5FB81}"/>
              </a:ext>
            </a:extLst>
          </p:cNvPr>
          <p:cNvGrpSpPr/>
          <p:nvPr/>
        </p:nvGrpSpPr>
        <p:grpSpPr>
          <a:xfrm>
            <a:off x="9105364" y="6390266"/>
            <a:ext cx="8288791" cy="377582"/>
            <a:chOff x="9105364" y="6390266"/>
            <a:chExt cx="8288791" cy="377582"/>
          </a:xfrm>
        </p:grpSpPr>
        <p:sp>
          <p:nvSpPr>
            <p:cNvPr id="7" name="TextBox 6">
              <a:extLst>
                <a:ext uri="{FF2B5EF4-FFF2-40B4-BE49-F238E27FC236}">
                  <a16:creationId xmlns:a16="http://schemas.microsoft.com/office/drawing/2014/main" id="{0DE267D0-C93C-4CBA-B771-65C4FD3FA4DE}"/>
                </a:ext>
              </a:extLst>
            </p:cNvPr>
            <p:cNvSpPr txBox="1"/>
            <p:nvPr/>
          </p:nvSpPr>
          <p:spPr>
            <a:xfrm>
              <a:off x="10779618" y="6429294"/>
              <a:ext cx="661453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bg1"/>
                  </a:solidFill>
                  <a:latin typeface="Gibson" pitchFamily="2" charset="77"/>
                </a:rPr>
                <a:t>For Finance</a:t>
              </a:r>
            </a:p>
          </p:txBody>
        </p:sp>
        <p:pic>
          <p:nvPicPr>
            <p:cNvPr id="8" name="Picture 7">
              <a:extLst>
                <a:ext uri="{FF2B5EF4-FFF2-40B4-BE49-F238E27FC236}">
                  <a16:creationId xmlns:a16="http://schemas.microsoft.com/office/drawing/2014/main" id="{B449A058-46DB-4174-AE38-88CAFF10DF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5364" y="6390266"/>
              <a:ext cx="1712891" cy="361993"/>
            </a:xfrm>
            <a:prstGeom prst="rect">
              <a:avLst/>
            </a:prstGeom>
          </p:spPr>
        </p:pic>
      </p:grpSp>
    </p:spTree>
    <p:extLst>
      <p:ext uri="{BB962C8B-B14F-4D97-AF65-F5344CB8AC3E}">
        <p14:creationId xmlns:p14="http://schemas.microsoft.com/office/powerpoint/2010/main" val="728512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7823F0-A3F3-4FB8-8A90-8D5559CE0619}"/>
              </a:ext>
            </a:extLst>
          </p:cNvPr>
          <p:cNvSpPr/>
          <p:nvPr/>
        </p:nvSpPr>
        <p:spPr>
          <a:xfrm>
            <a:off x="446440" y="573881"/>
            <a:ext cx="11299119" cy="4739759"/>
          </a:xfrm>
          <a:prstGeom prst="rect">
            <a:avLst/>
          </a:prstGeom>
        </p:spPr>
        <p:txBody>
          <a:bodyPr wrap="square">
            <a:spAutoFit/>
          </a:bodyPr>
          <a:lstStyle/>
          <a:p>
            <a:pPr algn="ctr"/>
            <a:r>
              <a:rPr lang="en-US" sz="3000" b="1" dirty="0">
                <a:solidFill>
                  <a:srgbClr val="003A5C"/>
                </a:solidFill>
                <a:latin typeface="Gibson"/>
              </a:rPr>
              <a:t>Is your business prepared to prevent and mitigate DDoS attacks, and what is the response plan?</a:t>
            </a:r>
          </a:p>
          <a:p>
            <a:pPr algn="ctr"/>
            <a:endParaRPr lang="en-US" sz="3000" b="1" dirty="0">
              <a:solidFill>
                <a:srgbClr val="003A5C"/>
              </a:solidFill>
              <a:latin typeface="Gibson"/>
            </a:endParaRPr>
          </a:p>
          <a:p>
            <a:pPr algn="just"/>
            <a:endParaRPr lang="en-US" dirty="0">
              <a:solidFill>
                <a:srgbClr val="003A5C"/>
              </a:solidFill>
            </a:endParaRPr>
          </a:p>
          <a:p>
            <a:pPr algn="just"/>
            <a:r>
              <a:rPr lang="en-US" dirty="0">
                <a:solidFill>
                  <a:srgbClr val="003A5C"/>
                </a:solidFill>
              </a:rPr>
              <a:t>From small businesses to global enterprises, all organizations should be prepared to prevent DDoS attacks and have a tested response plan in place. </a:t>
            </a:r>
          </a:p>
          <a:p>
            <a:pPr marL="285750" indent="-285750" algn="just">
              <a:spcBef>
                <a:spcPts val="1200"/>
              </a:spcBef>
              <a:buFont typeface="Arial" panose="020B0604020202020204" pitchFamily="34" charset="0"/>
              <a:buChar char="•"/>
            </a:pPr>
            <a:r>
              <a:rPr lang="en-US" dirty="0">
                <a:solidFill>
                  <a:srgbClr val="003A5C"/>
                </a:solidFill>
              </a:rPr>
              <a:t>Utilize automated detection.  </a:t>
            </a:r>
          </a:p>
          <a:p>
            <a:pPr marL="285750" indent="-285750" algn="just">
              <a:spcBef>
                <a:spcPts val="1200"/>
              </a:spcBef>
              <a:buFont typeface="Arial" panose="020B0604020202020204" pitchFamily="34" charset="0"/>
              <a:buChar char="•"/>
            </a:pPr>
            <a:r>
              <a:rPr lang="en-US" dirty="0">
                <a:solidFill>
                  <a:srgbClr val="003A5C"/>
                </a:solidFill>
              </a:rPr>
              <a:t>Quickly engage mitigation methods to minimize downtime. </a:t>
            </a:r>
          </a:p>
          <a:p>
            <a:pPr marL="285750" indent="-285750" algn="just">
              <a:spcBef>
                <a:spcPts val="1200"/>
              </a:spcBef>
              <a:buFont typeface="Arial" panose="020B0604020202020204" pitchFamily="34" charset="0"/>
              <a:buChar char="•"/>
            </a:pPr>
            <a:r>
              <a:rPr lang="en-US" dirty="0">
                <a:solidFill>
                  <a:srgbClr val="003A5C"/>
                </a:solidFill>
              </a:rPr>
              <a:t>All internal and external contact information and responsibilities should be identified and available off-net. </a:t>
            </a:r>
          </a:p>
          <a:p>
            <a:pPr marL="285750" indent="-285750" algn="just">
              <a:spcBef>
                <a:spcPts val="1200"/>
              </a:spcBef>
              <a:buFont typeface="Arial" panose="020B0604020202020204" pitchFamily="34" charset="0"/>
              <a:buChar char="•"/>
            </a:pPr>
            <a:r>
              <a:rPr lang="en-US" dirty="0">
                <a:solidFill>
                  <a:srgbClr val="003A5C"/>
                </a:solidFill>
              </a:rPr>
              <a:t>All stakeholders must be aware of their responsibility.</a:t>
            </a:r>
          </a:p>
          <a:p>
            <a:pPr marL="285750" indent="-285750" algn="just">
              <a:spcBef>
                <a:spcPts val="1200"/>
              </a:spcBef>
              <a:buFont typeface="Arial" panose="020B0604020202020204" pitchFamily="34" charset="0"/>
              <a:buChar char="•"/>
            </a:pPr>
            <a:r>
              <a:rPr lang="en-US" dirty="0">
                <a:solidFill>
                  <a:srgbClr val="003A5C"/>
                </a:solidFill>
              </a:rPr>
              <a:t>Forensic details and analytics should be immediately available.</a:t>
            </a:r>
          </a:p>
          <a:p>
            <a:pPr algn="just"/>
            <a:endParaRPr lang="en-US" dirty="0"/>
          </a:p>
        </p:txBody>
      </p:sp>
      <p:grpSp>
        <p:nvGrpSpPr>
          <p:cNvPr id="7" name="Group 6">
            <a:extLst>
              <a:ext uri="{FF2B5EF4-FFF2-40B4-BE49-F238E27FC236}">
                <a16:creationId xmlns:a16="http://schemas.microsoft.com/office/drawing/2014/main" id="{4039C36E-94E6-4B5E-9B7F-B87DCB90EFF5}"/>
              </a:ext>
            </a:extLst>
          </p:cNvPr>
          <p:cNvGrpSpPr/>
          <p:nvPr/>
        </p:nvGrpSpPr>
        <p:grpSpPr>
          <a:xfrm>
            <a:off x="9105364" y="6390266"/>
            <a:ext cx="8288791" cy="377582"/>
            <a:chOff x="9105364" y="6390266"/>
            <a:chExt cx="8288791" cy="377582"/>
          </a:xfrm>
        </p:grpSpPr>
        <p:sp>
          <p:nvSpPr>
            <p:cNvPr id="8" name="TextBox 7">
              <a:extLst>
                <a:ext uri="{FF2B5EF4-FFF2-40B4-BE49-F238E27FC236}">
                  <a16:creationId xmlns:a16="http://schemas.microsoft.com/office/drawing/2014/main" id="{6C3F68CD-B050-4C9D-A784-B0E42DF57441}"/>
                </a:ext>
              </a:extLst>
            </p:cNvPr>
            <p:cNvSpPr txBox="1"/>
            <p:nvPr/>
          </p:nvSpPr>
          <p:spPr>
            <a:xfrm>
              <a:off x="10779618" y="6429294"/>
              <a:ext cx="661453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bg1"/>
                  </a:solidFill>
                  <a:latin typeface="Gibson" pitchFamily="2" charset="77"/>
                </a:rPr>
                <a:t>For Finance</a:t>
              </a:r>
            </a:p>
          </p:txBody>
        </p:sp>
        <p:pic>
          <p:nvPicPr>
            <p:cNvPr id="9" name="Picture 8">
              <a:extLst>
                <a:ext uri="{FF2B5EF4-FFF2-40B4-BE49-F238E27FC236}">
                  <a16:creationId xmlns:a16="http://schemas.microsoft.com/office/drawing/2014/main" id="{A322D90B-A571-4325-AF81-AF6F813C45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5364" y="6390266"/>
              <a:ext cx="1712891" cy="361993"/>
            </a:xfrm>
            <a:prstGeom prst="rect">
              <a:avLst/>
            </a:prstGeom>
          </p:spPr>
        </p:pic>
      </p:grpSp>
    </p:spTree>
    <p:extLst>
      <p:ext uri="{BB962C8B-B14F-4D97-AF65-F5344CB8AC3E}">
        <p14:creationId xmlns:p14="http://schemas.microsoft.com/office/powerpoint/2010/main" val="1888339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497C66-70F6-4D05-B869-70DD82C27CA6}"/>
              </a:ext>
            </a:extLst>
          </p:cNvPr>
          <p:cNvSpPr/>
          <p:nvPr/>
        </p:nvSpPr>
        <p:spPr>
          <a:xfrm>
            <a:off x="345346" y="573881"/>
            <a:ext cx="11501307" cy="4308872"/>
          </a:xfrm>
          <a:prstGeom prst="rect">
            <a:avLst/>
          </a:prstGeom>
        </p:spPr>
        <p:txBody>
          <a:bodyPr wrap="square">
            <a:spAutoFit/>
          </a:bodyPr>
          <a:lstStyle/>
          <a:p>
            <a:pPr algn="ctr">
              <a:spcAft>
                <a:spcPts val="1200"/>
              </a:spcAft>
            </a:pPr>
            <a:r>
              <a:rPr lang="en-US" sz="3000" b="1" dirty="0">
                <a:solidFill>
                  <a:srgbClr val="003A5C"/>
                </a:solidFill>
                <a:latin typeface="Gibson"/>
              </a:rPr>
              <a:t>Have you considered a cloud-based solution to improve </a:t>
            </a:r>
          </a:p>
          <a:p>
            <a:pPr algn="ctr">
              <a:spcAft>
                <a:spcPts val="1200"/>
              </a:spcAft>
            </a:pPr>
            <a:r>
              <a:rPr lang="en-US" sz="3000" b="1" dirty="0">
                <a:solidFill>
                  <a:srgbClr val="003A5C"/>
                </a:solidFill>
                <a:latin typeface="Gibson"/>
              </a:rPr>
              <a:t>protection and reduce costs?</a:t>
            </a:r>
          </a:p>
          <a:p>
            <a:pPr algn="just">
              <a:spcAft>
                <a:spcPts val="1200"/>
              </a:spcAft>
            </a:pPr>
            <a:endParaRPr lang="en-US" dirty="0">
              <a:solidFill>
                <a:srgbClr val="003A5C"/>
              </a:solidFill>
              <a:sym typeface="Wingdings" panose="05000000000000000000" pitchFamily="2" charset="2"/>
            </a:endParaRPr>
          </a:p>
          <a:p>
            <a:pPr algn="just">
              <a:spcAft>
                <a:spcPts val="1200"/>
              </a:spcAft>
            </a:pPr>
            <a:r>
              <a:rPr lang="en-US" dirty="0">
                <a:solidFill>
                  <a:srgbClr val="003A5C"/>
                </a:solidFill>
                <a:sym typeface="Wingdings" panose="05000000000000000000" pitchFamily="2" charset="2"/>
              </a:rPr>
              <a:t> </a:t>
            </a:r>
            <a:r>
              <a:rPr lang="en-US" dirty="0">
                <a:solidFill>
                  <a:srgbClr val="003A5C"/>
                </a:solidFill>
              </a:rPr>
              <a:t>COST EFFECTIVE SOLUTIONS</a:t>
            </a:r>
          </a:p>
          <a:p>
            <a:pPr marL="285750" indent="-285750" algn="just">
              <a:spcAft>
                <a:spcPts val="1200"/>
              </a:spcAft>
              <a:buFont typeface="Arial" panose="020B0604020202020204" pitchFamily="34" charset="0"/>
              <a:buChar char="•"/>
            </a:pPr>
            <a:r>
              <a:rPr lang="en-US" dirty="0">
                <a:solidFill>
                  <a:srgbClr val="003A5C"/>
                </a:solidFill>
              </a:rPr>
              <a:t>Cloud-based DDoS protection and mitigation services provide a reliable off-net solution. Offload DDoS processing with network traffic scrubbing that works independently from your production environment. </a:t>
            </a:r>
          </a:p>
          <a:p>
            <a:pPr marL="285750" indent="-285750" algn="just">
              <a:spcAft>
                <a:spcPts val="1200"/>
              </a:spcAft>
              <a:buFont typeface="Arial" panose="020B0604020202020204" pitchFamily="34" charset="0"/>
              <a:buChar char="•"/>
            </a:pPr>
            <a:r>
              <a:rPr lang="en-US" dirty="0">
                <a:solidFill>
                  <a:srgbClr val="003A5C"/>
                </a:solidFill>
              </a:rPr>
              <a:t>Access to make mitigation changes and review forensic data does not rely on access to the production environment.</a:t>
            </a:r>
          </a:p>
          <a:p>
            <a:pPr marL="285750" indent="-285750" algn="just">
              <a:spcAft>
                <a:spcPts val="1200"/>
              </a:spcAft>
              <a:buFont typeface="Arial" panose="020B0604020202020204" pitchFamily="34" charset="0"/>
              <a:buChar char="•"/>
            </a:pPr>
            <a:r>
              <a:rPr lang="en-US" dirty="0">
                <a:solidFill>
                  <a:srgbClr val="003A5C"/>
                </a:solidFill>
              </a:rPr>
              <a:t>Also, simplify your operations when responding to attacks, take advantage of protection without on-premise equipment or the need to hire security resources, keeping expenses to a minimum.  </a:t>
            </a:r>
          </a:p>
          <a:p>
            <a:endParaRPr lang="en-US" dirty="0"/>
          </a:p>
        </p:txBody>
      </p:sp>
      <p:sp>
        <p:nvSpPr>
          <p:cNvPr id="3" name="Rectangle 2">
            <a:extLst>
              <a:ext uri="{FF2B5EF4-FFF2-40B4-BE49-F238E27FC236}">
                <a16:creationId xmlns:a16="http://schemas.microsoft.com/office/drawing/2014/main" id="{4D5B94DF-D43D-43A4-B7F8-DD5C905B2915}"/>
              </a:ext>
            </a:extLst>
          </p:cNvPr>
          <p:cNvSpPr/>
          <p:nvPr/>
        </p:nvSpPr>
        <p:spPr>
          <a:xfrm>
            <a:off x="345345" y="4613312"/>
            <a:ext cx="11501307" cy="1431161"/>
          </a:xfrm>
          <a:prstGeom prst="rect">
            <a:avLst/>
          </a:prstGeom>
        </p:spPr>
        <p:txBody>
          <a:bodyPr wrap="square">
            <a:spAutoFit/>
          </a:bodyPr>
          <a:lstStyle/>
          <a:p>
            <a:pPr>
              <a:spcAft>
                <a:spcPts val="600"/>
              </a:spcAft>
            </a:pPr>
            <a:r>
              <a:rPr lang="en-US" b="1" dirty="0">
                <a:solidFill>
                  <a:srgbClr val="003A5C"/>
                </a:solidFill>
              </a:rPr>
              <a:t>Have you considered…</a:t>
            </a:r>
          </a:p>
          <a:p>
            <a:pPr marL="285750" indent="-285750">
              <a:spcAft>
                <a:spcPts val="600"/>
              </a:spcAft>
              <a:buFont typeface="Arial" panose="020B0604020202020204" pitchFamily="34" charset="0"/>
              <a:buChar char="•"/>
            </a:pPr>
            <a:r>
              <a:rPr lang="en-US" dirty="0">
                <a:solidFill>
                  <a:srgbClr val="003A5C"/>
                </a:solidFill>
              </a:rPr>
              <a:t>How much would an attack cost your organization? </a:t>
            </a:r>
          </a:p>
          <a:p>
            <a:pPr marL="285750" indent="-285750">
              <a:spcAft>
                <a:spcPts val="600"/>
              </a:spcAft>
              <a:buFont typeface="Arial" panose="020B0604020202020204" pitchFamily="34" charset="0"/>
              <a:buChar char="•"/>
            </a:pPr>
            <a:r>
              <a:rPr lang="en-US" dirty="0">
                <a:solidFill>
                  <a:srgbClr val="003A5C"/>
                </a:solidFill>
              </a:rPr>
              <a:t>What needs to be protected, and why does it need to be protected? </a:t>
            </a:r>
          </a:p>
          <a:p>
            <a:pPr marL="285750" indent="-285750">
              <a:spcAft>
                <a:spcPts val="600"/>
              </a:spcAft>
              <a:buFont typeface="Arial" panose="020B0604020202020204" pitchFamily="34" charset="0"/>
              <a:buChar char="•"/>
            </a:pPr>
            <a:r>
              <a:rPr lang="en-US" dirty="0">
                <a:solidFill>
                  <a:srgbClr val="003A5C"/>
                </a:solidFill>
              </a:rPr>
              <a:t>What are available protection options, and which is the best option for you? </a:t>
            </a:r>
          </a:p>
        </p:txBody>
      </p:sp>
      <p:grpSp>
        <p:nvGrpSpPr>
          <p:cNvPr id="7" name="Group 6">
            <a:extLst>
              <a:ext uri="{FF2B5EF4-FFF2-40B4-BE49-F238E27FC236}">
                <a16:creationId xmlns:a16="http://schemas.microsoft.com/office/drawing/2014/main" id="{BAEC8A33-AD33-4312-B45F-AD60EBA28EB9}"/>
              </a:ext>
            </a:extLst>
          </p:cNvPr>
          <p:cNvGrpSpPr/>
          <p:nvPr/>
        </p:nvGrpSpPr>
        <p:grpSpPr>
          <a:xfrm>
            <a:off x="9105364" y="6390266"/>
            <a:ext cx="8288791" cy="377582"/>
            <a:chOff x="9105364" y="6390266"/>
            <a:chExt cx="8288791" cy="377582"/>
          </a:xfrm>
        </p:grpSpPr>
        <p:sp>
          <p:nvSpPr>
            <p:cNvPr id="8" name="TextBox 7">
              <a:extLst>
                <a:ext uri="{FF2B5EF4-FFF2-40B4-BE49-F238E27FC236}">
                  <a16:creationId xmlns:a16="http://schemas.microsoft.com/office/drawing/2014/main" id="{5D4FDB44-8B42-4785-807B-BDB4EC467030}"/>
                </a:ext>
              </a:extLst>
            </p:cNvPr>
            <p:cNvSpPr txBox="1"/>
            <p:nvPr/>
          </p:nvSpPr>
          <p:spPr>
            <a:xfrm>
              <a:off x="10779618" y="6429294"/>
              <a:ext cx="661453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bg1"/>
                  </a:solidFill>
                  <a:latin typeface="Gibson" pitchFamily="2" charset="77"/>
                </a:rPr>
                <a:t>For Finance</a:t>
              </a:r>
            </a:p>
          </p:txBody>
        </p:sp>
        <p:pic>
          <p:nvPicPr>
            <p:cNvPr id="9" name="Picture 8">
              <a:extLst>
                <a:ext uri="{FF2B5EF4-FFF2-40B4-BE49-F238E27FC236}">
                  <a16:creationId xmlns:a16="http://schemas.microsoft.com/office/drawing/2014/main" id="{435F3DFF-BCB2-4A4B-AC17-C5E01B995B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5364" y="6390266"/>
              <a:ext cx="1712891" cy="361993"/>
            </a:xfrm>
            <a:prstGeom prst="rect">
              <a:avLst/>
            </a:prstGeom>
          </p:spPr>
        </p:pic>
      </p:grpSp>
    </p:spTree>
    <p:extLst>
      <p:ext uri="{BB962C8B-B14F-4D97-AF65-F5344CB8AC3E}">
        <p14:creationId xmlns:p14="http://schemas.microsoft.com/office/powerpoint/2010/main" val="1507611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F89D4A-9D7A-478A-91FB-637CC40E92E3}"/>
              </a:ext>
            </a:extLst>
          </p:cNvPr>
          <p:cNvSpPr>
            <a:spLocks noGrp="1"/>
          </p:cNvSpPr>
          <p:nvPr>
            <p:ph type="title"/>
          </p:nvPr>
        </p:nvSpPr>
        <p:spPr>
          <a:xfrm>
            <a:off x="4354513" y="0"/>
            <a:ext cx="7761287" cy="581352"/>
          </a:xfrm>
        </p:spPr>
        <p:txBody>
          <a:bodyPr/>
          <a:lstStyle/>
          <a:p>
            <a:r>
              <a:rPr lang="en-US" sz="3200" dirty="0">
                <a:solidFill>
                  <a:schemeClr val="bg1"/>
                </a:solidFill>
                <a:latin typeface="Arial" panose="020B0604020202020204" pitchFamily="34" charset="0"/>
              </a:rPr>
              <a:t>DDoS Solution Features</a:t>
            </a:r>
            <a:endParaRPr lang="en-US" sz="3200" dirty="0">
              <a:solidFill>
                <a:schemeClr val="bg1"/>
              </a:solidFill>
            </a:endParaRPr>
          </a:p>
        </p:txBody>
      </p:sp>
      <p:sp>
        <p:nvSpPr>
          <p:cNvPr id="4" name="Rectangle 3">
            <a:extLst>
              <a:ext uri="{FF2B5EF4-FFF2-40B4-BE49-F238E27FC236}">
                <a16:creationId xmlns:a16="http://schemas.microsoft.com/office/drawing/2014/main" id="{8BDD5F81-FAF0-41F8-8A78-646A9ED61402}"/>
              </a:ext>
            </a:extLst>
          </p:cNvPr>
          <p:cNvSpPr/>
          <p:nvPr/>
        </p:nvSpPr>
        <p:spPr>
          <a:xfrm>
            <a:off x="249238" y="581352"/>
            <a:ext cx="11693523" cy="553998"/>
          </a:xfrm>
          <a:prstGeom prst="rect">
            <a:avLst/>
          </a:prstGeom>
        </p:spPr>
        <p:txBody>
          <a:bodyPr wrap="square">
            <a:spAutoFit/>
          </a:bodyPr>
          <a:lstStyle/>
          <a:p>
            <a:pPr algn="ctr"/>
            <a:r>
              <a:rPr lang="en-US" sz="3000" b="1" dirty="0">
                <a:solidFill>
                  <a:srgbClr val="003A5C"/>
                </a:solidFill>
                <a:latin typeface="Gibson"/>
                <a:cs typeface="Calibri" panose="020F0502020204030204" pitchFamily="34" charset="0"/>
              </a:rPr>
              <a:t>Which DDoS mitigation solution features are most important to you?  </a:t>
            </a:r>
          </a:p>
        </p:txBody>
      </p:sp>
      <p:sp>
        <p:nvSpPr>
          <p:cNvPr id="5" name="Rectangle 4">
            <a:extLst>
              <a:ext uri="{FF2B5EF4-FFF2-40B4-BE49-F238E27FC236}">
                <a16:creationId xmlns:a16="http://schemas.microsoft.com/office/drawing/2014/main" id="{70881EAE-D944-4DC1-B8E0-2E9060683824}"/>
              </a:ext>
            </a:extLst>
          </p:cNvPr>
          <p:cNvSpPr/>
          <p:nvPr/>
        </p:nvSpPr>
        <p:spPr>
          <a:xfrm>
            <a:off x="249237" y="1725717"/>
            <a:ext cx="11693523" cy="3816429"/>
          </a:xfrm>
          <a:prstGeom prst="rect">
            <a:avLst/>
          </a:prstGeom>
        </p:spPr>
        <p:txBody>
          <a:bodyPr wrap="square">
            <a:spAutoFit/>
          </a:bodyPr>
          <a:lstStyle/>
          <a:p>
            <a:pPr>
              <a:spcAft>
                <a:spcPts val="1200"/>
              </a:spcAft>
            </a:pPr>
            <a:r>
              <a:rPr lang="en-US" dirty="0">
                <a:solidFill>
                  <a:srgbClr val="003A5C"/>
                </a:solidFill>
                <a:cs typeface="Calibri" panose="020F0502020204030204" pitchFamily="34" charset="0"/>
                <a:sym typeface="Wingdings" panose="05000000000000000000" pitchFamily="2" charset="2"/>
              </a:rPr>
              <a:t> </a:t>
            </a:r>
            <a:r>
              <a:rPr lang="en-US" dirty="0">
                <a:solidFill>
                  <a:srgbClr val="003A5C"/>
                </a:solidFill>
                <a:cs typeface="Calibri" panose="020F0502020204030204" pitchFamily="34" charset="0"/>
              </a:rPr>
              <a:t>DESIRABLE FEATURES</a:t>
            </a:r>
          </a:p>
          <a:p>
            <a:pPr marL="285750" indent="-285750">
              <a:spcAft>
                <a:spcPts val="1200"/>
              </a:spcAft>
              <a:buFont typeface="Arial" panose="020B0604020202020204" pitchFamily="34" charset="0"/>
              <a:buChar char="•"/>
            </a:pPr>
            <a:r>
              <a:rPr lang="en-US" dirty="0">
                <a:solidFill>
                  <a:srgbClr val="003A5C"/>
                </a:solidFill>
                <a:cs typeface="Calibri" panose="020F0502020204030204" pitchFamily="34" charset="0"/>
              </a:rPr>
              <a:t>Dynamic approach to monitor, detect and mitigate the most complex DDoS attacks. </a:t>
            </a:r>
          </a:p>
          <a:p>
            <a:pPr marL="285750" indent="-285750">
              <a:spcAft>
                <a:spcPts val="1200"/>
              </a:spcAft>
              <a:buFont typeface="Arial" panose="020B0604020202020204" pitchFamily="34" charset="0"/>
              <a:buChar char="•"/>
            </a:pPr>
            <a:r>
              <a:rPr lang="en-US" dirty="0">
                <a:solidFill>
                  <a:srgbClr val="003A5C"/>
                </a:solidFill>
                <a:cs typeface="Calibri" panose="020F0502020204030204" pitchFamily="34" charset="0"/>
              </a:rPr>
              <a:t>Proactive network intelligence to take corrective action before an organization’s infrastructure is impacted.</a:t>
            </a:r>
          </a:p>
          <a:p>
            <a:pPr marL="742950" lvl="1" indent="-285750">
              <a:spcAft>
                <a:spcPts val="1200"/>
              </a:spcAft>
              <a:buClr>
                <a:schemeClr val="accent2"/>
              </a:buClr>
              <a:buFont typeface="Wingdings" panose="05000000000000000000" pitchFamily="2" charset="2"/>
              <a:buChar char="Ø"/>
            </a:pPr>
            <a:r>
              <a:rPr lang="en-US" dirty="0">
                <a:solidFill>
                  <a:srgbClr val="003A5C"/>
                </a:solidFill>
                <a:cs typeface="Calibri" panose="020F0502020204030204" pitchFamily="34" charset="0"/>
              </a:rPr>
              <a:t>Automated baseline characterization of your typical traffic flows.</a:t>
            </a:r>
          </a:p>
          <a:p>
            <a:pPr marL="742950" lvl="1" indent="-285750">
              <a:spcAft>
                <a:spcPts val="1200"/>
              </a:spcAft>
              <a:buClr>
                <a:schemeClr val="accent2"/>
              </a:buClr>
              <a:buFont typeface="Wingdings" panose="05000000000000000000" pitchFamily="2" charset="2"/>
              <a:buChar char="Ø"/>
            </a:pPr>
            <a:r>
              <a:rPr lang="en-US" dirty="0">
                <a:solidFill>
                  <a:srgbClr val="003A5C"/>
                </a:solidFill>
                <a:cs typeface="Calibri" panose="020F0502020204030204" pitchFamily="34" charset="0"/>
              </a:rPr>
              <a:t>Additional manually configured protection for targeted applications.</a:t>
            </a:r>
          </a:p>
          <a:p>
            <a:pPr marL="285750" indent="-285750">
              <a:spcAft>
                <a:spcPts val="1200"/>
              </a:spcAft>
              <a:buFont typeface="Arial" panose="020B0604020202020204" pitchFamily="34" charset="0"/>
              <a:buChar char="•"/>
            </a:pPr>
            <a:r>
              <a:rPr lang="en-US" dirty="0">
                <a:solidFill>
                  <a:srgbClr val="003A5C"/>
                </a:solidFill>
                <a:cs typeface="Calibri" panose="020F0502020204030204" pitchFamily="34" charset="0"/>
              </a:rPr>
              <a:t>Future proof: IPv4 and IPv6 support.</a:t>
            </a:r>
          </a:p>
          <a:p>
            <a:pPr marL="285750" indent="-285750">
              <a:spcAft>
                <a:spcPts val="1200"/>
              </a:spcAft>
              <a:buFont typeface="Arial" panose="020B0604020202020204" pitchFamily="34" charset="0"/>
              <a:buChar char="•"/>
            </a:pPr>
            <a:r>
              <a:rPr lang="en-US" dirty="0">
                <a:solidFill>
                  <a:srgbClr val="003A5C"/>
                </a:solidFill>
                <a:cs typeface="Calibri" panose="020F0502020204030204" pitchFamily="34" charset="0"/>
              </a:rPr>
              <a:t>Filters, alerts, audit logs and incident response records.</a:t>
            </a:r>
          </a:p>
          <a:p>
            <a:pPr marL="285750" indent="-285750">
              <a:spcAft>
                <a:spcPts val="1200"/>
              </a:spcAft>
              <a:buFont typeface="Arial" panose="020B0604020202020204" pitchFamily="34" charset="0"/>
              <a:buChar char="•"/>
            </a:pPr>
            <a:r>
              <a:rPr lang="en-US" dirty="0">
                <a:solidFill>
                  <a:srgbClr val="003A5C"/>
                </a:solidFill>
                <a:cs typeface="Calibri" panose="020F0502020204030204" pitchFamily="34" charset="0"/>
              </a:rPr>
              <a:t>Dashboard with analytics</a:t>
            </a:r>
          </a:p>
          <a:p>
            <a:pPr marL="285750" indent="-285750">
              <a:spcAft>
                <a:spcPts val="1200"/>
              </a:spcAft>
              <a:buFont typeface="Arial" panose="020B0604020202020204" pitchFamily="34" charset="0"/>
              <a:buChar char="•"/>
            </a:pPr>
            <a:r>
              <a:rPr lang="en-US" dirty="0">
                <a:solidFill>
                  <a:srgbClr val="003A5C"/>
                </a:solidFill>
                <a:cs typeface="Calibri" panose="020F0502020204030204" pitchFamily="34" charset="0"/>
              </a:rPr>
              <a:t>Systems fully available regardless of production network status.</a:t>
            </a:r>
          </a:p>
        </p:txBody>
      </p:sp>
      <p:grpSp>
        <p:nvGrpSpPr>
          <p:cNvPr id="7" name="Group 6">
            <a:extLst>
              <a:ext uri="{FF2B5EF4-FFF2-40B4-BE49-F238E27FC236}">
                <a16:creationId xmlns:a16="http://schemas.microsoft.com/office/drawing/2014/main" id="{C87048A2-5437-4279-8EE2-D91D84AED533}"/>
              </a:ext>
            </a:extLst>
          </p:cNvPr>
          <p:cNvGrpSpPr/>
          <p:nvPr/>
        </p:nvGrpSpPr>
        <p:grpSpPr>
          <a:xfrm>
            <a:off x="9105364" y="6390266"/>
            <a:ext cx="8288791" cy="377582"/>
            <a:chOff x="9105364" y="6390266"/>
            <a:chExt cx="8288791" cy="377582"/>
          </a:xfrm>
        </p:grpSpPr>
        <p:sp>
          <p:nvSpPr>
            <p:cNvPr id="9" name="TextBox 8">
              <a:extLst>
                <a:ext uri="{FF2B5EF4-FFF2-40B4-BE49-F238E27FC236}">
                  <a16:creationId xmlns:a16="http://schemas.microsoft.com/office/drawing/2014/main" id="{2A378EF7-8598-4DA4-80A9-323E8C2AD8D4}"/>
                </a:ext>
              </a:extLst>
            </p:cNvPr>
            <p:cNvSpPr txBox="1"/>
            <p:nvPr/>
          </p:nvSpPr>
          <p:spPr>
            <a:xfrm>
              <a:off x="10779618" y="6429294"/>
              <a:ext cx="661453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bg1"/>
                  </a:solidFill>
                  <a:latin typeface="Gibson" pitchFamily="2" charset="77"/>
                </a:rPr>
                <a:t>For Finance</a:t>
              </a:r>
            </a:p>
          </p:txBody>
        </p:sp>
        <p:pic>
          <p:nvPicPr>
            <p:cNvPr id="10" name="Picture 9">
              <a:extLst>
                <a:ext uri="{FF2B5EF4-FFF2-40B4-BE49-F238E27FC236}">
                  <a16:creationId xmlns:a16="http://schemas.microsoft.com/office/drawing/2014/main" id="{36E72BDB-86FB-43A9-8937-65E26A9387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5364" y="6390266"/>
              <a:ext cx="1712891" cy="361993"/>
            </a:xfrm>
            <a:prstGeom prst="rect">
              <a:avLst/>
            </a:prstGeom>
          </p:spPr>
        </p:pic>
      </p:grpSp>
    </p:spTree>
    <p:extLst>
      <p:ext uri="{BB962C8B-B14F-4D97-AF65-F5344CB8AC3E}">
        <p14:creationId xmlns:p14="http://schemas.microsoft.com/office/powerpoint/2010/main" val="416217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Question Mark with solid fill">
            <a:extLst>
              <a:ext uri="{FF2B5EF4-FFF2-40B4-BE49-F238E27FC236}">
                <a16:creationId xmlns:a16="http://schemas.microsoft.com/office/drawing/2014/main" id="{F5792E8D-0B3F-48AD-B55A-342C902678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06954" y="1140458"/>
            <a:ext cx="2978092" cy="2978092"/>
          </a:xfrm>
          <a:prstGeom prst="rect">
            <a:avLst/>
          </a:prstGeom>
        </p:spPr>
      </p:pic>
      <p:sp>
        <p:nvSpPr>
          <p:cNvPr id="7" name="TextBox 6">
            <a:extLst>
              <a:ext uri="{FF2B5EF4-FFF2-40B4-BE49-F238E27FC236}">
                <a16:creationId xmlns:a16="http://schemas.microsoft.com/office/drawing/2014/main" id="{59DF481E-5BD2-4D4E-9547-F63D9DB84460}"/>
              </a:ext>
            </a:extLst>
          </p:cNvPr>
          <p:cNvSpPr txBox="1"/>
          <p:nvPr/>
        </p:nvSpPr>
        <p:spPr>
          <a:xfrm>
            <a:off x="4187504" y="4264830"/>
            <a:ext cx="3816991" cy="707886"/>
          </a:xfrm>
          <a:prstGeom prst="rect">
            <a:avLst/>
          </a:prstGeom>
          <a:noFill/>
        </p:spPr>
        <p:txBody>
          <a:bodyPr wrap="square" rtlCol="0">
            <a:spAutoFit/>
          </a:bodyPr>
          <a:lstStyle/>
          <a:p>
            <a:pPr algn="ctr"/>
            <a:r>
              <a:rPr lang="en-US" sz="4000" b="1" dirty="0">
                <a:solidFill>
                  <a:srgbClr val="003A5C"/>
                </a:solidFill>
                <a:latin typeface="Gibson"/>
              </a:rPr>
              <a:t>Questions</a:t>
            </a:r>
          </a:p>
        </p:txBody>
      </p:sp>
      <p:grpSp>
        <p:nvGrpSpPr>
          <p:cNvPr id="5" name="Group 4">
            <a:extLst>
              <a:ext uri="{FF2B5EF4-FFF2-40B4-BE49-F238E27FC236}">
                <a16:creationId xmlns:a16="http://schemas.microsoft.com/office/drawing/2014/main" id="{85CC5928-3770-4938-A33B-E74CB0694F51}"/>
              </a:ext>
            </a:extLst>
          </p:cNvPr>
          <p:cNvGrpSpPr/>
          <p:nvPr/>
        </p:nvGrpSpPr>
        <p:grpSpPr>
          <a:xfrm>
            <a:off x="9105364" y="6390266"/>
            <a:ext cx="8288791" cy="377582"/>
            <a:chOff x="9105364" y="6390266"/>
            <a:chExt cx="8288791" cy="377582"/>
          </a:xfrm>
        </p:grpSpPr>
        <p:sp>
          <p:nvSpPr>
            <p:cNvPr id="6" name="TextBox 5">
              <a:extLst>
                <a:ext uri="{FF2B5EF4-FFF2-40B4-BE49-F238E27FC236}">
                  <a16:creationId xmlns:a16="http://schemas.microsoft.com/office/drawing/2014/main" id="{904B1655-687A-47AD-A788-E91D58556188}"/>
                </a:ext>
              </a:extLst>
            </p:cNvPr>
            <p:cNvSpPr txBox="1"/>
            <p:nvPr/>
          </p:nvSpPr>
          <p:spPr>
            <a:xfrm>
              <a:off x="10779618" y="6429294"/>
              <a:ext cx="661453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bg1"/>
                  </a:solidFill>
                  <a:latin typeface="Gibson" pitchFamily="2" charset="77"/>
                </a:rPr>
                <a:t>For Finance</a:t>
              </a:r>
            </a:p>
          </p:txBody>
        </p:sp>
        <p:pic>
          <p:nvPicPr>
            <p:cNvPr id="9" name="Picture 8">
              <a:extLst>
                <a:ext uri="{FF2B5EF4-FFF2-40B4-BE49-F238E27FC236}">
                  <a16:creationId xmlns:a16="http://schemas.microsoft.com/office/drawing/2014/main" id="{C0856803-6201-45FA-B22E-4D462083A0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5364" y="6390266"/>
              <a:ext cx="1712891" cy="361993"/>
            </a:xfrm>
            <a:prstGeom prst="rect">
              <a:avLst/>
            </a:prstGeom>
          </p:spPr>
        </p:pic>
      </p:grpSp>
    </p:spTree>
    <p:extLst>
      <p:ext uri="{BB962C8B-B14F-4D97-AF65-F5344CB8AC3E}">
        <p14:creationId xmlns:p14="http://schemas.microsoft.com/office/powerpoint/2010/main" val="1689709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088" y="1059024"/>
            <a:ext cx="7369824" cy="1603040"/>
          </a:xfrm>
          <a:prstGeom prst="rect">
            <a:avLst/>
          </a:prstGeom>
        </p:spPr>
      </p:pic>
      <p:sp>
        <p:nvSpPr>
          <p:cNvPr id="6" name="Title 2">
            <a:extLst>
              <a:ext uri="{FF2B5EF4-FFF2-40B4-BE49-F238E27FC236}">
                <a16:creationId xmlns:a16="http://schemas.microsoft.com/office/drawing/2014/main" id="{B3ED5B10-B9F5-41DD-AEEB-FCE445BEBEB7}"/>
              </a:ext>
            </a:extLst>
          </p:cNvPr>
          <p:cNvSpPr txBox="1">
            <a:spLocks/>
          </p:cNvSpPr>
          <p:nvPr/>
        </p:nvSpPr>
        <p:spPr>
          <a:xfrm>
            <a:off x="1974850" y="3429000"/>
            <a:ext cx="8242299" cy="1261797"/>
          </a:xfrm>
          <a:prstGeom prst="rect">
            <a:avLst/>
          </a:prstGeom>
        </p:spPr>
        <p:txBody>
          <a:bodyPr vert="horz" lIns="91416" tIns="45708" rIns="91416" bIns="45708" rtlCol="0" anchor="ctr">
            <a:noAutofit/>
          </a:bodyPr>
          <a:lstStyle>
            <a:lvl1pPr algn="r" defTabSz="457200" rtl="0" eaLnBrk="1" latinLnBrk="0" hangingPunct="1">
              <a:spcBef>
                <a:spcPct val="0"/>
              </a:spcBef>
              <a:buNone/>
              <a:defRPr sz="2800" kern="1200" spc="100">
                <a:solidFill>
                  <a:schemeClr val="bg1"/>
                </a:solidFill>
                <a:latin typeface="+mj-lt"/>
                <a:ea typeface="+mj-ea"/>
                <a:cs typeface="+mj-cs"/>
              </a:defRPr>
            </a:lvl1pPr>
          </a:lstStyle>
          <a:p>
            <a:pPr algn="ctr">
              <a:spcAft>
                <a:spcPts val="1200"/>
              </a:spcAft>
            </a:pPr>
            <a:r>
              <a:rPr lang="en-US" sz="4000" b="1" dirty="0">
                <a:solidFill>
                  <a:srgbClr val="003A5C"/>
                </a:solidFill>
                <a:latin typeface="Gibson"/>
              </a:rPr>
              <a:t>DNS Protection</a:t>
            </a:r>
          </a:p>
          <a:p>
            <a:pPr algn="ctr">
              <a:spcAft>
                <a:spcPts val="1200"/>
              </a:spcAft>
            </a:pPr>
            <a:r>
              <a:rPr lang="en-US" sz="4000" b="1" dirty="0">
                <a:solidFill>
                  <a:srgbClr val="003A5C"/>
                </a:solidFill>
                <a:latin typeface="Gibson"/>
              </a:rPr>
              <a:t>AMP for Endpoints</a:t>
            </a:r>
          </a:p>
          <a:p>
            <a:pPr algn="ctr">
              <a:spcAft>
                <a:spcPts val="1200"/>
              </a:spcAft>
            </a:pPr>
            <a:r>
              <a:rPr lang="en-US" sz="3000" i="1" dirty="0">
                <a:solidFill>
                  <a:srgbClr val="003A5C"/>
                </a:solidFill>
                <a:latin typeface="Gibson"/>
              </a:rPr>
              <a:t>Presented by Bill Lawrence</a:t>
            </a:r>
          </a:p>
        </p:txBody>
      </p:sp>
      <p:grpSp>
        <p:nvGrpSpPr>
          <p:cNvPr id="7" name="Group 6">
            <a:extLst>
              <a:ext uri="{FF2B5EF4-FFF2-40B4-BE49-F238E27FC236}">
                <a16:creationId xmlns:a16="http://schemas.microsoft.com/office/drawing/2014/main" id="{E95AC977-A3E0-4A1A-8426-B05132410BAB}"/>
              </a:ext>
            </a:extLst>
          </p:cNvPr>
          <p:cNvGrpSpPr/>
          <p:nvPr/>
        </p:nvGrpSpPr>
        <p:grpSpPr>
          <a:xfrm>
            <a:off x="9105364" y="6390266"/>
            <a:ext cx="8288791" cy="377582"/>
            <a:chOff x="9105364" y="6390266"/>
            <a:chExt cx="8288791" cy="377582"/>
          </a:xfrm>
        </p:grpSpPr>
        <p:sp>
          <p:nvSpPr>
            <p:cNvPr id="8" name="TextBox 7">
              <a:extLst>
                <a:ext uri="{FF2B5EF4-FFF2-40B4-BE49-F238E27FC236}">
                  <a16:creationId xmlns:a16="http://schemas.microsoft.com/office/drawing/2014/main" id="{464E74F2-33FA-429C-BCBF-05D8FDC7640D}"/>
                </a:ext>
              </a:extLst>
            </p:cNvPr>
            <p:cNvSpPr txBox="1"/>
            <p:nvPr/>
          </p:nvSpPr>
          <p:spPr>
            <a:xfrm>
              <a:off x="10779618" y="6429294"/>
              <a:ext cx="661453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bg1"/>
                  </a:solidFill>
                  <a:latin typeface="Gibson" pitchFamily="2" charset="77"/>
                </a:rPr>
                <a:t>For Finance</a:t>
              </a:r>
            </a:p>
          </p:txBody>
        </p:sp>
        <p:pic>
          <p:nvPicPr>
            <p:cNvPr id="9" name="Picture 8">
              <a:extLst>
                <a:ext uri="{FF2B5EF4-FFF2-40B4-BE49-F238E27FC236}">
                  <a16:creationId xmlns:a16="http://schemas.microsoft.com/office/drawing/2014/main" id="{74F7DD98-6AB0-4279-93ED-921D58B9A4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5364" y="6390266"/>
              <a:ext cx="1712891" cy="361993"/>
            </a:xfrm>
            <a:prstGeom prst="rect">
              <a:avLst/>
            </a:prstGeom>
          </p:spPr>
        </p:pic>
      </p:grpSp>
    </p:spTree>
    <p:extLst>
      <p:ext uri="{BB962C8B-B14F-4D97-AF65-F5344CB8AC3E}">
        <p14:creationId xmlns:p14="http://schemas.microsoft.com/office/powerpoint/2010/main" val="2700226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9D797-B8E5-4622-AA7A-639E8FC36FDC}"/>
              </a:ext>
            </a:extLst>
          </p:cNvPr>
          <p:cNvSpPr>
            <a:spLocks noGrp="1"/>
          </p:cNvSpPr>
          <p:nvPr>
            <p:ph type="title"/>
          </p:nvPr>
        </p:nvSpPr>
        <p:spPr>
          <a:xfrm>
            <a:off x="639289" y="336478"/>
            <a:ext cx="11127317" cy="975783"/>
          </a:xfrm>
        </p:spPr>
        <p:txBody>
          <a:bodyPr>
            <a:normAutofit/>
          </a:bodyPr>
          <a:lstStyle/>
          <a:p>
            <a:pPr algn="ctr"/>
            <a:r>
              <a:rPr lang="en-US" sz="4000" dirty="0">
                <a:solidFill>
                  <a:srgbClr val="003A5C"/>
                </a:solidFill>
                <a:latin typeface="+mn-lt"/>
              </a:rPr>
              <a:t>Single greatest threat to our IT Infrastructures</a:t>
            </a:r>
          </a:p>
        </p:txBody>
      </p:sp>
      <p:pic>
        <p:nvPicPr>
          <p:cNvPr id="7" name="Picture 6" descr="A person sitting in front of a computer&#10;&#10;Description automatically generated with medium confidence">
            <a:extLst>
              <a:ext uri="{FF2B5EF4-FFF2-40B4-BE49-F238E27FC236}">
                <a16:creationId xmlns:a16="http://schemas.microsoft.com/office/drawing/2014/main" id="{1F8EC698-6067-42E6-BBF1-D8C499D00309}"/>
              </a:ext>
            </a:extLst>
          </p:cNvPr>
          <p:cNvPicPr>
            <a:picLocks noChangeAspect="1"/>
          </p:cNvPicPr>
          <p:nvPr/>
        </p:nvPicPr>
        <p:blipFill>
          <a:blip r:embed="rId2"/>
          <a:stretch>
            <a:fillRect/>
          </a:stretch>
        </p:blipFill>
        <p:spPr>
          <a:xfrm>
            <a:off x="6045500" y="2363418"/>
            <a:ext cx="5608128" cy="3470376"/>
          </a:xfrm>
          <a:prstGeom prst="rect">
            <a:avLst/>
          </a:prstGeom>
        </p:spPr>
      </p:pic>
      <p:pic>
        <p:nvPicPr>
          <p:cNvPr id="5" name="Content Placeholder 4" descr="A group of people looking at a computer&#10;&#10;Description automatically generated with medium confidence">
            <a:extLst>
              <a:ext uri="{FF2B5EF4-FFF2-40B4-BE49-F238E27FC236}">
                <a16:creationId xmlns:a16="http://schemas.microsoft.com/office/drawing/2014/main" id="{00B26658-033A-4A8A-8402-0FB6EE4C9EFD}"/>
              </a:ext>
            </a:extLst>
          </p:cNvPr>
          <p:cNvPicPr>
            <a:picLocks noGrp="1" noChangeAspect="1"/>
          </p:cNvPicPr>
          <p:nvPr>
            <p:ph idx="1"/>
          </p:nvPr>
        </p:nvPicPr>
        <p:blipFill>
          <a:blip r:embed="rId3"/>
          <a:stretch>
            <a:fillRect/>
          </a:stretch>
        </p:blipFill>
        <p:spPr>
          <a:xfrm>
            <a:off x="538372" y="1331942"/>
            <a:ext cx="6039665" cy="3700043"/>
          </a:xfrm>
        </p:spPr>
      </p:pic>
      <p:grpSp>
        <p:nvGrpSpPr>
          <p:cNvPr id="6" name="Group 5">
            <a:extLst>
              <a:ext uri="{FF2B5EF4-FFF2-40B4-BE49-F238E27FC236}">
                <a16:creationId xmlns:a16="http://schemas.microsoft.com/office/drawing/2014/main" id="{A5E7C2A0-1E97-4771-BE25-3931F0DB9609}"/>
              </a:ext>
            </a:extLst>
          </p:cNvPr>
          <p:cNvGrpSpPr/>
          <p:nvPr/>
        </p:nvGrpSpPr>
        <p:grpSpPr>
          <a:xfrm>
            <a:off x="9105364" y="6390266"/>
            <a:ext cx="8288791" cy="377582"/>
            <a:chOff x="9105364" y="6390266"/>
            <a:chExt cx="8288791" cy="377582"/>
          </a:xfrm>
        </p:grpSpPr>
        <p:sp>
          <p:nvSpPr>
            <p:cNvPr id="8" name="TextBox 7">
              <a:extLst>
                <a:ext uri="{FF2B5EF4-FFF2-40B4-BE49-F238E27FC236}">
                  <a16:creationId xmlns:a16="http://schemas.microsoft.com/office/drawing/2014/main" id="{19CC238E-A214-4C41-AB15-03A72F9DF659}"/>
                </a:ext>
              </a:extLst>
            </p:cNvPr>
            <p:cNvSpPr txBox="1"/>
            <p:nvPr/>
          </p:nvSpPr>
          <p:spPr>
            <a:xfrm>
              <a:off x="10779618" y="6429294"/>
              <a:ext cx="661453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bg1"/>
                  </a:solidFill>
                  <a:latin typeface="Gibson" pitchFamily="2" charset="77"/>
                </a:rPr>
                <a:t>For Finance</a:t>
              </a:r>
            </a:p>
          </p:txBody>
        </p:sp>
        <p:pic>
          <p:nvPicPr>
            <p:cNvPr id="9" name="Picture 8">
              <a:extLst>
                <a:ext uri="{FF2B5EF4-FFF2-40B4-BE49-F238E27FC236}">
                  <a16:creationId xmlns:a16="http://schemas.microsoft.com/office/drawing/2014/main" id="{8F116194-1E37-490D-862E-7A5D8E2B54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5364" y="6390266"/>
              <a:ext cx="1712891" cy="361993"/>
            </a:xfrm>
            <a:prstGeom prst="rect">
              <a:avLst/>
            </a:prstGeom>
          </p:spPr>
        </p:pic>
      </p:grpSp>
    </p:spTree>
    <p:extLst>
      <p:ext uri="{BB962C8B-B14F-4D97-AF65-F5344CB8AC3E}">
        <p14:creationId xmlns:p14="http://schemas.microsoft.com/office/powerpoint/2010/main" val="49019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Oval 313">
            <a:extLst>
              <a:ext uri="{FF2B5EF4-FFF2-40B4-BE49-F238E27FC236}">
                <a16:creationId xmlns:a16="http://schemas.microsoft.com/office/drawing/2014/main" id="{2AF2DDB6-D88F-724C-B115-D7DCF7D37AA6}"/>
              </a:ext>
            </a:extLst>
          </p:cNvPr>
          <p:cNvSpPr/>
          <p:nvPr/>
        </p:nvSpPr>
        <p:spPr>
          <a:xfrm>
            <a:off x="3786446" y="2655627"/>
            <a:ext cx="1278812" cy="1278812"/>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3" name="Oval 312">
            <a:extLst>
              <a:ext uri="{FF2B5EF4-FFF2-40B4-BE49-F238E27FC236}">
                <a16:creationId xmlns:a16="http://schemas.microsoft.com/office/drawing/2014/main" id="{8759AEC4-5DC0-A647-8BB5-E5A059A58C61}"/>
              </a:ext>
            </a:extLst>
          </p:cNvPr>
          <p:cNvSpPr/>
          <p:nvPr/>
        </p:nvSpPr>
        <p:spPr>
          <a:xfrm>
            <a:off x="4357939" y="3350095"/>
            <a:ext cx="1162316" cy="1162316"/>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a:extLst>
              <a:ext uri="{FF2B5EF4-FFF2-40B4-BE49-F238E27FC236}">
                <a16:creationId xmlns:a16="http://schemas.microsoft.com/office/drawing/2014/main" id="{5B9983A6-3057-B447-AD90-6F89F57A4D7E}"/>
              </a:ext>
            </a:extLst>
          </p:cNvPr>
          <p:cNvSpPr>
            <a:spLocks noGrp="1"/>
          </p:cNvSpPr>
          <p:nvPr>
            <p:ph type="title"/>
          </p:nvPr>
        </p:nvSpPr>
        <p:spPr/>
        <p:txBody>
          <a:bodyPr>
            <a:normAutofit fontScale="90000"/>
          </a:bodyPr>
          <a:lstStyle/>
          <a:p>
            <a:pPr lvl="0"/>
            <a:r>
              <a:rPr lang="en-US" b="1" dirty="0">
                <a:solidFill>
                  <a:srgbClr val="003A5C"/>
                </a:solidFill>
                <a:latin typeface="+mn-lt"/>
              </a:rPr>
              <a:t>The way we work has changed: </a:t>
            </a:r>
            <a:br>
              <a:rPr lang="en-US" dirty="0">
                <a:latin typeface="+mn-lt"/>
              </a:rPr>
            </a:br>
            <a:r>
              <a:rPr lang="en-US" dirty="0">
                <a:solidFill>
                  <a:schemeClr val="accent2"/>
                </a:solidFill>
                <a:latin typeface="+mn-lt"/>
              </a:rPr>
              <a:t>More is happening off-network</a:t>
            </a:r>
          </a:p>
        </p:txBody>
      </p:sp>
      <p:sp>
        <p:nvSpPr>
          <p:cNvPr id="3" name="Rectangle 2">
            <a:extLst>
              <a:ext uri="{FF2B5EF4-FFF2-40B4-BE49-F238E27FC236}">
                <a16:creationId xmlns:a16="http://schemas.microsoft.com/office/drawing/2014/main" id="{17A1F784-44A9-E045-9DD5-DE59D0BD660B}"/>
              </a:ext>
            </a:extLst>
          </p:cNvPr>
          <p:cNvSpPr/>
          <p:nvPr/>
        </p:nvSpPr>
        <p:spPr>
          <a:xfrm>
            <a:off x="-480792" y="6492626"/>
            <a:ext cx="3398027" cy="215444"/>
          </a:xfrm>
          <a:prstGeom prst="rect">
            <a:avLst/>
          </a:prstGeom>
        </p:spPr>
        <p:txBody>
          <a:bodyPr wrap="square">
            <a:spAutoFit/>
          </a:bodyPr>
          <a:lstStyle/>
          <a:p>
            <a:pPr algn="r" defTabSz="914377">
              <a:defRPr/>
            </a:pPr>
            <a:r>
              <a:rPr lang="en-US" sz="800" spc="27" dirty="0">
                <a:solidFill>
                  <a:schemeClr val="bg1"/>
                </a:solidFill>
                <a:latin typeface="CiscoSansTT ExtraLight"/>
                <a:ea typeface=""/>
              </a:rPr>
              <a:t>*Source: Cisco 2018 Security Capabilities Benchmark Study </a:t>
            </a:r>
          </a:p>
        </p:txBody>
      </p:sp>
      <p:sp>
        <p:nvSpPr>
          <p:cNvPr id="4" name="Rectangle 3">
            <a:extLst>
              <a:ext uri="{FF2B5EF4-FFF2-40B4-BE49-F238E27FC236}">
                <a16:creationId xmlns:a16="http://schemas.microsoft.com/office/drawing/2014/main" id="{7384EF25-BB99-EA47-B386-9915596ADB22}"/>
              </a:ext>
            </a:extLst>
          </p:cNvPr>
          <p:cNvSpPr/>
          <p:nvPr/>
        </p:nvSpPr>
        <p:spPr>
          <a:xfrm>
            <a:off x="5859508" y="2013962"/>
            <a:ext cx="5916181" cy="502766"/>
          </a:xfrm>
          <a:prstGeom prst="rect">
            <a:avLst/>
          </a:prstGeom>
        </p:spPr>
        <p:txBody>
          <a:bodyPr wrap="square">
            <a:spAutoFit/>
          </a:bodyPr>
          <a:lstStyle/>
          <a:p>
            <a:pPr algn="ctr" defTabSz="914377">
              <a:spcBef>
                <a:spcPts val="600"/>
              </a:spcBef>
              <a:defRPr/>
            </a:pPr>
            <a:r>
              <a:rPr lang="en-US" sz="2667" dirty="0">
                <a:solidFill>
                  <a:schemeClr val="accent2"/>
                </a:solidFill>
                <a:latin typeface="Calibri" panose="020F0502020204030204" pitchFamily="34" charset="0"/>
                <a:ea typeface=""/>
                <a:cs typeface="Calibri" panose="020F0502020204030204" pitchFamily="34" charset="0"/>
              </a:rPr>
              <a:t>Most challenging areas to defend:</a:t>
            </a:r>
          </a:p>
        </p:txBody>
      </p:sp>
      <p:sp>
        <p:nvSpPr>
          <p:cNvPr id="63" name="Rectangle 62">
            <a:extLst>
              <a:ext uri="{FF2B5EF4-FFF2-40B4-BE49-F238E27FC236}">
                <a16:creationId xmlns:a16="http://schemas.microsoft.com/office/drawing/2014/main" id="{794FF0BE-C472-4F41-892F-DFDE6A2A3C84}"/>
              </a:ext>
            </a:extLst>
          </p:cNvPr>
          <p:cNvSpPr/>
          <p:nvPr/>
        </p:nvSpPr>
        <p:spPr>
          <a:xfrm>
            <a:off x="5670398" y="4329442"/>
            <a:ext cx="2425501" cy="913199"/>
          </a:xfrm>
          <a:prstGeom prst="rect">
            <a:avLst/>
          </a:prstGeom>
        </p:spPr>
        <p:txBody>
          <a:bodyPr wrap="square" anchor="t">
            <a:spAutoFit/>
          </a:bodyPr>
          <a:lstStyle/>
          <a:p>
            <a:pPr algn="ctr" defTabSz="609570">
              <a:defRPr/>
            </a:pPr>
            <a:r>
              <a:rPr lang="en-US" sz="2667" dirty="0">
                <a:solidFill>
                  <a:schemeClr val="accent2"/>
                </a:solidFill>
              </a:rPr>
              <a:t>Mobile </a:t>
            </a:r>
            <a:br>
              <a:rPr lang="en-US" sz="2667" dirty="0">
                <a:solidFill>
                  <a:schemeClr val="accent2"/>
                </a:solidFill>
              </a:rPr>
            </a:br>
            <a:r>
              <a:rPr lang="en-US" sz="2667" dirty="0">
                <a:solidFill>
                  <a:schemeClr val="accent2"/>
                </a:solidFill>
              </a:rPr>
              <a:t>Devices</a:t>
            </a:r>
          </a:p>
        </p:txBody>
      </p:sp>
      <p:grpSp>
        <p:nvGrpSpPr>
          <p:cNvPr id="6" name="Group 5">
            <a:extLst>
              <a:ext uri="{FF2B5EF4-FFF2-40B4-BE49-F238E27FC236}">
                <a16:creationId xmlns:a16="http://schemas.microsoft.com/office/drawing/2014/main" id="{4A1B12D2-DEBD-CA48-9D2A-6F1BB4CA7FBC}"/>
              </a:ext>
            </a:extLst>
          </p:cNvPr>
          <p:cNvGrpSpPr/>
          <p:nvPr/>
        </p:nvGrpSpPr>
        <p:grpSpPr>
          <a:xfrm>
            <a:off x="6207736" y="2769284"/>
            <a:ext cx="1353312" cy="1353312"/>
            <a:chOff x="5364163" y="5234781"/>
            <a:chExt cx="725488" cy="727075"/>
          </a:xfrm>
        </p:grpSpPr>
        <p:sp>
          <p:nvSpPr>
            <p:cNvPr id="8" name="Oval 210">
              <a:extLst>
                <a:ext uri="{FF2B5EF4-FFF2-40B4-BE49-F238E27FC236}">
                  <a16:creationId xmlns:a16="http://schemas.microsoft.com/office/drawing/2014/main" id="{BB669F5D-CCA5-0544-A176-982B5559FE83}"/>
                </a:ext>
              </a:extLst>
            </p:cNvPr>
            <p:cNvSpPr>
              <a:spLocks noChangeArrowheads="1"/>
            </p:cNvSpPr>
            <p:nvPr/>
          </p:nvSpPr>
          <p:spPr bwMode="auto">
            <a:xfrm>
              <a:off x="5364163" y="5234781"/>
              <a:ext cx="725488" cy="727075"/>
            </a:xfrm>
            <a:prstGeom prst="ellipse">
              <a:avLst/>
            </a:prstGeom>
            <a:noFill/>
            <a:ln w="50800">
              <a:solidFill>
                <a:schemeClr val="bg2">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11">
              <a:extLst>
                <a:ext uri="{FF2B5EF4-FFF2-40B4-BE49-F238E27FC236}">
                  <a16:creationId xmlns:a16="http://schemas.microsoft.com/office/drawing/2014/main" id="{D3070DA8-C504-DB4E-ADEF-2113409C44D6}"/>
                </a:ext>
              </a:extLst>
            </p:cNvPr>
            <p:cNvSpPr>
              <a:spLocks/>
            </p:cNvSpPr>
            <p:nvPr/>
          </p:nvSpPr>
          <p:spPr bwMode="auto">
            <a:xfrm>
              <a:off x="5570538" y="5234781"/>
              <a:ext cx="516338" cy="727075"/>
            </a:xfrm>
            <a:custGeom>
              <a:avLst/>
              <a:gdLst>
                <a:gd name="T0" fmla="*/ 56 w 189"/>
                <a:gd name="T1" fmla="*/ 0 h 265"/>
                <a:gd name="T2" fmla="*/ 189 w 189"/>
                <a:gd name="T3" fmla="*/ 132 h 265"/>
                <a:gd name="T4" fmla="*/ 56 w 189"/>
                <a:gd name="T5" fmla="*/ 265 h 265"/>
                <a:gd name="T6" fmla="*/ 0 w 189"/>
                <a:gd name="T7" fmla="*/ 252 h 265"/>
              </a:gdLst>
              <a:ahLst/>
              <a:cxnLst>
                <a:cxn ang="0">
                  <a:pos x="T0" y="T1"/>
                </a:cxn>
                <a:cxn ang="0">
                  <a:pos x="T2" y="T3"/>
                </a:cxn>
                <a:cxn ang="0">
                  <a:pos x="T4" y="T5"/>
                </a:cxn>
                <a:cxn ang="0">
                  <a:pos x="T6" y="T7"/>
                </a:cxn>
              </a:cxnLst>
              <a:rect l="0" t="0" r="r" b="b"/>
              <a:pathLst>
                <a:path w="189" h="265">
                  <a:moveTo>
                    <a:pt x="56" y="0"/>
                  </a:moveTo>
                  <a:cubicBezTo>
                    <a:pt x="129" y="0"/>
                    <a:pt x="189" y="59"/>
                    <a:pt x="189" y="132"/>
                  </a:cubicBezTo>
                  <a:cubicBezTo>
                    <a:pt x="189" y="206"/>
                    <a:pt x="129" y="265"/>
                    <a:pt x="56" y="265"/>
                  </a:cubicBezTo>
                  <a:cubicBezTo>
                    <a:pt x="36" y="265"/>
                    <a:pt x="19" y="261"/>
                    <a:pt x="0" y="252"/>
                  </a:cubicBezTo>
                </a:path>
              </a:pathLst>
            </a:custGeom>
            <a:noFill/>
            <a:ln w="50800" cap="rnd">
              <a:solidFill>
                <a:schemeClr val="accent6"/>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accent2"/>
                </a:solidFill>
              </a:endParaRPr>
            </a:p>
          </p:txBody>
        </p:sp>
      </p:grpSp>
      <p:sp>
        <p:nvSpPr>
          <p:cNvPr id="7" name="TextBox 6">
            <a:extLst>
              <a:ext uri="{FF2B5EF4-FFF2-40B4-BE49-F238E27FC236}">
                <a16:creationId xmlns:a16="http://schemas.microsoft.com/office/drawing/2014/main" id="{E04C5C08-8B3D-8641-B0BB-115BF3EDCB37}"/>
              </a:ext>
            </a:extLst>
          </p:cNvPr>
          <p:cNvSpPr txBox="1"/>
          <p:nvPr/>
        </p:nvSpPr>
        <p:spPr>
          <a:xfrm>
            <a:off x="6244713" y="3119022"/>
            <a:ext cx="1323697" cy="666786"/>
          </a:xfrm>
          <a:prstGeom prst="rect">
            <a:avLst/>
          </a:prstGeom>
          <a:noFill/>
        </p:spPr>
        <p:txBody>
          <a:bodyPr wrap="square" lIns="0" rIns="0" rtlCol="0" anchor="ctr">
            <a:spAutoFit/>
          </a:bodyPr>
          <a:lstStyle/>
          <a:p>
            <a:pPr algn="ctr"/>
            <a:r>
              <a:rPr lang="en-US" sz="3733" dirty="0">
                <a:solidFill>
                  <a:schemeClr val="accent2"/>
                </a:solidFill>
                <a:latin typeface="CiscoSansTT" panose="020B0503020201020303" pitchFamily="34" charset="0"/>
                <a:cs typeface="CiscoSansTT" panose="020B0503020201020303" pitchFamily="34" charset="0"/>
              </a:rPr>
              <a:t>57%</a:t>
            </a:r>
          </a:p>
        </p:txBody>
      </p:sp>
      <p:sp>
        <p:nvSpPr>
          <p:cNvPr id="81" name="Rectangle 80">
            <a:extLst>
              <a:ext uri="{FF2B5EF4-FFF2-40B4-BE49-F238E27FC236}">
                <a16:creationId xmlns:a16="http://schemas.microsoft.com/office/drawing/2014/main" id="{8601D658-6073-4C4C-BD09-E3543CC9502A}"/>
              </a:ext>
            </a:extLst>
          </p:cNvPr>
          <p:cNvSpPr/>
          <p:nvPr/>
        </p:nvSpPr>
        <p:spPr>
          <a:xfrm>
            <a:off x="9542588" y="4329442"/>
            <a:ext cx="2425501" cy="913199"/>
          </a:xfrm>
          <a:prstGeom prst="rect">
            <a:avLst/>
          </a:prstGeom>
        </p:spPr>
        <p:txBody>
          <a:bodyPr wrap="square" anchor="t">
            <a:spAutoFit/>
          </a:bodyPr>
          <a:lstStyle/>
          <a:p>
            <a:pPr algn="ctr" defTabSz="609570">
              <a:defRPr/>
            </a:pPr>
            <a:r>
              <a:rPr lang="en-US" sz="2667" dirty="0">
                <a:solidFill>
                  <a:schemeClr val="accent2"/>
                </a:solidFill>
              </a:rPr>
              <a:t>User </a:t>
            </a:r>
            <a:br>
              <a:rPr lang="en-US" sz="2667" dirty="0">
                <a:solidFill>
                  <a:schemeClr val="accent2"/>
                </a:solidFill>
              </a:rPr>
            </a:br>
            <a:r>
              <a:rPr lang="en-US" sz="2667" dirty="0">
                <a:solidFill>
                  <a:schemeClr val="accent2"/>
                </a:solidFill>
              </a:rPr>
              <a:t>Behavior</a:t>
            </a:r>
          </a:p>
        </p:txBody>
      </p:sp>
      <p:grpSp>
        <p:nvGrpSpPr>
          <p:cNvPr id="26" name="Group 25">
            <a:extLst>
              <a:ext uri="{FF2B5EF4-FFF2-40B4-BE49-F238E27FC236}">
                <a16:creationId xmlns:a16="http://schemas.microsoft.com/office/drawing/2014/main" id="{19F549B8-B23B-D740-BF98-79DE5A45EF9B}"/>
              </a:ext>
            </a:extLst>
          </p:cNvPr>
          <p:cNvGrpSpPr/>
          <p:nvPr/>
        </p:nvGrpSpPr>
        <p:grpSpPr>
          <a:xfrm>
            <a:off x="10079927" y="2769284"/>
            <a:ext cx="1353312" cy="1353312"/>
            <a:chOff x="4537075" y="5234781"/>
            <a:chExt cx="725488" cy="727075"/>
          </a:xfrm>
        </p:grpSpPr>
        <p:sp>
          <p:nvSpPr>
            <p:cNvPr id="28" name="Oval 208">
              <a:extLst>
                <a:ext uri="{FF2B5EF4-FFF2-40B4-BE49-F238E27FC236}">
                  <a16:creationId xmlns:a16="http://schemas.microsoft.com/office/drawing/2014/main" id="{44CC6DE2-B739-434B-9E3E-67795BFDE1F0}"/>
                </a:ext>
              </a:extLst>
            </p:cNvPr>
            <p:cNvSpPr>
              <a:spLocks noChangeArrowheads="1"/>
            </p:cNvSpPr>
            <p:nvPr/>
          </p:nvSpPr>
          <p:spPr bwMode="auto">
            <a:xfrm>
              <a:off x="4537075" y="5234781"/>
              <a:ext cx="725488" cy="727075"/>
            </a:xfrm>
            <a:prstGeom prst="ellipse">
              <a:avLst/>
            </a:prstGeom>
            <a:noFill/>
            <a:ln w="50800">
              <a:solidFill>
                <a:schemeClr val="bg2">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09">
              <a:extLst>
                <a:ext uri="{FF2B5EF4-FFF2-40B4-BE49-F238E27FC236}">
                  <a16:creationId xmlns:a16="http://schemas.microsoft.com/office/drawing/2014/main" id="{A2C59FAE-2F83-0647-8A8E-C73DBEC05618}"/>
                </a:ext>
              </a:extLst>
            </p:cNvPr>
            <p:cNvSpPr>
              <a:spLocks/>
            </p:cNvSpPr>
            <p:nvPr/>
          </p:nvSpPr>
          <p:spPr bwMode="auto">
            <a:xfrm>
              <a:off x="4768850" y="5234781"/>
              <a:ext cx="490538" cy="723900"/>
            </a:xfrm>
            <a:custGeom>
              <a:avLst/>
              <a:gdLst>
                <a:gd name="T0" fmla="*/ 47 w 180"/>
                <a:gd name="T1" fmla="*/ 0 h 265"/>
                <a:gd name="T2" fmla="*/ 180 w 180"/>
                <a:gd name="T3" fmla="*/ 132 h 265"/>
                <a:gd name="T4" fmla="*/ 47 w 180"/>
                <a:gd name="T5" fmla="*/ 265 h 265"/>
                <a:gd name="T6" fmla="*/ 0 w 180"/>
                <a:gd name="T7" fmla="*/ 256 h 265"/>
              </a:gdLst>
              <a:ahLst/>
              <a:cxnLst>
                <a:cxn ang="0">
                  <a:pos x="T0" y="T1"/>
                </a:cxn>
                <a:cxn ang="0">
                  <a:pos x="T2" y="T3"/>
                </a:cxn>
                <a:cxn ang="0">
                  <a:pos x="T4" y="T5"/>
                </a:cxn>
                <a:cxn ang="0">
                  <a:pos x="T6" y="T7"/>
                </a:cxn>
              </a:cxnLst>
              <a:rect l="0" t="0" r="r" b="b"/>
              <a:pathLst>
                <a:path w="180" h="265">
                  <a:moveTo>
                    <a:pt x="47" y="0"/>
                  </a:moveTo>
                  <a:cubicBezTo>
                    <a:pt x="120" y="0"/>
                    <a:pt x="180" y="59"/>
                    <a:pt x="180" y="132"/>
                  </a:cubicBezTo>
                  <a:cubicBezTo>
                    <a:pt x="180" y="206"/>
                    <a:pt x="120" y="265"/>
                    <a:pt x="47" y="265"/>
                  </a:cubicBezTo>
                  <a:cubicBezTo>
                    <a:pt x="30" y="265"/>
                    <a:pt x="16" y="262"/>
                    <a:pt x="0" y="256"/>
                  </a:cubicBezTo>
                </a:path>
              </a:pathLst>
            </a:custGeom>
            <a:noFill/>
            <a:ln w="50800" cap="rnd">
              <a:solidFill>
                <a:schemeClr val="accent6"/>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84" name="TextBox 83">
            <a:extLst>
              <a:ext uri="{FF2B5EF4-FFF2-40B4-BE49-F238E27FC236}">
                <a16:creationId xmlns:a16="http://schemas.microsoft.com/office/drawing/2014/main" id="{D87C193C-C2A0-2748-9B51-BB7EF0C4291E}"/>
              </a:ext>
            </a:extLst>
          </p:cNvPr>
          <p:cNvSpPr txBox="1"/>
          <p:nvPr/>
        </p:nvSpPr>
        <p:spPr>
          <a:xfrm>
            <a:off x="10116904" y="3119022"/>
            <a:ext cx="1323697" cy="666786"/>
          </a:xfrm>
          <a:prstGeom prst="rect">
            <a:avLst/>
          </a:prstGeom>
          <a:noFill/>
        </p:spPr>
        <p:txBody>
          <a:bodyPr wrap="square" lIns="0" rIns="0" rtlCol="0" anchor="ctr">
            <a:spAutoFit/>
          </a:bodyPr>
          <a:lstStyle/>
          <a:p>
            <a:pPr algn="ctr"/>
            <a:r>
              <a:rPr lang="en-US" sz="3733" dirty="0">
                <a:solidFill>
                  <a:schemeClr val="accent2"/>
                </a:solidFill>
                <a:latin typeface="CiscoSansTT" panose="020B0503020201020303" pitchFamily="34" charset="0"/>
                <a:cs typeface="CiscoSansTT" panose="020B0503020201020303" pitchFamily="34" charset="0"/>
              </a:rPr>
              <a:t>56%</a:t>
            </a:r>
          </a:p>
        </p:txBody>
      </p:sp>
      <p:sp>
        <p:nvSpPr>
          <p:cNvPr id="99" name="Rectangle 98">
            <a:extLst>
              <a:ext uri="{FF2B5EF4-FFF2-40B4-BE49-F238E27FC236}">
                <a16:creationId xmlns:a16="http://schemas.microsoft.com/office/drawing/2014/main" id="{CC1B9793-A807-024F-8B90-F1C39270B86A}"/>
              </a:ext>
            </a:extLst>
          </p:cNvPr>
          <p:cNvSpPr/>
          <p:nvPr/>
        </p:nvSpPr>
        <p:spPr>
          <a:xfrm>
            <a:off x="7604847" y="4329442"/>
            <a:ext cx="2425501" cy="913199"/>
          </a:xfrm>
          <a:prstGeom prst="rect">
            <a:avLst/>
          </a:prstGeom>
        </p:spPr>
        <p:txBody>
          <a:bodyPr wrap="square" anchor="t">
            <a:spAutoFit/>
          </a:bodyPr>
          <a:lstStyle/>
          <a:p>
            <a:pPr algn="ctr" defTabSz="609570">
              <a:defRPr/>
            </a:pPr>
            <a:r>
              <a:rPr lang="en-US" sz="2667" dirty="0">
                <a:solidFill>
                  <a:schemeClr val="accent2"/>
                </a:solidFill>
              </a:rPr>
              <a:t>Cloud </a:t>
            </a:r>
            <a:br>
              <a:rPr lang="en-US" sz="2667" dirty="0">
                <a:solidFill>
                  <a:schemeClr val="accent2"/>
                </a:solidFill>
              </a:rPr>
            </a:br>
            <a:r>
              <a:rPr lang="en-US" sz="2667" dirty="0">
                <a:solidFill>
                  <a:schemeClr val="accent2"/>
                </a:solidFill>
              </a:rPr>
              <a:t>Data</a:t>
            </a:r>
          </a:p>
        </p:txBody>
      </p:sp>
      <p:grpSp>
        <p:nvGrpSpPr>
          <p:cNvPr id="105" name="Group 104">
            <a:extLst>
              <a:ext uri="{FF2B5EF4-FFF2-40B4-BE49-F238E27FC236}">
                <a16:creationId xmlns:a16="http://schemas.microsoft.com/office/drawing/2014/main" id="{116E5DFE-8CA7-3942-8900-7649506C64B0}"/>
              </a:ext>
            </a:extLst>
          </p:cNvPr>
          <p:cNvGrpSpPr/>
          <p:nvPr/>
        </p:nvGrpSpPr>
        <p:grpSpPr>
          <a:xfrm>
            <a:off x="8143832" y="2769284"/>
            <a:ext cx="1360673" cy="1353312"/>
            <a:chOff x="2044199" y="2877966"/>
            <a:chExt cx="1020505" cy="1014984"/>
          </a:xfrm>
        </p:grpSpPr>
        <p:grpSp>
          <p:nvGrpSpPr>
            <p:cNvPr id="98" name="Group 97">
              <a:extLst>
                <a:ext uri="{FF2B5EF4-FFF2-40B4-BE49-F238E27FC236}">
                  <a16:creationId xmlns:a16="http://schemas.microsoft.com/office/drawing/2014/main" id="{8CAE8B51-460D-9249-B701-579C0260AE98}"/>
                </a:ext>
              </a:extLst>
            </p:cNvPr>
            <p:cNvGrpSpPr/>
            <p:nvPr/>
          </p:nvGrpSpPr>
          <p:grpSpPr>
            <a:xfrm>
              <a:off x="2044199" y="2877966"/>
              <a:ext cx="1014984" cy="1014984"/>
              <a:chOff x="4537075" y="5234781"/>
              <a:chExt cx="725488" cy="727075"/>
            </a:xfrm>
          </p:grpSpPr>
          <p:sp>
            <p:nvSpPr>
              <p:cNvPr id="101" name="Oval 208">
                <a:extLst>
                  <a:ext uri="{FF2B5EF4-FFF2-40B4-BE49-F238E27FC236}">
                    <a16:creationId xmlns:a16="http://schemas.microsoft.com/office/drawing/2014/main" id="{65ADDCDB-0DA1-7547-8767-67B79056CFE6}"/>
                  </a:ext>
                </a:extLst>
              </p:cNvPr>
              <p:cNvSpPr>
                <a:spLocks noChangeArrowheads="1"/>
              </p:cNvSpPr>
              <p:nvPr/>
            </p:nvSpPr>
            <p:spPr bwMode="auto">
              <a:xfrm>
                <a:off x="4537075" y="5234781"/>
                <a:ext cx="725488" cy="727075"/>
              </a:xfrm>
              <a:prstGeom prst="ellipse">
                <a:avLst/>
              </a:prstGeom>
              <a:noFill/>
              <a:ln w="50800">
                <a:solidFill>
                  <a:schemeClr val="bg2">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209">
                <a:extLst>
                  <a:ext uri="{FF2B5EF4-FFF2-40B4-BE49-F238E27FC236}">
                    <a16:creationId xmlns:a16="http://schemas.microsoft.com/office/drawing/2014/main" id="{917D797B-4655-DF4A-9DC3-9453C92C6421}"/>
                  </a:ext>
                </a:extLst>
              </p:cNvPr>
              <p:cNvSpPr>
                <a:spLocks/>
              </p:cNvSpPr>
              <p:nvPr/>
            </p:nvSpPr>
            <p:spPr bwMode="auto">
              <a:xfrm>
                <a:off x="4768850" y="5234781"/>
                <a:ext cx="490538" cy="723900"/>
              </a:xfrm>
              <a:custGeom>
                <a:avLst/>
                <a:gdLst>
                  <a:gd name="T0" fmla="*/ 47 w 180"/>
                  <a:gd name="T1" fmla="*/ 0 h 265"/>
                  <a:gd name="T2" fmla="*/ 180 w 180"/>
                  <a:gd name="T3" fmla="*/ 132 h 265"/>
                  <a:gd name="T4" fmla="*/ 47 w 180"/>
                  <a:gd name="T5" fmla="*/ 265 h 265"/>
                  <a:gd name="T6" fmla="*/ 0 w 180"/>
                  <a:gd name="T7" fmla="*/ 256 h 265"/>
                </a:gdLst>
                <a:ahLst/>
                <a:cxnLst>
                  <a:cxn ang="0">
                    <a:pos x="T0" y="T1"/>
                  </a:cxn>
                  <a:cxn ang="0">
                    <a:pos x="T2" y="T3"/>
                  </a:cxn>
                  <a:cxn ang="0">
                    <a:pos x="T4" y="T5"/>
                  </a:cxn>
                  <a:cxn ang="0">
                    <a:pos x="T6" y="T7"/>
                  </a:cxn>
                </a:cxnLst>
                <a:rect l="0" t="0" r="r" b="b"/>
                <a:pathLst>
                  <a:path w="180" h="265">
                    <a:moveTo>
                      <a:pt x="47" y="0"/>
                    </a:moveTo>
                    <a:cubicBezTo>
                      <a:pt x="120" y="0"/>
                      <a:pt x="180" y="59"/>
                      <a:pt x="180" y="132"/>
                    </a:cubicBezTo>
                    <a:cubicBezTo>
                      <a:pt x="180" y="206"/>
                      <a:pt x="120" y="265"/>
                      <a:pt x="47" y="265"/>
                    </a:cubicBezTo>
                    <a:cubicBezTo>
                      <a:pt x="30" y="265"/>
                      <a:pt x="16" y="262"/>
                      <a:pt x="0" y="256"/>
                    </a:cubicBezTo>
                  </a:path>
                </a:pathLst>
              </a:custGeom>
              <a:noFill/>
              <a:ln w="50800" cap="rnd">
                <a:solidFill>
                  <a:schemeClr val="accent6"/>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00" name="TextBox 99">
              <a:extLst>
                <a:ext uri="{FF2B5EF4-FFF2-40B4-BE49-F238E27FC236}">
                  <a16:creationId xmlns:a16="http://schemas.microsoft.com/office/drawing/2014/main" id="{C800A718-B2C4-2748-80AC-CE7ECC33B6BF}"/>
                </a:ext>
              </a:extLst>
            </p:cNvPr>
            <p:cNvSpPr txBox="1"/>
            <p:nvPr/>
          </p:nvSpPr>
          <p:spPr>
            <a:xfrm>
              <a:off x="2071931" y="3140270"/>
              <a:ext cx="992773" cy="500090"/>
            </a:xfrm>
            <a:prstGeom prst="rect">
              <a:avLst/>
            </a:prstGeom>
            <a:noFill/>
          </p:spPr>
          <p:txBody>
            <a:bodyPr wrap="square" lIns="0" rIns="0" rtlCol="0" anchor="ctr">
              <a:spAutoFit/>
            </a:bodyPr>
            <a:lstStyle/>
            <a:p>
              <a:pPr algn="ctr"/>
              <a:r>
                <a:rPr lang="en-US" sz="3733" dirty="0">
                  <a:solidFill>
                    <a:schemeClr val="accent2"/>
                  </a:solidFill>
                  <a:latin typeface="CiscoSansTT" panose="020B0503020201020303" pitchFamily="34" charset="0"/>
                  <a:cs typeface="CiscoSansTT" panose="020B0503020201020303" pitchFamily="34" charset="0"/>
                </a:rPr>
                <a:t>56%</a:t>
              </a:r>
            </a:p>
          </p:txBody>
        </p:sp>
      </p:grpSp>
      <p:grpSp>
        <p:nvGrpSpPr>
          <p:cNvPr id="127" name="Group 126">
            <a:extLst>
              <a:ext uri="{FF2B5EF4-FFF2-40B4-BE49-F238E27FC236}">
                <a16:creationId xmlns:a16="http://schemas.microsoft.com/office/drawing/2014/main" id="{DAE787A5-79CC-354C-AC49-B04637E920F2}"/>
              </a:ext>
            </a:extLst>
          </p:cNvPr>
          <p:cNvGrpSpPr/>
          <p:nvPr/>
        </p:nvGrpSpPr>
        <p:grpSpPr>
          <a:xfrm>
            <a:off x="779140" y="2109828"/>
            <a:ext cx="4790349" cy="2437275"/>
            <a:chOff x="1011098" y="586293"/>
            <a:chExt cx="4080237" cy="2075976"/>
          </a:xfrm>
        </p:grpSpPr>
        <p:sp>
          <p:nvSpPr>
            <p:cNvPr id="128" name="Freeform 127">
              <a:extLst>
                <a:ext uri="{FF2B5EF4-FFF2-40B4-BE49-F238E27FC236}">
                  <a16:creationId xmlns:a16="http://schemas.microsoft.com/office/drawing/2014/main" id="{15EF2D12-873F-4F45-8153-1698784C2867}"/>
                </a:ext>
              </a:extLst>
            </p:cNvPr>
            <p:cNvSpPr/>
            <p:nvPr/>
          </p:nvSpPr>
          <p:spPr>
            <a:xfrm>
              <a:off x="4571973" y="1642899"/>
              <a:ext cx="519362" cy="1019020"/>
            </a:xfrm>
            <a:custGeom>
              <a:avLst/>
              <a:gdLst>
                <a:gd name="connsiteX0" fmla="*/ 255399 w 753500"/>
                <a:gd name="connsiteY0" fmla="*/ 0 h 1317490"/>
                <a:gd name="connsiteX1" fmla="*/ 343283 w 753500"/>
                <a:gd name="connsiteY1" fmla="*/ 27288 h 1317490"/>
                <a:gd name="connsiteX2" fmla="*/ 753500 w 753500"/>
                <a:gd name="connsiteY2" fmla="*/ 646005 h 1317490"/>
                <a:gd name="connsiteX3" fmla="*/ 82018 w 753500"/>
                <a:gd name="connsiteY3" fmla="*/ 1317490 h 1317490"/>
                <a:gd name="connsiteX4" fmla="*/ 0 w 753500"/>
                <a:gd name="connsiteY4" fmla="*/ 652409 h 1317490"/>
                <a:gd name="connsiteX5" fmla="*/ 255399 w 753500"/>
                <a:gd name="connsiteY5" fmla="*/ 652409 h 1317490"/>
                <a:gd name="connsiteX6" fmla="*/ 255399 w 753500"/>
                <a:gd name="connsiteY6" fmla="*/ 0 h 1317490"/>
                <a:gd name="connsiteX0" fmla="*/ 255399 w 753500"/>
                <a:gd name="connsiteY0" fmla="*/ 652409 h 1317490"/>
                <a:gd name="connsiteX1" fmla="*/ 255399 w 753500"/>
                <a:gd name="connsiteY1" fmla="*/ 0 h 1317490"/>
                <a:gd name="connsiteX2" fmla="*/ 343283 w 753500"/>
                <a:gd name="connsiteY2" fmla="*/ 27288 h 1317490"/>
                <a:gd name="connsiteX3" fmla="*/ 753500 w 753500"/>
                <a:gd name="connsiteY3" fmla="*/ 646005 h 1317490"/>
                <a:gd name="connsiteX4" fmla="*/ 82018 w 753500"/>
                <a:gd name="connsiteY4" fmla="*/ 1317490 h 1317490"/>
                <a:gd name="connsiteX5" fmla="*/ 0 w 753500"/>
                <a:gd name="connsiteY5" fmla="*/ 652409 h 1317490"/>
                <a:gd name="connsiteX6" fmla="*/ 346839 w 753500"/>
                <a:gd name="connsiteY6" fmla="*/ 743849 h 1317490"/>
                <a:gd name="connsiteX0" fmla="*/ 255399 w 753500"/>
                <a:gd name="connsiteY0" fmla="*/ 652409 h 1317490"/>
                <a:gd name="connsiteX1" fmla="*/ 255399 w 753500"/>
                <a:gd name="connsiteY1" fmla="*/ 0 h 1317490"/>
                <a:gd name="connsiteX2" fmla="*/ 343283 w 753500"/>
                <a:gd name="connsiteY2" fmla="*/ 27288 h 1317490"/>
                <a:gd name="connsiteX3" fmla="*/ 753500 w 753500"/>
                <a:gd name="connsiteY3" fmla="*/ 646005 h 1317490"/>
                <a:gd name="connsiteX4" fmla="*/ 82018 w 753500"/>
                <a:gd name="connsiteY4" fmla="*/ 1317490 h 1317490"/>
                <a:gd name="connsiteX5" fmla="*/ 0 w 753500"/>
                <a:gd name="connsiteY5" fmla="*/ 652409 h 1317490"/>
                <a:gd name="connsiteX0" fmla="*/ 173381 w 671482"/>
                <a:gd name="connsiteY0" fmla="*/ 652409 h 1317490"/>
                <a:gd name="connsiteX1" fmla="*/ 173381 w 671482"/>
                <a:gd name="connsiteY1" fmla="*/ 0 h 1317490"/>
                <a:gd name="connsiteX2" fmla="*/ 261265 w 671482"/>
                <a:gd name="connsiteY2" fmla="*/ 27288 h 1317490"/>
                <a:gd name="connsiteX3" fmla="*/ 671482 w 671482"/>
                <a:gd name="connsiteY3" fmla="*/ 646005 h 1317490"/>
                <a:gd name="connsiteX4" fmla="*/ 0 w 671482"/>
                <a:gd name="connsiteY4" fmla="*/ 1317490 h 1317490"/>
                <a:gd name="connsiteX0" fmla="*/ 173381 w 671482"/>
                <a:gd name="connsiteY0" fmla="*/ 0 h 1317490"/>
                <a:gd name="connsiteX1" fmla="*/ 261265 w 671482"/>
                <a:gd name="connsiteY1" fmla="*/ 27288 h 1317490"/>
                <a:gd name="connsiteX2" fmla="*/ 671482 w 671482"/>
                <a:gd name="connsiteY2" fmla="*/ 646005 h 1317490"/>
                <a:gd name="connsiteX3" fmla="*/ 0 w 671482"/>
                <a:gd name="connsiteY3" fmla="*/ 1317490 h 1317490"/>
              </a:gdLst>
              <a:ahLst/>
              <a:cxnLst>
                <a:cxn ang="0">
                  <a:pos x="connsiteX0" y="connsiteY0"/>
                </a:cxn>
                <a:cxn ang="0">
                  <a:pos x="connsiteX1" y="connsiteY1"/>
                </a:cxn>
                <a:cxn ang="0">
                  <a:pos x="connsiteX2" y="connsiteY2"/>
                </a:cxn>
                <a:cxn ang="0">
                  <a:pos x="connsiteX3" y="connsiteY3"/>
                </a:cxn>
              </a:cxnLst>
              <a:rect l="l" t="t" r="r" b="b"/>
              <a:pathLst>
                <a:path w="671482" h="1317490">
                  <a:moveTo>
                    <a:pt x="173381" y="0"/>
                  </a:moveTo>
                  <a:lnTo>
                    <a:pt x="261265" y="27288"/>
                  </a:lnTo>
                  <a:cubicBezTo>
                    <a:pt x="502234" y="129226"/>
                    <a:pt x="671482" y="367869"/>
                    <a:pt x="671482" y="646005"/>
                  </a:cubicBezTo>
                  <a:cubicBezTo>
                    <a:pt x="671482" y="1016852"/>
                    <a:pt x="370597" y="1317490"/>
                    <a:pt x="0" y="1317490"/>
                  </a:cubicBezTo>
                </a:path>
              </a:pathLst>
            </a:custGeom>
            <a:noFill/>
            <a:ln w="88900" cap="rnd">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29" name="Freeform 128">
              <a:extLst>
                <a:ext uri="{FF2B5EF4-FFF2-40B4-BE49-F238E27FC236}">
                  <a16:creationId xmlns:a16="http://schemas.microsoft.com/office/drawing/2014/main" id="{D4021B0F-2DEB-A14B-975F-68BE6DD5E104}"/>
                </a:ext>
              </a:extLst>
            </p:cNvPr>
            <p:cNvSpPr/>
            <p:nvPr/>
          </p:nvSpPr>
          <p:spPr>
            <a:xfrm>
              <a:off x="1011098" y="1654964"/>
              <a:ext cx="519362" cy="1006957"/>
            </a:xfrm>
            <a:custGeom>
              <a:avLst/>
              <a:gdLst>
                <a:gd name="connsiteX0" fmla="*/ 447870 w 877763"/>
                <a:gd name="connsiteY0" fmla="*/ 0 h 1301893"/>
                <a:gd name="connsiteX1" fmla="*/ 447870 w 877763"/>
                <a:gd name="connsiteY1" fmla="*/ 344644 h 1301893"/>
                <a:gd name="connsiteX2" fmla="*/ 877763 w 877763"/>
                <a:gd name="connsiteY2" fmla="*/ 344644 h 1301893"/>
                <a:gd name="connsiteX3" fmla="*/ 671482 w 877763"/>
                <a:gd name="connsiteY3" fmla="*/ 1301893 h 1301893"/>
                <a:gd name="connsiteX4" fmla="*/ 0 w 877763"/>
                <a:gd name="connsiteY4" fmla="*/ 630408 h 1301893"/>
                <a:gd name="connsiteX5" fmla="*/ 410217 w 877763"/>
                <a:gd name="connsiteY5" fmla="*/ 11691 h 1301893"/>
                <a:gd name="connsiteX6" fmla="*/ 447870 w 877763"/>
                <a:gd name="connsiteY6" fmla="*/ 0 h 1301893"/>
                <a:gd name="connsiteX0" fmla="*/ 877763 w 969203"/>
                <a:gd name="connsiteY0" fmla="*/ 344644 h 1301893"/>
                <a:gd name="connsiteX1" fmla="*/ 671482 w 969203"/>
                <a:gd name="connsiteY1" fmla="*/ 1301893 h 1301893"/>
                <a:gd name="connsiteX2" fmla="*/ 0 w 969203"/>
                <a:gd name="connsiteY2" fmla="*/ 630408 h 1301893"/>
                <a:gd name="connsiteX3" fmla="*/ 410217 w 969203"/>
                <a:gd name="connsiteY3" fmla="*/ 11691 h 1301893"/>
                <a:gd name="connsiteX4" fmla="*/ 447870 w 969203"/>
                <a:gd name="connsiteY4" fmla="*/ 0 h 1301893"/>
                <a:gd name="connsiteX5" fmla="*/ 447870 w 969203"/>
                <a:gd name="connsiteY5" fmla="*/ 344644 h 1301893"/>
                <a:gd name="connsiteX6" fmla="*/ 969203 w 969203"/>
                <a:gd name="connsiteY6" fmla="*/ 436084 h 1301893"/>
                <a:gd name="connsiteX0" fmla="*/ 877763 w 877763"/>
                <a:gd name="connsiteY0" fmla="*/ 344644 h 1301893"/>
                <a:gd name="connsiteX1" fmla="*/ 671482 w 877763"/>
                <a:gd name="connsiteY1" fmla="*/ 1301893 h 1301893"/>
                <a:gd name="connsiteX2" fmla="*/ 0 w 877763"/>
                <a:gd name="connsiteY2" fmla="*/ 630408 h 1301893"/>
                <a:gd name="connsiteX3" fmla="*/ 410217 w 877763"/>
                <a:gd name="connsiteY3" fmla="*/ 11691 h 1301893"/>
                <a:gd name="connsiteX4" fmla="*/ 447870 w 877763"/>
                <a:gd name="connsiteY4" fmla="*/ 0 h 1301893"/>
                <a:gd name="connsiteX5" fmla="*/ 447870 w 877763"/>
                <a:gd name="connsiteY5" fmla="*/ 344644 h 1301893"/>
                <a:gd name="connsiteX0" fmla="*/ 671482 w 671482"/>
                <a:gd name="connsiteY0" fmla="*/ 1301893 h 1301893"/>
                <a:gd name="connsiteX1" fmla="*/ 0 w 671482"/>
                <a:gd name="connsiteY1" fmla="*/ 630408 h 1301893"/>
                <a:gd name="connsiteX2" fmla="*/ 410217 w 671482"/>
                <a:gd name="connsiteY2" fmla="*/ 11691 h 1301893"/>
                <a:gd name="connsiteX3" fmla="*/ 447870 w 671482"/>
                <a:gd name="connsiteY3" fmla="*/ 0 h 1301893"/>
                <a:gd name="connsiteX4" fmla="*/ 447870 w 671482"/>
                <a:gd name="connsiteY4" fmla="*/ 344644 h 1301893"/>
                <a:gd name="connsiteX0" fmla="*/ 671482 w 671482"/>
                <a:gd name="connsiteY0" fmla="*/ 1301893 h 1301893"/>
                <a:gd name="connsiteX1" fmla="*/ 0 w 671482"/>
                <a:gd name="connsiteY1" fmla="*/ 630408 h 1301893"/>
                <a:gd name="connsiteX2" fmla="*/ 410217 w 671482"/>
                <a:gd name="connsiteY2" fmla="*/ 11691 h 1301893"/>
                <a:gd name="connsiteX3" fmla="*/ 447870 w 671482"/>
                <a:gd name="connsiteY3" fmla="*/ 0 h 1301893"/>
              </a:gdLst>
              <a:ahLst/>
              <a:cxnLst>
                <a:cxn ang="0">
                  <a:pos x="connsiteX0" y="connsiteY0"/>
                </a:cxn>
                <a:cxn ang="0">
                  <a:pos x="connsiteX1" y="connsiteY1"/>
                </a:cxn>
                <a:cxn ang="0">
                  <a:pos x="connsiteX2" y="connsiteY2"/>
                </a:cxn>
                <a:cxn ang="0">
                  <a:pos x="connsiteX3" y="connsiteY3"/>
                </a:cxn>
              </a:cxnLst>
              <a:rect l="l" t="t" r="r" b="b"/>
              <a:pathLst>
                <a:path w="671482" h="1301893">
                  <a:moveTo>
                    <a:pt x="671482" y="1301893"/>
                  </a:moveTo>
                  <a:cubicBezTo>
                    <a:pt x="300885" y="1301893"/>
                    <a:pt x="0" y="1001255"/>
                    <a:pt x="0" y="630408"/>
                  </a:cubicBezTo>
                  <a:cubicBezTo>
                    <a:pt x="0" y="352272"/>
                    <a:pt x="169248" y="113629"/>
                    <a:pt x="410217" y="11691"/>
                  </a:cubicBezTo>
                  <a:lnTo>
                    <a:pt x="447870" y="0"/>
                  </a:lnTo>
                </a:path>
              </a:pathLst>
            </a:custGeom>
            <a:noFill/>
            <a:ln w="88900" cap="rnd">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31" name="Line 103">
              <a:extLst>
                <a:ext uri="{FF2B5EF4-FFF2-40B4-BE49-F238E27FC236}">
                  <a16:creationId xmlns:a16="http://schemas.microsoft.com/office/drawing/2014/main" id="{C97DCC97-7F5F-614E-A86B-050EBBE3C150}"/>
                </a:ext>
              </a:extLst>
            </p:cNvPr>
            <p:cNvSpPr>
              <a:spLocks noChangeShapeType="1"/>
            </p:cNvSpPr>
            <p:nvPr/>
          </p:nvSpPr>
          <p:spPr bwMode="auto">
            <a:xfrm flipH="1">
              <a:off x="1506499" y="2662269"/>
              <a:ext cx="3064531" cy="0"/>
            </a:xfrm>
            <a:prstGeom prst="line">
              <a:avLst/>
            </a:prstGeom>
            <a:noFill/>
            <a:ln w="88900" cap="rnd">
              <a:solidFill>
                <a:schemeClr val="bg2">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400" dirty="0">
                <a:solidFill>
                  <a:srgbClr val="333333"/>
                </a:solidFill>
              </a:endParaRPr>
            </a:p>
          </p:txBody>
        </p:sp>
        <p:sp>
          <p:nvSpPr>
            <p:cNvPr id="133" name="Freeform 132">
              <a:extLst>
                <a:ext uri="{FF2B5EF4-FFF2-40B4-BE49-F238E27FC236}">
                  <a16:creationId xmlns:a16="http://schemas.microsoft.com/office/drawing/2014/main" id="{63BE5A14-A6E3-BF4E-B135-8E3FCAF651C3}"/>
                </a:ext>
              </a:extLst>
            </p:cNvPr>
            <p:cNvSpPr/>
            <p:nvPr/>
          </p:nvSpPr>
          <p:spPr>
            <a:xfrm>
              <a:off x="1385091" y="586293"/>
              <a:ext cx="2005362" cy="1192249"/>
            </a:xfrm>
            <a:custGeom>
              <a:avLst/>
              <a:gdLst>
                <a:gd name="connsiteX0" fmla="*/ 1261492 w 2264147"/>
                <a:gd name="connsiteY0" fmla="*/ 0 h 1346105"/>
                <a:gd name="connsiteX1" fmla="*/ 2234921 w 2264147"/>
                <a:gd name="connsiteY1" fmla="*/ 459066 h 1346105"/>
                <a:gd name="connsiteX2" fmla="*/ 2264147 w 2264147"/>
                <a:gd name="connsiteY2" fmla="*/ 498149 h 1346105"/>
                <a:gd name="connsiteX3" fmla="*/ 509341 w 2264147"/>
                <a:gd name="connsiteY3" fmla="*/ 498149 h 1346105"/>
                <a:gd name="connsiteX4" fmla="*/ 509341 w 2264147"/>
                <a:gd name="connsiteY4" fmla="*/ 1346105 h 1346105"/>
                <a:gd name="connsiteX5" fmla="*/ 4273 w 2264147"/>
                <a:gd name="connsiteY5" fmla="*/ 1346105 h 1346105"/>
                <a:gd name="connsiteX6" fmla="*/ 0 w 2264147"/>
                <a:gd name="connsiteY6" fmla="*/ 1261492 h 1346105"/>
                <a:gd name="connsiteX7" fmla="*/ 1261492 w 2264147"/>
                <a:gd name="connsiteY7" fmla="*/ 0 h 1346105"/>
                <a:gd name="connsiteX0" fmla="*/ 1261492 w 2264147"/>
                <a:gd name="connsiteY0" fmla="*/ 0 h 1346105"/>
                <a:gd name="connsiteX1" fmla="*/ 2234921 w 2264147"/>
                <a:gd name="connsiteY1" fmla="*/ 459066 h 1346105"/>
                <a:gd name="connsiteX2" fmla="*/ 2264147 w 2264147"/>
                <a:gd name="connsiteY2" fmla="*/ 498149 h 1346105"/>
                <a:gd name="connsiteX3" fmla="*/ 509341 w 2264147"/>
                <a:gd name="connsiteY3" fmla="*/ 1346105 h 1346105"/>
                <a:gd name="connsiteX4" fmla="*/ 4273 w 2264147"/>
                <a:gd name="connsiteY4" fmla="*/ 1346105 h 1346105"/>
                <a:gd name="connsiteX5" fmla="*/ 0 w 2264147"/>
                <a:gd name="connsiteY5" fmla="*/ 1261492 h 1346105"/>
                <a:gd name="connsiteX6" fmla="*/ 1261492 w 2264147"/>
                <a:gd name="connsiteY6" fmla="*/ 0 h 1346105"/>
                <a:gd name="connsiteX0" fmla="*/ 509341 w 2264147"/>
                <a:gd name="connsiteY0" fmla="*/ 1346105 h 1437545"/>
                <a:gd name="connsiteX1" fmla="*/ 4273 w 2264147"/>
                <a:gd name="connsiteY1" fmla="*/ 1346105 h 1437545"/>
                <a:gd name="connsiteX2" fmla="*/ 0 w 2264147"/>
                <a:gd name="connsiteY2" fmla="*/ 1261492 h 1437545"/>
                <a:gd name="connsiteX3" fmla="*/ 1261492 w 2264147"/>
                <a:gd name="connsiteY3" fmla="*/ 0 h 1437545"/>
                <a:gd name="connsiteX4" fmla="*/ 2234921 w 2264147"/>
                <a:gd name="connsiteY4" fmla="*/ 459066 h 1437545"/>
                <a:gd name="connsiteX5" fmla="*/ 2264147 w 2264147"/>
                <a:gd name="connsiteY5" fmla="*/ 498149 h 1437545"/>
                <a:gd name="connsiteX6" fmla="*/ 600781 w 2264147"/>
                <a:gd name="connsiteY6" fmla="*/ 1437545 h 1437545"/>
                <a:gd name="connsiteX0" fmla="*/ 509341 w 2264147"/>
                <a:gd name="connsiteY0" fmla="*/ 1346105 h 1346105"/>
                <a:gd name="connsiteX1" fmla="*/ 4273 w 2264147"/>
                <a:gd name="connsiteY1" fmla="*/ 1346105 h 1346105"/>
                <a:gd name="connsiteX2" fmla="*/ 0 w 2264147"/>
                <a:gd name="connsiteY2" fmla="*/ 1261492 h 1346105"/>
                <a:gd name="connsiteX3" fmla="*/ 1261492 w 2264147"/>
                <a:gd name="connsiteY3" fmla="*/ 0 h 1346105"/>
                <a:gd name="connsiteX4" fmla="*/ 2234921 w 2264147"/>
                <a:gd name="connsiteY4" fmla="*/ 459066 h 1346105"/>
                <a:gd name="connsiteX5" fmla="*/ 2264147 w 2264147"/>
                <a:gd name="connsiteY5" fmla="*/ 498149 h 1346105"/>
                <a:gd name="connsiteX0" fmla="*/ 4273 w 2264147"/>
                <a:gd name="connsiteY0" fmla="*/ 1346105 h 1346105"/>
                <a:gd name="connsiteX1" fmla="*/ 0 w 2264147"/>
                <a:gd name="connsiteY1" fmla="*/ 1261492 h 1346105"/>
                <a:gd name="connsiteX2" fmla="*/ 1261492 w 2264147"/>
                <a:gd name="connsiteY2" fmla="*/ 0 h 1346105"/>
                <a:gd name="connsiteX3" fmla="*/ 2234921 w 2264147"/>
                <a:gd name="connsiteY3" fmla="*/ 459066 h 1346105"/>
                <a:gd name="connsiteX4" fmla="*/ 2264147 w 2264147"/>
                <a:gd name="connsiteY4" fmla="*/ 498149 h 1346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4147" h="1346105">
                  <a:moveTo>
                    <a:pt x="4273" y="1346105"/>
                  </a:moveTo>
                  <a:lnTo>
                    <a:pt x="0" y="1261492"/>
                  </a:lnTo>
                  <a:cubicBezTo>
                    <a:pt x="0" y="564789"/>
                    <a:pt x="564789" y="0"/>
                    <a:pt x="1261492" y="0"/>
                  </a:cubicBezTo>
                  <a:cubicBezTo>
                    <a:pt x="1653388" y="0"/>
                    <a:pt x="2003545" y="178703"/>
                    <a:pt x="2234921" y="459066"/>
                  </a:cubicBezTo>
                  <a:lnTo>
                    <a:pt x="2264147" y="498149"/>
                  </a:lnTo>
                </a:path>
              </a:pathLst>
            </a:custGeom>
            <a:noFill/>
            <a:ln w="88900" cap="rnd">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solidFill>
                  <a:srgbClr val="FFFFFF"/>
                </a:solidFill>
              </a:endParaRPr>
            </a:p>
          </p:txBody>
        </p:sp>
        <p:sp>
          <p:nvSpPr>
            <p:cNvPr id="134" name="Freeform 133">
              <a:extLst>
                <a:ext uri="{FF2B5EF4-FFF2-40B4-BE49-F238E27FC236}">
                  <a16:creationId xmlns:a16="http://schemas.microsoft.com/office/drawing/2014/main" id="{26868086-CFCD-4345-9F8B-BDFBCD5649AC}"/>
                </a:ext>
              </a:extLst>
            </p:cNvPr>
            <p:cNvSpPr/>
            <p:nvPr/>
          </p:nvSpPr>
          <p:spPr>
            <a:xfrm rot="162623">
              <a:off x="3334727" y="826964"/>
              <a:ext cx="1376155" cy="916571"/>
            </a:xfrm>
            <a:custGeom>
              <a:avLst/>
              <a:gdLst>
                <a:gd name="connsiteX0" fmla="*/ 459584 w 1376155"/>
                <a:gd name="connsiteY0" fmla="*/ 0 h 986922"/>
                <a:gd name="connsiteX1" fmla="*/ 1376155 w 1376155"/>
                <a:gd name="connsiteY1" fmla="*/ 916571 h 986922"/>
                <a:gd name="connsiteX2" fmla="*/ 1372603 w 1376155"/>
                <a:gd name="connsiteY2" fmla="*/ 986922 h 986922"/>
                <a:gd name="connsiteX3" fmla="*/ 0 w 1376155"/>
                <a:gd name="connsiteY3" fmla="*/ 986922 h 986922"/>
                <a:gd name="connsiteX4" fmla="*/ 0 w 1376155"/>
                <a:gd name="connsiteY4" fmla="*/ 124411 h 986922"/>
                <a:gd name="connsiteX5" fmla="*/ 22692 w 1376155"/>
                <a:gd name="connsiteY5" fmla="*/ 110625 h 986922"/>
                <a:gd name="connsiteX6" fmla="*/ 459584 w 1376155"/>
                <a:gd name="connsiteY6" fmla="*/ 0 h 986922"/>
                <a:gd name="connsiteX0" fmla="*/ 0 w 1376155"/>
                <a:gd name="connsiteY0" fmla="*/ 986922 h 1078362"/>
                <a:gd name="connsiteX1" fmla="*/ 0 w 1376155"/>
                <a:gd name="connsiteY1" fmla="*/ 124411 h 1078362"/>
                <a:gd name="connsiteX2" fmla="*/ 22692 w 1376155"/>
                <a:gd name="connsiteY2" fmla="*/ 110625 h 1078362"/>
                <a:gd name="connsiteX3" fmla="*/ 459584 w 1376155"/>
                <a:gd name="connsiteY3" fmla="*/ 0 h 1078362"/>
                <a:gd name="connsiteX4" fmla="*/ 1376155 w 1376155"/>
                <a:gd name="connsiteY4" fmla="*/ 916571 h 1078362"/>
                <a:gd name="connsiteX5" fmla="*/ 1372603 w 1376155"/>
                <a:gd name="connsiteY5" fmla="*/ 986922 h 1078362"/>
                <a:gd name="connsiteX6" fmla="*/ 91440 w 1376155"/>
                <a:gd name="connsiteY6" fmla="*/ 1078362 h 1078362"/>
                <a:gd name="connsiteX0" fmla="*/ 0 w 1376155"/>
                <a:gd name="connsiteY0" fmla="*/ 124411 h 1078362"/>
                <a:gd name="connsiteX1" fmla="*/ 22692 w 1376155"/>
                <a:gd name="connsiteY1" fmla="*/ 110625 h 1078362"/>
                <a:gd name="connsiteX2" fmla="*/ 459584 w 1376155"/>
                <a:gd name="connsiteY2" fmla="*/ 0 h 1078362"/>
                <a:gd name="connsiteX3" fmla="*/ 1376155 w 1376155"/>
                <a:gd name="connsiteY3" fmla="*/ 916571 h 1078362"/>
                <a:gd name="connsiteX4" fmla="*/ 1372603 w 1376155"/>
                <a:gd name="connsiteY4" fmla="*/ 986922 h 1078362"/>
                <a:gd name="connsiteX5" fmla="*/ 91440 w 1376155"/>
                <a:gd name="connsiteY5" fmla="*/ 1078362 h 1078362"/>
                <a:gd name="connsiteX0" fmla="*/ 0 w 1376155"/>
                <a:gd name="connsiteY0" fmla="*/ 124411 h 986922"/>
                <a:gd name="connsiteX1" fmla="*/ 22692 w 1376155"/>
                <a:gd name="connsiteY1" fmla="*/ 110625 h 986922"/>
                <a:gd name="connsiteX2" fmla="*/ 459584 w 1376155"/>
                <a:gd name="connsiteY2" fmla="*/ 0 h 986922"/>
                <a:gd name="connsiteX3" fmla="*/ 1376155 w 1376155"/>
                <a:gd name="connsiteY3" fmla="*/ 916571 h 986922"/>
                <a:gd name="connsiteX4" fmla="*/ 1372603 w 1376155"/>
                <a:gd name="connsiteY4" fmla="*/ 986922 h 986922"/>
                <a:gd name="connsiteX0" fmla="*/ 0 w 1376155"/>
                <a:gd name="connsiteY0" fmla="*/ 124411 h 916571"/>
                <a:gd name="connsiteX1" fmla="*/ 22692 w 1376155"/>
                <a:gd name="connsiteY1" fmla="*/ 110625 h 916571"/>
                <a:gd name="connsiteX2" fmla="*/ 459584 w 1376155"/>
                <a:gd name="connsiteY2" fmla="*/ 0 h 916571"/>
                <a:gd name="connsiteX3" fmla="*/ 1376155 w 1376155"/>
                <a:gd name="connsiteY3" fmla="*/ 916571 h 916571"/>
              </a:gdLst>
              <a:ahLst/>
              <a:cxnLst>
                <a:cxn ang="0">
                  <a:pos x="connsiteX0" y="connsiteY0"/>
                </a:cxn>
                <a:cxn ang="0">
                  <a:pos x="connsiteX1" y="connsiteY1"/>
                </a:cxn>
                <a:cxn ang="0">
                  <a:pos x="connsiteX2" y="connsiteY2"/>
                </a:cxn>
                <a:cxn ang="0">
                  <a:pos x="connsiteX3" y="connsiteY3"/>
                </a:cxn>
              </a:cxnLst>
              <a:rect l="l" t="t" r="r" b="b"/>
              <a:pathLst>
                <a:path w="1376155" h="916571">
                  <a:moveTo>
                    <a:pt x="0" y="124411"/>
                  </a:moveTo>
                  <a:lnTo>
                    <a:pt x="22692" y="110625"/>
                  </a:lnTo>
                  <a:cubicBezTo>
                    <a:pt x="152564" y="40075"/>
                    <a:pt x="301394" y="0"/>
                    <a:pt x="459584" y="0"/>
                  </a:cubicBezTo>
                  <a:cubicBezTo>
                    <a:pt x="965792" y="0"/>
                    <a:pt x="1376155" y="410363"/>
                    <a:pt x="1376155" y="916571"/>
                  </a:cubicBezTo>
                </a:path>
              </a:pathLst>
            </a:custGeom>
            <a:noFill/>
            <a:ln w="88900" cap="rnd">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solidFill>
                  <a:srgbClr val="FFFFFF"/>
                </a:solidFill>
              </a:endParaRPr>
            </a:p>
          </p:txBody>
        </p:sp>
      </p:grpSp>
      <p:cxnSp>
        <p:nvCxnSpPr>
          <p:cNvPr id="110" name="Straight Connector 109">
            <a:extLst>
              <a:ext uri="{FF2B5EF4-FFF2-40B4-BE49-F238E27FC236}">
                <a16:creationId xmlns:a16="http://schemas.microsoft.com/office/drawing/2014/main" id="{9F3CEB85-145C-2F4E-AE8B-BE836582A088}"/>
              </a:ext>
            </a:extLst>
          </p:cNvPr>
          <p:cNvCxnSpPr>
            <a:cxnSpLocks/>
            <a:stCxn id="112" idx="18"/>
          </p:cNvCxnSpPr>
          <p:nvPr/>
        </p:nvCxnSpPr>
        <p:spPr>
          <a:xfrm flipH="1">
            <a:off x="3292023" y="4213551"/>
            <a:ext cx="916101" cy="1286772"/>
          </a:xfrm>
          <a:prstGeom prst="line">
            <a:avLst/>
          </a:prstGeom>
          <a:ln w="12700" cap="rnd">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112" name="Freeform 391">
            <a:extLst>
              <a:ext uri="{FF2B5EF4-FFF2-40B4-BE49-F238E27FC236}">
                <a16:creationId xmlns:a16="http://schemas.microsoft.com/office/drawing/2014/main" id="{EE607925-723F-2949-B983-C67256075A8B}"/>
              </a:ext>
            </a:extLst>
          </p:cNvPr>
          <p:cNvSpPr>
            <a:spLocks noChangeArrowheads="1"/>
          </p:cNvSpPr>
          <p:nvPr/>
        </p:nvSpPr>
        <p:spPr bwMode="auto">
          <a:xfrm>
            <a:off x="4155613" y="4048170"/>
            <a:ext cx="193145" cy="193145"/>
          </a:xfrm>
          <a:custGeom>
            <a:avLst/>
            <a:gdLst>
              <a:gd name="T0" fmla="*/ 189 w 320"/>
              <a:gd name="T1" fmla="*/ 28 h 320"/>
              <a:gd name="T2" fmla="*/ 189 w 320"/>
              <a:gd name="T3" fmla="*/ 28 h 320"/>
              <a:gd name="T4" fmla="*/ 231 w 320"/>
              <a:gd name="T5" fmla="*/ 45 h 320"/>
              <a:gd name="T6" fmla="*/ 231 w 320"/>
              <a:gd name="T7" fmla="*/ 45 h 320"/>
              <a:gd name="T8" fmla="*/ 274 w 320"/>
              <a:gd name="T9" fmla="*/ 88 h 320"/>
              <a:gd name="T10" fmla="*/ 274 w 320"/>
              <a:gd name="T11" fmla="*/ 88 h 320"/>
              <a:gd name="T12" fmla="*/ 291 w 320"/>
              <a:gd name="T13" fmla="*/ 130 h 320"/>
              <a:gd name="T14" fmla="*/ 291 w 320"/>
              <a:gd name="T15" fmla="*/ 130 h 320"/>
              <a:gd name="T16" fmla="*/ 291 w 320"/>
              <a:gd name="T17" fmla="*/ 189 h 320"/>
              <a:gd name="T18" fmla="*/ 291 w 320"/>
              <a:gd name="T19" fmla="*/ 189 h 320"/>
              <a:gd name="T20" fmla="*/ 274 w 320"/>
              <a:gd name="T21" fmla="*/ 232 h 320"/>
              <a:gd name="T22" fmla="*/ 274 w 320"/>
              <a:gd name="T23" fmla="*/ 232 h 320"/>
              <a:gd name="T24" fmla="*/ 231 w 320"/>
              <a:gd name="T25" fmla="*/ 274 h 320"/>
              <a:gd name="T26" fmla="*/ 231 w 320"/>
              <a:gd name="T27" fmla="*/ 274 h 320"/>
              <a:gd name="T28" fmla="*/ 189 w 320"/>
              <a:gd name="T29" fmla="*/ 291 h 320"/>
              <a:gd name="T30" fmla="*/ 189 w 320"/>
              <a:gd name="T31" fmla="*/ 291 h 320"/>
              <a:gd name="T32" fmla="*/ 130 w 320"/>
              <a:gd name="T33" fmla="*/ 291 h 320"/>
              <a:gd name="T34" fmla="*/ 130 w 320"/>
              <a:gd name="T35" fmla="*/ 291 h 320"/>
              <a:gd name="T36" fmla="*/ 87 w 320"/>
              <a:gd name="T37" fmla="*/ 274 h 320"/>
              <a:gd name="T38" fmla="*/ 87 w 320"/>
              <a:gd name="T39" fmla="*/ 274 h 320"/>
              <a:gd name="T40" fmla="*/ 45 w 320"/>
              <a:gd name="T41" fmla="*/ 232 h 320"/>
              <a:gd name="T42" fmla="*/ 45 w 320"/>
              <a:gd name="T43" fmla="*/ 232 h 320"/>
              <a:gd name="T44" fmla="*/ 28 w 320"/>
              <a:gd name="T45" fmla="*/ 189 h 320"/>
              <a:gd name="T46" fmla="*/ 28 w 320"/>
              <a:gd name="T47" fmla="*/ 189 h 320"/>
              <a:gd name="T48" fmla="*/ 28 w 320"/>
              <a:gd name="T49" fmla="*/ 130 h 320"/>
              <a:gd name="T50" fmla="*/ 28 w 320"/>
              <a:gd name="T51" fmla="*/ 130 h 320"/>
              <a:gd name="T52" fmla="*/ 45 w 320"/>
              <a:gd name="T53" fmla="*/ 88 h 320"/>
              <a:gd name="T54" fmla="*/ 45 w 320"/>
              <a:gd name="T55" fmla="*/ 88 h 320"/>
              <a:gd name="T56" fmla="*/ 87 w 320"/>
              <a:gd name="T57" fmla="*/ 45 h 320"/>
              <a:gd name="T58" fmla="*/ 87 w 320"/>
              <a:gd name="T59" fmla="*/ 45 h 320"/>
              <a:gd name="T60" fmla="*/ 130 w 320"/>
              <a:gd name="T61" fmla="*/ 28 h 320"/>
              <a:gd name="T62" fmla="*/ 130 w 320"/>
              <a:gd name="T63" fmla="*/ 28 h 320"/>
              <a:gd name="T64" fmla="*/ 189 w 320"/>
              <a:gd name="T65" fmla="*/ 2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320">
                <a:moveTo>
                  <a:pt x="189" y="28"/>
                </a:moveTo>
                <a:lnTo>
                  <a:pt x="189" y="28"/>
                </a:lnTo>
                <a:cubicBezTo>
                  <a:pt x="195" y="45"/>
                  <a:pt x="214" y="54"/>
                  <a:pt x="231" y="45"/>
                </a:cubicBezTo>
                <a:lnTo>
                  <a:pt x="231" y="45"/>
                </a:lnTo>
                <a:cubicBezTo>
                  <a:pt x="257" y="34"/>
                  <a:pt x="285" y="59"/>
                  <a:pt x="274" y="88"/>
                </a:cubicBezTo>
                <a:lnTo>
                  <a:pt x="274" y="88"/>
                </a:lnTo>
                <a:cubicBezTo>
                  <a:pt x="265" y="105"/>
                  <a:pt x="274" y="124"/>
                  <a:pt x="291" y="130"/>
                </a:cubicBezTo>
                <a:lnTo>
                  <a:pt x="291" y="130"/>
                </a:lnTo>
                <a:cubicBezTo>
                  <a:pt x="319" y="138"/>
                  <a:pt x="319" y="178"/>
                  <a:pt x="291" y="189"/>
                </a:cubicBezTo>
                <a:lnTo>
                  <a:pt x="291" y="189"/>
                </a:lnTo>
                <a:cubicBezTo>
                  <a:pt x="274" y="195"/>
                  <a:pt x="265" y="215"/>
                  <a:pt x="274" y="232"/>
                </a:cubicBezTo>
                <a:lnTo>
                  <a:pt x="274" y="232"/>
                </a:lnTo>
                <a:cubicBezTo>
                  <a:pt x="285" y="257"/>
                  <a:pt x="259" y="285"/>
                  <a:pt x="231" y="274"/>
                </a:cubicBezTo>
                <a:lnTo>
                  <a:pt x="231" y="274"/>
                </a:lnTo>
                <a:cubicBezTo>
                  <a:pt x="214" y="265"/>
                  <a:pt x="195" y="274"/>
                  <a:pt x="189" y="291"/>
                </a:cubicBezTo>
                <a:lnTo>
                  <a:pt x="189" y="291"/>
                </a:lnTo>
                <a:cubicBezTo>
                  <a:pt x="180" y="319"/>
                  <a:pt x="141" y="319"/>
                  <a:pt x="130" y="291"/>
                </a:cubicBezTo>
                <a:lnTo>
                  <a:pt x="130" y="291"/>
                </a:lnTo>
                <a:cubicBezTo>
                  <a:pt x="124" y="274"/>
                  <a:pt x="104" y="265"/>
                  <a:pt x="87" y="274"/>
                </a:cubicBezTo>
                <a:lnTo>
                  <a:pt x="87" y="274"/>
                </a:lnTo>
                <a:cubicBezTo>
                  <a:pt x="62" y="285"/>
                  <a:pt x="34" y="260"/>
                  <a:pt x="45" y="232"/>
                </a:cubicBezTo>
                <a:lnTo>
                  <a:pt x="45" y="232"/>
                </a:lnTo>
                <a:cubicBezTo>
                  <a:pt x="53" y="215"/>
                  <a:pt x="45" y="195"/>
                  <a:pt x="28" y="189"/>
                </a:cubicBezTo>
                <a:lnTo>
                  <a:pt x="28" y="189"/>
                </a:lnTo>
                <a:cubicBezTo>
                  <a:pt x="0" y="181"/>
                  <a:pt x="0" y="141"/>
                  <a:pt x="28" y="130"/>
                </a:cubicBezTo>
                <a:lnTo>
                  <a:pt x="28" y="130"/>
                </a:lnTo>
                <a:cubicBezTo>
                  <a:pt x="45" y="124"/>
                  <a:pt x="53" y="105"/>
                  <a:pt x="45" y="88"/>
                </a:cubicBezTo>
                <a:lnTo>
                  <a:pt x="45" y="88"/>
                </a:lnTo>
                <a:cubicBezTo>
                  <a:pt x="34" y="62"/>
                  <a:pt x="59" y="34"/>
                  <a:pt x="87" y="45"/>
                </a:cubicBezTo>
                <a:lnTo>
                  <a:pt x="87" y="45"/>
                </a:lnTo>
                <a:cubicBezTo>
                  <a:pt x="104" y="54"/>
                  <a:pt x="124" y="45"/>
                  <a:pt x="130" y="28"/>
                </a:cubicBezTo>
                <a:lnTo>
                  <a:pt x="130" y="28"/>
                </a:lnTo>
                <a:cubicBezTo>
                  <a:pt x="141" y="0"/>
                  <a:pt x="180" y="0"/>
                  <a:pt x="189" y="28"/>
                </a:cubicBezTo>
              </a:path>
            </a:pathLst>
          </a:custGeom>
          <a:solidFill>
            <a:schemeClr val="accent6"/>
          </a:solidFill>
          <a:ln>
            <a:noFill/>
          </a:ln>
          <a:effectLst/>
        </p:spPr>
        <p:txBody>
          <a:bodyPr wrap="none" anchor="ctr"/>
          <a:lstStyle/>
          <a:p>
            <a:endParaRPr lang="en-US" sz="2400">
              <a:solidFill>
                <a:srgbClr val="333333"/>
              </a:solidFill>
            </a:endParaRPr>
          </a:p>
        </p:txBody>
      </p:sp>
      <p:sp>
        <p:nvSpPr>
          <p:cNvPr id="113" name="Line 104">
            <a:extLst>
              <a:ext uri="{FF2B5EF4-FFF2-40B4-BE49-F238E27FC236}">
                <a16:creationId xmlns:a16="http://schemas.microsoft.com/office/drawing/2014/main" id="{F861BE43-5497-F24E-81D1-12ABE4423692}"/>
              </a:ext>
            </a:extLst>
          </p:cNvPr>
          <p:cNvSpPr>
            <a:spLocks noChangeShapeType="1"/>
          </p:cNvSpPr>
          <p:nvPr/>
        </p:nvSpPr>
        <p:spPr bwMode="auto">
          <a:xfrm>
            <a:off x="-16933" y="5991535"/>
            <a:ext cx="12208933" cy="0"/>
          </a:xfrm>
          <a:prstGeom prst="line">
            <a:avLst/>
          </a:prstGeom>
          <a:noFill/>
          <a:ln w="12700" cap="flat">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400">
              <a:solidFill>
                <a:srgbClr val="333333"/>
              </a:solidFill>
            </a:endParaRPr>
          </a:p>
        </p:txBody>
      </p:sp>
      <p:sp>
        <p:nvSpPr>
          <p:cNvPr id="121" name="Freeform 361">
            <a:extLst>
              <a:ext uri="{FF2B5EF4-FFF2-40B4-BE49-F238E27FC236}">
                <a16:creationId xmlns:a16="http://schemas.microsoft.com/office/drawing/2014/main" id="{F6BEA093-05F9-7A42-901D-01954CFBF823}"/>
              </a:ext>
            </a:extLst>
          </p:cNvPr>
          <p:cNvSpPr>
            <a:spLocks noChangeArrowheads="1"/>
          </p:cNvSpPr>
          <p:nvPr/>
        </p:nvSpPr>
        <p:spPr bwMode="auto">
          <a:xfrm>
            <a:off x="1618624" y="3848762"/>
            <a:ext cx="187853" cy="187855"/>
          </a:xfrm>
          <a:custGeom>
            <a:avLst/>
            <a:gdLst>
              <a:gd name="T0" fmla="*/ 184 w 312"/>
              <a:gd name="T1" fmla="*/ 29 h 311"/>
              <a:gd name="T2" fmla="*/ 184 w 312"/>
              <a:gd name="T3" fmla="*/ 29 h 311"/>
              <a:gd name="T4" fmla="*/ 226 w 312"/>
              <a:gd name="T5" fmla="*/ 46 h 311"/>
              <a:gd name="T6" fmla="*/ 226 w 312"/>
              <a:gd name="T7" fmla="*/ 46 h 311"/>
              <a:gd name="T8" fmla="*/ 266 w 312"/>
              <a:gd name="T9" fmla="*/ 85 h 311"/>
              <a:gd name="T10" fmla="*/ 266 w 312"/>
              <a:gd name="T11" fmla="*/ 85 h 311"/>
              <a:gd name="T12" fmla="*/ 283 w 312"/>
              <a:gd name="T13" fmla="*/ 127 h 311"/>
              <a:gd name="T14" fmla="*/ 283 w 312"/>
              <a:gd name="T15" fmla="*/ 127 h 311"/>
              <a:gd name="T16" fmla="*/ 283 w 312"/>
              <a:gd name="T17" fmla="*/ 184 h 311"/>
              <a:gd name="T18" fmla="*/ 283 w 312"/>
              <a:gd name="T19" fmla="*/ 184 h 311"/>
              <a:gd name="T20" fmla="*/ 266 w 312"/>
              <a:gd name="T21" fmla="*/ 225 h 311"/>
              <a:gd name="T22" fmla="*/ 266 w 312"/>
              <a:gd name="T23" fmla="*/ 225 h 311"/>
              <a:gd name="T24" fmla="*/ 226 w 312"/>
              <a:gd name="T25" fmla="*/ 265 h 311"/>
              <a:gd name="T26" fmla="*/ 226 w 312"/>
              <a:gd name="T27" fmla="*/ 265 h 311"/>
              <a:gd name="T28" fmla="*/ 184 w 312"/>
              <a:gd name="T29" fmla="*/ 282 h 311"/>
              <a:gd name="T30" fmla="*/ 184 w 312"/>
              <a:gd name="T31" fmla="*/ 282 h 311"/>
              <a:gd name="T32" fmla="*/ 127 w 312"/>
              <a:gd name="T33" fmla="*/ 282 h 311"/>
              <a:gd name="T34" fmla="*/ 127 w 312"/>
              <a:gd name="T35" fmla="*/ 282 h 311"/>
              <a:gd name="T36" fmla="*/ 85 w 312"/>
              <a:gd name="T37" fmla="*/ 265 h 311"/>
              <a:gd name="T38" fmla="*/ 85 w 312"/>
              <a:gd name="T39" fmla="*/ 265 h 311"/>
              <a:gd name="T40" fmla="*/ 46 w 312"/>
              <a:gd name="T41" fmla="*/ 225 h 311"/>
              <a:gd name="T42" fmla="*/ 46 w 312"/>
              <a:gd name="T43" fmla="*/ 225 h 311"/>
              <a:gd name="T44" fmla="*/ 29 w 312"/>
              <a:gd name="T45" fmla="*/ 184 h 311"/>
              <a:gd name="T46" fmla="*/ 29 w 312"/>
              <a:gd name="T47" fmla="*/ 184 h 311"/>
              <a:gd name="T48" fmla="*/ 29 w 312"/>
              <a:gd name="T49" fmla="*/ 127 h 311"/>
              <a:gd name="T50" fmla="*/ 29 w 312"/>
              <a:gd name="T51" fmla="*/ 127 h 311"/>
              <a:gd name="T52" fmla="*/ 46 w 312"/>
              <a:gd name="T53" fmla="*/ 85 h 311"/>
              <a:gd name="T54" fmla="*/ 46 w 312"/>
              <a:gd name="T55" fmla="*/ 85 h 311"/>
              <a:gd name="T56" fmla="*/ 85 w 312"/>
              <a:gd name="T57" fmla="*/ 46 h 311"/>
              <a:gd name="T58" fmla="*/ 85 w 312"/>
              <a:gd name="T59" fmla="*/ 46 h 311"/>
              <a:gd name="T60" fmla="*/ 127 w 312"/>
              <a:gd name="T61" fmla="*/ 29 h 311"/>
              <a:gd name="T62" fmla="*/ 127 w 312"/>
              <a:gd name="T63" fmla="*/ 29 h 311"/>
              <a:gd name="T64" fmla="*/ 184 w 312"/>
              <a:gd name="T65" fmla="*/ 29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2" h="311">
                <a:moveTo>
                  <a:pt x="184" y="29"/>
                </a:moveTo>
                <a:lnTo>
                  <a:pt x="184" y="29"/>
                </a:lnTo>
                <a:cubicBezTo>
                  <a:pt x="189" y="46"/>
                  <a:pt x="209" y="54"/>
                  <a:pt x="226" y="46"/>
                </a:cubicBezTo>
                <a:lnTo>
                  <a:pt x="226" y="46"/>
                </a:lnTo>
                <a:cubicBezTo>
                  <a:pt x="252" y="34"/>
                  <a:pt x="280" y="60"/>
                  <a:pt x="266" y="85"/>
                </a:cubicBezTo>
                <a:lnTo>
                  <a:pt x="266" y="85"/>
                </a:lnTo>
                <a:cubicBezTo>
                  <a:pt x="257" y="102"/>
                  <a:pt x="266" y="122"/>
                  <a:pt x="283" y="127"/>
                </a:cubicBezTo>
                <a:lnTo>
                  <a:pt x="283" y="127"/>
                </a:lnTo>
                <a:cubicBezTo>
                  <a:pt x="311" y="136"/>
                  <a:pt x="311" y="175"/>
                  <a:pt x="283" y="184"/>
                </a:cubicBezTo>
                <a:lnTo>
                  <a:pt x="283" y="184"/>
                </a:lnTo>
                <a:cubicBezTo>
                  <a:pt x="266" y="189"/>
                  <a:pt x="257" y="209"/>
                  <a:pt x="266" y="225"/>
                </a:cubicBezTo>
                <a:lnTo>
                  <a:pt x="266" y="225"/>
                </a:lnTo>
                <a:cubicBezTo>
                  <a:pt x="277" y="251"/>
                  <a:pt x="252" y="279"/>
                  <a:pt x="226" y="265"/>
                </a:cubicBezTo>
                <a:lnTo>
                  <a:pt x="226" y="265"/>
                </a:lnTo>
                <a:cubicBezTo>
                  <a:pt x="209" y="256"/>
                  <a:pt x="189" y="265"/>
                  <a:pt x="184" y="282"/>
                </a:cubicBezTo>
                <a:lnTo>
                  <a:pt x="184" y="282"/>
                </a:lnTo>
                <a:cubicBezTo>
                  <a:pt x="175" y="310"/>
                  <a:pt x="136" y="310"/>
                  <a:pt x="127" y="282"/>
                </a:cubicBezTo>
                <a:lnTo>
                  <a:pt x="127" y="282"/>
                </a:lnTo>
                <a:cubicBezTo>
                  <a:pt x="122" y="265"/>
                  <a:pt x="102" y="256"/>
                  <a:pt x="85" y="265"/>
                </a:cubicBezTo>
                <a:lnTo>
                  <a:pt x="85" y="265"/>
                </a:lnTo>
                <a:cubicBezTo>
                  <a:pt x="60" y="276"/>
                  <a:pt x="31" y="251"/>
                  <a:pt x="46" y="225"/>
                </a:cubicBezTo>
                <a:lnTo>
                  <a:pt x="46" y="225"/>
                </a:lnTo>
                <a:cubicBezTo>
                  <a:pt x="54" y="209"/>
                  <a:pt x="46" y="189"/>
                  <a:pt x="29" y="184"/>
                </a:cubicBezTo>
                <a:lnTo>
                  <a:pt x="29" y="184"/>
                </a:lnTo>
                <a:cubicBezTo>
                  <a:pt x="0" y="175"/>
                  <a:pt x="0" y="136"/>
                  <a:pt x="29" y="127"/>
                </a:cubicBezTo>
                <a:lnTo>
                  <a:pt x="29" y="127"/>
                </a:lnTo>
                <a:cubicBezTo>
                  <a:pt x="46" y="122"/>
                  <a:pt x="54" y="102"/>
                  <a:pt x="46" y="85"/>
                </a:cubicBezTo>
                <a:lnTo>
                  <a:pt x="46" y="85"/>
                </a:lnTo>
                <a:cubicBezTo>
                  <a:pt x="34" y="60"/>
                  <a:pt x="60" y="31"/>
                  <a:pt x="85" y="46"/>
                </a:cubicBezTo>
                <a:lnTo>
                  <a:pt x="85" y="46"/>
                </a:lnTo>
                <a:cubicBezTo>
                  <a:pt x="102" y="54"/>
                  <a:pt x="122" y="46"/>
                  <a:pt x="127" y="29"/>
                </a:cubicBezTo>
                <a:lnTo>
                  <a:pt x="127" y="29"/>
                </a:lnTo>
                <a:cubicBezTo>
                  <a:pt x="136" y="0"/>
                  <a:pt x="175" y="0"/>
                  <a:pt x="184" y="29"/>
                </a:cubicBezTo>
              </a:path>
            </a:pathLst>
          </a:custGeom>
          <a:solidFill>
            <a:schemeClr val="accent6"/>
          </a:solidFill>
          <a:ln>
            <a:noFill/>
          </a:ln>
          <a:effectLst/>
        </p:spPr>
        <p:txBody>
          <a:bodyPr wrap="none" anchor="ctr"/>
          <a:lstStyle/>
          <a:p>
            <a:endParaRPr lang="en-US" sz="2400">
              <a:solidFill>
                <a:srgbClr val="333333"/>
              </a:solidFill>
            </a:endParaRPr>
          </a:p>
        </p:txBody>
      </p:sp>
      <p:sp>
        <p:nvSpPr>
          <p:cNvPr id="122" name="Freeform 362">
            <a:extLst>
              <a:ext uri="{FF2B5EF4-FFF2-40B4-BE49-F238E27FC236}">
                <a16:creationId xmlns:a16="http://schemas.microsoft.com/office/drawing/2014/main" id="{5DA68FD0-EE62-A04B-AA36-63A602268E81}"/>
              </a:ext>
            </a:extLst>
          </p:cNvPr>
          <p:cNvSpPr>
            <a:spLocks noChangeArrowheads="1"/>
          </p:cNvSpPr>
          <p:nvPr/>
        </p:nvSpPr>
        <p:spPr bwMode="auto">
          <a:xfrm>
            <a:off x="1377550" y="3989222"/>
            <a:ext cx="187855" cy="187855"/>
          </a:xfrm>
          <a:custGeom>
            <a:avLst/>
            <a:gdLst>
              <a:gd name="T0" fmla="*/ 183 w 311"/>
              <a:gd name="T1" fmla="*/ 29 h 312"/>
              <a:gd name="T2" fmla="*/ 183 w 311"/>
              <a:gd name="T3" fmla="*/ 29 h 312"/>
              <a:gd name="T4" fmla="*/ 226 w 311"/>
              <a:gd name="T5" fmla="*/ 46 h 312"/>
              <a:gd name="T6" fmla="*/ 226 w 311"/>
              <a:gd name="T7" fmla="*/ 46 h 312"/>
              <a:gd name="T8" fmla="*/ 265 w 311"/>
              <a:gd name="T9" fmla="*/ 85 h 312"/>
              <a:gd name="T10" fmla="*/ 265 w 311"/>
              <a:gd name="T11" fmla="*/ 85 h 312"/>
              <a:gd name="T12" fmla="*/ 282 w 311"/>
              <a:gd name="T13" fmla="*/ 127 h 312"/>
              <a:gd name="T14" fmla="*/ 282 w 311"/>
              <a:gd name="T15" fmla="*/ 127 h 312"/>
              <a:gd name="T16" fmla="*/ 282 w 311"/>
              <a:gd name="T17" fmla="*/ 184 h 312"/>
              <a:gd name="T18" fmla="*/ 282 w 311"/>
              <a:gd name="T19" fmla="*/ 184 h 312"/>
              <a:gd name="T20" fmla="*/ 265 w 311"/>
              <a:gd name="T21" fmla="*/ 226 h 312"/>
              <a:gd name="T22" fmla="*/ 265 w 311"/>
              <a:gd name="T23" fmla="*/ 226 h 312"/>
              <a:gd name="T24" fmla="*/ 226 w 311"/>
              <a:gd name="T25" fmla="*/ 266 h 312"/>
              <a:gd name="T26" fmla="*/ 226 w 311"/>
              <a:gd name="T27" fmla="*/ 266 h 312"/>
              <a:gd name="T28" fmla="*/ 183 w 311"/>
              <a:gd name="T29" fmla="*/ 283 h 312"/>
              <a:gd name="T30" fmla="*/ 183 w 311"/>
              <a:gd name="T31" fmla="*/ 283 h 312"/>
              <a:gd name="T32" fmla="*/ 127 w 311"/>
              <a:gd name="T33" fmla="*/ 283 h 312"/>
              <a:gd name="T34" fmla="*/ 127 w 311"/>
              <a:gd name="T35" fmla="*/ 283 h 312"/>
              <a:gd name="T36" fmla="*/ 85 w 311"/>
              <a:gd name="T37" fmla="*/ 266 h 312"/>
              <a:gd name="T38" fmla="*/ 85 w 311"/>
              <a:gd name="T39" fmla="*/ 266 h 312"/>
              <a:gd name="T40" fmla="*/ 45 w 311"/>
              <a:gd name="T41" fmla="*/ 226 h 312"/>
              <a:gd name="T42" fmla="*/ 45 w 311"/>
              <a:gd name="T43" fmla="*/ 226 h 312"/>
              <a:gd name="T44" fmla="*/ 28 w 311"/>
              <a:gd name="T45" fmla="*/ 184 h 312"/>
              <a:gd name="T46" fmla="*/ 28 w 311"/>
              <a:gd name="T47" fmla="*/ 184 h 312"/>
              <a:gd name="T48" fmla="*/ 28 w 311"/>
              <a:gd name="T49" fmla="*/ 127 h 312"/>
              <a:gd name="T50" fmla="*/ 28 w 311"/>
              <a:gd name="T51" fmla="*/ 127 h 312"/>
              <a:gd name="T52" fmla="*/ 45 w 311"/>
              <a:gd name="T53" fmla="*/ 85 h 312"/>
              <a:gd name="T54" fmla="*/ 45 w 311"/>
              <a:gd name="T55" fmla="*/ 85 h 312"/>
              <a:gd name="T56" fmla="*/ 85 w 311"/>
              <a:gd name="T57" fmla="*/ 46 h 312"/>
              <a:gd name="T58" fmla="*/ 85 w 311"/>
              <a:gd name="T59" fmla="*/ 46 h 312"/>
              <a:gd name="T60" fmla="*/ 127 w 311"/>
              <a:gd name="T61" fmla="*/ 29 h 312"/>
              <a:gd name="T62" fmla="*/ 127 w 311"/>
              <a:gd name="T63" fmla="*/ 29 h 312"/>
              <a:gd name="T64" fmla="*/ 183 w 311"/>
              <a:gd name="T65" fmla="*/ 2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1" h="312">
                <a:moveTo>
                  <a:pt x="183" y="29"/>
                </a:moveTo>
                <a:lnTo>
                  <a:pt x="183" y="29"/>
                </a:lnTo>
                <a:cubicBezTo>
                  <a:pt x="189" y="46"/>
                  <a:pt x="209" y="54"/>
                  <a:pt x="226" y="46"/>
                </a:cubicBezTo>
                <a:lnTo>
                  <a:pt x="226" y="46"/>
                </a:lnTo>
                <a:cubicBezTo>
                  <a:pt x="251" y="34"/>
                  <a:pt x="279" y="60"/>
                  <a:pt x="265" y="85"/>
                </a:cubicBezTo>
                <a:lnTo>
                  <a:pt x="265" y="85"/>
                </a:lnTo>
                <a:cubicBezTo>
                  <a:pt x="257" y="102"/>
                  <a:pt x="265" y="122"/>
                  <a:pt x="282" y="127"/>
                </a:cubicBezTo>
                <a:lnTo>
                  <a:pt x="282" y="127"/>
                </a:lnTo>
                <a:cubicBezTo>
                  <a:pt x="310" y="136"/>
                  <a:pt x="310" y="175"/>
                  <a:pt x="282" y="184"/>
                </a:cubicBezTo>
                <a:lnTo>
                  <a:pt x="282" y="184"/>
                </a:lnTo>
                <a:cubicBezTo>
                  <a:pt x="265" y="189"/>
                  <a:pt x="257" y="209"/>
                  <a:pt x="265" y="226"/>
                </a:cubicBezTo>
                <a:lnTo>
                  <a:pt x="265" y="226"/>
                </a:lnTo>
                <a:cubicBezTo>
                  <a:pt x="277" y="252"/>
                  <a:pt x="251" y="280"/>
                  <a:pt x="226" y="266"/>
                </a:cubicBezTo>
                <a:lnTo>
                  <a:pt x="226" y="266"/>
                </a:lnTo>
                <a:cubicBezTo>
                  <a:pt x="209" y="257"/>
                  <a:pt x="189" y="266"/>
                  <a:pt x="183" y="283"/>
                </a:cubicBezTo>
                <a:lnTo>
                  <a:pt x="183" y="283"/>
                </a:lnTo>
                <a:cubicBezTo>
                  <a:pt x="175" y="311"/>
                  <a:pt x="135" y="311"/>
                  <a:pt x="127" y="283"/>
                </a:cubicBezTo>
                <a:lnTo>
                  <a:pt x="127" y="283"/>
                </a:lnTo>
                <a:cubicBezTo>
                  <a:pt x="121" y="266"/>
                  <a:pt x="102" y="257"/>
                  <a:pt x="85" y="266"/>
                </a:cubicBezTo>
                <a:lnTo>
                  <a:pt x="85" y="266"/>
                </a:lnTo>
                <a:cubicBezTo>
                  <a:pt x="59" y="277"/>
                  <a:pt x="31" y="252"/>
                  <a:pt x="45" y="226"/>
                </a:cubicBezTo>
                <a:lnTo>
                  <a:pt x="45" y="226"/>
                </a:lnTo>
                <a:cubicBezTo>
                  <a:pt x="54" y="209"/>
                  <a:pt x="45" y="189"/>
                  <a:pt x="28" y="184"/>
                </a:cubicBezTo>
                <a:lnTo>
                  <a:pt x="28" y="184"/>
                </a:lnTo>
                <a:cubicBezTo>
                  <a:pt x="0" y="175"/>
                  <a:pt x="0" y="136"/>
                  <a:pt x="28" y="127"/>
                </a:cubicBezTo>
                <a:lnTo>
                  <a:pt x="28" y="127"/>
                </a:lnTo>
                <a:cubicBezTo>
                  <a:pt x="45" y="122"/>
                  <a:pt x="54" y="102"/>
                  <a:pt x="45" y="85"/>
                </a:cubicBezTo>
                <a:lnTo>
                  <a:pt x="45" y="85"/>
                </a:lnTo>
                <a:cubicBezTo>
                  <a:pt x="34" y="60"/>
                  <a:pt x="59" y="31"/>
                  <a:pt x="85" y="46"/>
                </a:cubicBezTo>
                <a:lnTo>
                  <a:pt x="85" y="46"/>
                </a:lnTo>
                <a:cubicBezTo>
                  <a:pt x="102" y="54"/>
                  <a:pt x="121" y="46"/>
                  <a:pt x="127" y="29"/>
                </a:cubicBezTo>
                <a:lnTo>
                  <a:pt x="127" y="29"/>
                </a:lnTo>
                <a:cubicBezTo>
                  <a:pt x="135" y="0"/>
                  <a:pt x="172" y="0"/>
                  <a:pt x="183" y="29"/>
                </a:cubicBezTo>
              </a:path>
            </a:pathLst>
          </a:custGeom>
          <a:solidFill>
            <a:schemeClr val="accent6"/>
          </a:solidFill>
          <a:ln>
            <a:noFill/>
          </a:ln>
          <a:effectLst/>
        </p:spPr>
        <p:txBody>
          <a:bodyPr wrap="none" anchor="ctr"/>
          <a:lstStyle/>
          <a:p>
            <a:endParaRPr lang="en-US" sz="2400">
              <a:solidFill>
                <a:srgbClr val="333333"/>
              </a:solidFill>
            </a:endParaRPr>
          </a:p>
        </p:txBody>
      </p:sp>
      <p:sp>
        <p:nvSpPr>
          <p:cNvPr id="126" name="Freeform 366">
            <a:extLst>
              <a:ext uri="{FF2B5EF4-FFF2-40B4-BE49-F238E27FC236}">
                <a16:creationId xmlns:a16="http://schemas.microsoft.com/office/drawing/2014/main" id="{91BDC1DA-3DA0-CA4F-9669-61160880DD4F}"/>
              </a:ext>
            </a:extLst>
          </p:cNvPr>
          <p:cNvSpPr>
            <a:spLocks noChangeArrowheads="1"/>
          </p:cNvSpPr>
          <p:nvPr/>
        </p:nvSpPr>
        <p:spPr bwMode="auto">
          <a:xfrm>
            <a:off x="2128991" y="4111282"/>
            <a:ext cx="193147" cy="193145"/>
          </a:xfrm>
          <a:custGeom>
            <a:avLst/>
            <a:gdLst>
              <a:gd name="T0" fmla="*/ 189 w 320"/>
              <a:gd name="T1" fmla="*/ 28 h 320"/>
              <a:gd name="T2" fmla="*/ 189 w 320"/>
              <a:gd name="T3" fmla="*/ 28 h 320"/>
              <a:gd name="T4" fmla="*/ 232 w 320"/>
              <a:gd name="T5" fmla="*/ 45 h 320"/>
              <a:gd name="T6" fmla="*/ 232 w 320"/>
              <a:gd name="T7" fmla="*/ 45 h 320"/>
              <a:gd name="T8" fmla="*/ 274 w 320"/>
              <a:gd name="T9" fmla="*/ 87 h 320"/>
              <a:gd name="T10" fmla="*/ 274 w 320"/>
              <a:gd name="T11" fmla="*/ 87 h 320"/>
              <a:gd name="T12" fmla="*/ 291 w 320"/>
              <a:gd name="T13" fmla="*/ 130 h 320"/>
              <a:gd name="T14" fmla="*/ 291 w 320"/>
              <a:gd name="T15" fmla="*/ 130 h 320"/>
              <a:gd name="T16" fmla="*/ 291 w 320"/>
              <a:gd name="T17" fmla="*/ 189 h 320"/>
              <a:gd name="T18" fmla="*/ 291 w 320"/>
              <a:gd name="T19" fmla="*/ 189 h 320"/>
              <a:gd name="T20" fmla="*/ 274 w 320"/>
              <a:gd name="T21" fmla="*/ 231 h 320"/>
              <a:gd name="T22" fmla="*/ 274 w 320"/>
              <a:gd name="T23" fmla="*/ 231 h 320"/>
              <a:gd name="T24" fmla="*/ 232 w 320"/>
              <a:gd name="T25" fmla="*/ 274 h 320"/>
              <a:gd name="T26" fmla="*/ 232 w 320"/>
              <a:gd name="T27" fmla="*/ 274 h 320"/>
              <a:gd name="T28" fmla="*/ 189 w 320"/>
              <a:gd name="T29" fmla="*/ 290 h 320"/>
              <a:gd name="T30" fmla="*/ 189 w 320"/>
              <a:gd name="T31" fmla="*/ 290 h 320"/>
              <a:gd name="T32" fmla="*/ 130 w 320"/>
              <a:gd name="T33" fmla="*/ 290 h 320"/>
              <a:gd name="T34" fmla="*/ 130 w 320"/>
              <a:gd name="T35" fmla="*/ 290 h 320"/>
              <a:gd name="T36" fmla="*/ 88 w 320"/>
              <a:gd name="T37" fmla="*/ 274 h 320"/>
              <a:gd name="T38" fmla="*/ 88 w 320"/>
              <a:gd name="T39" fmla="*/ 274 h 320"/>
              <a:gd name="T40" fmla="*/ 45 w 320"/>
              <a:gd name="T41" fmla="*/ 231 h 320"/>
              <a:gd name="T42" fmla="*/ 45 w 320"/>
              <a:gd name="T43" fmla="*/ 231 h 320"/>
              <a:gd name="T44" fmla="*/ 29 w 320"/>
              <a:gd name="T45" fmla="*/ 189 h 320"/>
              <a:gd name="T46" fmla="*/ 29 w 320"/>
              <a:gd name="T47" fmla="*/ 189 h 320"/>
              <a:gd name="T48" fmla="*/ 29 w 320"/>
              <a:gd name="T49" fmla="*/ 130 h 320"/>
              <a:gd name="T50" fmla="*/ 29 w 320"/>
              <a:gd name="T51" fmla="*/ 130 h 320"/>
              <a:gd name="T52" fmla="*/ 45 w 320"/>
              <a:gd name="T53" fmla="*/ 87 h 320"/>
              <a:gd name="T54" fmla="*/ 45 w 320"/>
              <a:gd name="T55" fmla="*/ 87 h 320"/>
              <a:gd name="T56" fmla="*/ 88 w 320"/>
              <a:gd name="T57" fmla="*/ 45 h 320"/>
              <a:gd name="T58" fmla="*/ 88 w 320"/>
              <a:gd name="T59" fmla="*/ 45 h 320"/>
              <a:gd name="T60" fmla="*/ 130 w 320"/>
              <a:gd name="T61" fmla="*/ 28 h 320"/>
              <a:gd name="T62" fmla="*/ 130 w 320"/>
              <a:gd name="T63" fmla="*/ 28 h 320"/>
              <a:gd name="T64" fmla="*/ 189 w 320"/>
              <a:gd name="T65" fmla="*/ 2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320">
                <a:moveTo>
                  <a:pt x="189" y="28"/>
                </a:moveTo>
                <a:lnTo>
                  <a:pt x="189" y="28"/>
                </a:lnTo>
                <a:cubicBezTo>
                  <a:pt x="195" y="45"/>
                  <a:pt x="215" y="53"/>
                  <a:pt x="232" y="45"/>
                </a:cubicBezTo>
                <a:lnTo>
                  <a:pt x="232" y="45"/>
                </a:lnTo>
                <a:cubicBezTo>
                  <a:pt x="257" y="34"/>
                  <a:pt x="285" y="59"/>
                  <a:pt x="274" y="87"/>
                </a:cubicBezTo>
                <a:lnTo>
                  <a:pt x="274" y="87"/>
                </a:lnTo>
                <a:cubicBezTo>
                  <a:pt x="266" y="104"/>
                  <a:pt x="274" y="124"/>
                  <a:pt x="291" y="130"/>
                </a:cubicBezTo>
                <a:lnTo>
                  <a:pt x="291" y="130"/>
                </a:lnTo>
                <a:cubicBezTo>
                  <a:pt x="319" y="138"/>
                  <a:pt x="319" y="178"/>
                  <a:pt x="291" y="189"/>
                </a:cubicBezTo>
                <a:lnTo>
                  <a:pt x="291" y="189"/>
                </a:lnTo>
                <a:cubicBezTo>
                  <a:pt x="274" y="195"/>
                  <a:pt x="266" y="214"/>
                  <a:pt x="274" y="231"/>
                </a:cubicBezTo>
                <a:lnTo>
                  <a:pt x="274" y="231"/>
                </a:lnTo>
                <a:cubicBezTo>
                  <a:pt x="285" y="257"/>
                  <a:pt x="260" y="285"/>
                  <a:pt x="232" y="274"/>
                </a:cubicBezTo>
                <a:lnTo>
                  <a:pt x="232" y="274"/>
                </a:lnTo>
                <a:cubicBezTo>
                  <a:pt x="215" y="265"/>
                  <a:pt x="195" y="274"/>
                  <a:pt x="189" y="290"/>
                </a:cubicBezTo>
                <a:lnTo>
                  <a:pt x="189" y="290"/>
                </a:lnTo>
                <a:cubicBezTo>
                  <a:pt x="181" y="319"/>
                  <a:pt x="141" y="319"/>
                  <a:pt x="130" y="290"/>
                </a:cubicBezTo>
                <a:lnTo>
                  <a:pt x="130" y="290"/>
                </a:lnTo>
                <a:cubicBezTo>
                  <a:pt x="124" y="274"/>
                  <a:pt x="105" y="265"/>
                  <a:pt x="88" y="274"/>
                </a:cubicBezTo>
                <a:lnTo>
                  <a:pt x="88" y="274"/>
                </a:lnTo>
                <a:cubicBezTo>
                  <a:pt x="62" y="285"/>
                  <a:pt x="34" y="259"/>
                  <a:pt x="45" y="231"/>
                </a:cubicBezTo>
                <a:lnTo>
                  <a:pt x="45" y="231"/>
                </a:lnTo>
                <a:cubicBezTo>
                  <a:pt x="54" y="214"/>
                  <a:pt x="45" y="195"/>
                  <a:pt x="29" y="189"/>
                </a:cubicBezTo>
                <a:lnTo>
                  <a:pt x="29" y="189"/>
                </a:lnTo>
                <a:cubicBezTo>
                  <a:pt x="0" y="180"/>
                  <a:pt x="0" y="141"/>
                  <a:pt x="29" y="130"/>
                </a:cubicBezTo>
                <a:lnTo>
                  <a:pt x="29" y="130"/>
                </a:lnTo>
                <a:cubicBezTo>
                  <a:pt x="45" y="124"/>
                  <a:pt x="54" y="104"/>
                  <a:pt x="45" y="87"/>
                </a:cubicBezTo>
                <a:lnTo>
                  <a:pt x="45" y="87"/>
                </a:lnTo>
                <a:cubicBezTo>
                  <a:pt x="34" y="62"/>
                  <a:pt x="60" y="34"/>
                  <a:pt x="88" y="45"/>
                </a:cubicBezTo>
                <a:lnTo>
                  <a:pt x="88" y="45"/>
                </a:lnTo>
                <a:cubicBezTo>
                  <a:pt x="105" y="53"/>
                  <a:pt x="124" y="45"/>
                  <a:pt x="130" y="28"/>
                </a:cubicBezTo>
                <a:lnTo>
                  <a:pt x="130" y="28"/>
                </a:lnTo>
                <a:cubicBezTo>
                  <a:pt x="139" y="0"/>
                  <a:pt x="178" y="0"/>
                  <a:pt x="189" y="28"/>
                </a:cubicBezTo>
              </a:path>
            </a:pathLst>
          </a:custGeom>
          <a:solidFill>
            <a:schemeClr val="accent6"/>
          </a:solidFill>
          <a:ln>
            <a:noFill/>
          </a:ln>
          <a:effectLst/>
        </p:spPr>
        <p:txBody>
          <a:bodyPr wrap="none" anchor="ctr"/>
          <a:lstStyle/>
          <a:p>
            <a:endParaRPr lang="en-US" sz="2400">
              <a:solidFill>
                <a:srgbClr val="333333"/>
              </a:solidFill>
            </a:endParaRPr>
          </a:p>
        </p:txBody>
      </p:sp>
      <p:grpSp>
        <p:nvGrpSpPr>
          <p:cNvPr id="154" name="Group 153">
            <a:extLst>
              <a:ext uri="{FF2B5EF4-FFF2-40B4-BE49-F238E27FC236}">
                <a16:creationId xmlns:a16="http://schemas.microsoft.com/office/drawing/2014/main" id="{5412C8F3-CC40-074F-818C-3777D91DDB05}"/>
              </a:ext>
            </a:extLst>
          </p:cNvPr>
          <p:cNvGrpSpPr/>
          <p:nvPr/>
        </p:nvGrpSpPr>
        <p:grpSpPr>
          <a:xfrm>
            <a:off x="5109488" y="5650411"/>
            <a:ext cx="164041" cy="333375"/>
            <a:chOff x="7310438" y="4252274"/>
            <a:chExt cx="123031" cy="250031"/>
          </a:xfrm>
        </p:grpSpPr>
        <p:sp>
          <p:nvSpPr>
            <p:cNvPr id="155" name="Freeform 393">
              <a:extLst>
                <a:ext uri="{FF2B5EF4-FFF2-40B4-BE49-F238E27FC236}">
                  <a16:creationId xmlns:a16="http://schemas.microsoft.com/office/drawing/2014/main" id="{EED0C0D1-8303-C64A-A0C3-B7503E8A382D}"/>
                </a:ext>
              </a:extLst>
            </p:cNvPr>
            <p:cNvSpPr>
              <a:spLocks noChangeArrowheads="1"/>
            </p:cNvSpPr>
            <p:nvPr/>
          </p:nvSpPr>
          <p:spPr bwMode="auto">
            <a:xfrm>
              <a:off x="7310438" y="4252274"/>
              <a:ext cx="123031" cy="182563"/>
            </a:xfrm>
            <a:custGeom>
              <a:avLst/>
              <a:gdLst>
                <a:gd name="T0" fmla="*/ 135 w 272"/>
                <a:gd name="T1" fmla="*/ 404 h 405"/>
                <a:gd name="T2" fmla="*/ 271 w 272"/>
                <a:gd name="T3" fmla="*/ 268 h 405"/>
                <a:gd name="T4" fmla="*/ 135 w 272"/>
                <a:gd name="T5" fmla="*/ 0 h 405"/>
                <a:gd name="T6" fmla="*/ 0 w 272"/>
                <a:gd name="T7" fmla="*/ 268 h 405"/>
                <a:gd name="T8" fmla="*/ 135 w 272"/>
                <a:gd name="T9" fmla="*/ 404 h 405"/>
              </a:gdLst>
              <a:ahLst/>
              <a:cxnLst>
                <a:cxn ang="0">
                  <a:pos x="T0" y="T1"/>
                </a:cxn>
                <a:cxn ang="0">
                  <a:pos x="T2" y="T3"/>
                </a:cxn>
                <a:cxn ang="0">
                  <a:pos x="T4" y="T5"/>
                </a:cxn>
                <a:cxn ang="0">
                  <a:pos x="T6" y="T7"/>
                </a:cxn>
                <a:cxn ang="0">
                  <a:pos x="T8" y="T9"/>
                </a:cxn>
              </a:cxnLst>
              <a:rect l="0" t="0" r="r" b="b"/>
              <a:pathLst>
                <a:path w="272" h="405">
                  <a:moveTo>
                    <a:pt x="135" y="404"/>
                  </a:moveTo>
                  <a:cubicBezTo>
                    <a:pt x="211" y="404"/>
                    <a:pt x="271" y="342"/>
                    <a:pt x="271" y="268"/>
                  </a:cubicBezTo>
                  <a:cubicBezTo>
                    <a:pt x="271" y="156"/>
                    <a:pt x="175" y="0"/>
                    <a:pt x="135" y="0"/>
                  </a:cubicBezTo>
                  <a:cubicBezTo>
                    <a:pt x="96" y="0"/>
                    <a:pt x="0" y="156"/>
                    <a:pt x="0" y="268"/>
                  </a:cubicBezTo>
                  <a:cubicBezTo>
                    <a:pt x="0" y="345"/>
                    <a:pt x="62" y="404"/>
                    <a:pt x="135" y="404"/>
                  </a:cubicBezTo>
                </a:path>
              </a:pathLst>
            </a:custGeom>
            <a:noFill/>
            <a:ln w="12700" cap="flat">
              <a:solidFill>
                <a:schemeClr val="tx1"/>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solidFill>
                  <a:srgbClr val="333333"/>
                </a:solidFill>
              </a:endParaRPr>
            </a:p>
          </p:txBody>
        </p:sp>
        <p:sp>
          <p:nvSpPr>
            <p:cNvPr id="156" name="Line 394">
              <a:extLst>
                <a:ext uri="{FF2B5EF4-FFF2-40B4-BE49-F238E27FC236}">
                  <a16:creationId xmlns:a16="http://schemas.microsoft.com/office/drawing/2014/main" id="{A9A2F175-A8CD-C54D-8B86-435BF3A7B3C9}"/>
                </a:ext>
              </a:extLst>
            </p:cNvPr>
            <p:cNvSpPr>
              <a:spLocks noChangeShapeType="1"/>
            </p:cNvSpPr>
            <p:nvPr/>
          </p:nvSpPr>
          <p:spPr bwMode="auto">
            <a:xfrm>
              <a:off x="7371953" y="4391180"/>
              <a:ext cx="0" cy="111125"/>
            </a:xfrm>
            <a:prstGeom prst="line">
              <a:avLst/>
            </a:prstGeom>
            <a:noFill/>
            <a:ln w="12700" cap="rnd">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400">
                <a:solidFill>
                  <a:srgbClr val="333333"/>
                </a:solidFill>
              </a:endParaRPr>
            </a:p>
          </p:txBody>
        </p:sp>
      </p:grpSp>
      <p:grpSp>
        <p:nvGrpSpPr>
          <p:cNvPr id="157" name="Group 156">
            <a:extLst>
              <a:ext uri="{FF2B5EF4-FFF2-40B4-BE49-F238E27FC236}">
                <a16:creationId xmlns:a16="http://schemas.microsoft.com/office/drawing/2014/main" id="{C57F6DCF-8F29-8645-AB77-1E350A39904B}"/>
              </a:ext>
            </a:extLst>
          </p:cNvPr>
          <p:cNvGrpSpPr/>
          <p:nvPr/>
        </p:nvGrpSpPr>
        <p:grpSpPr>
          <a:xfrm>
            <a:off x="4520272" y="5618473"/>
            <a:ext cx="472989" cy="373063"/>
            <a:chOff x="6605984" y="4218540"/>
            <a:chExt cx="354742" cy="279797"/>
          </a:xfrm>
        </p:grpSpPr>
        <p:sp>
          <p:nvSpPr>
            <p:cNvPr id="158" name="Freeform 341">
              <a:extLst>
                <a:ext uri="{FF2B5EF4-FFF2-40B4-BE49-F238E27FC236}">
                  <a16:creationId xmlns:a16="http://schemas.microsoft.com/office/drawing/2014/main" id="{EED46052-5A9B-3B4B-97EF-71CA3D2D2D4D}"/>
                </a:ext>
              </a:extLst>
            </p:cNvPr>
            <p:cNvSpPr>
              <a:spLocks noChangeArrowheads="1"/>
            </p:cNvSpPr>
            <p:nvPr/>
          </p:nvSpPr>
          <p:spPr bwMode="auto">
            <a:xfrm>
              <a:off x="6605984" y="4218540"/>
              <a:ext cx="354742" cy="100758"/>
            </a:xfrm>
            <a:custGeom>
              <a:avLst/>
              <a:gdLst>
                <a:gd name="T0" fmla="*/ 395 w 791"/>
                <a:gd name="T1" fmla="*/ 85 h 227"/>
                <a:gd name="T2" fmla="*/ 57 w 791"/>
                <a:gd name="T3" fmla="*/ 226 h 227"/>
                <a:gd name="T4" fmla="*/ 0 w 791"/>
                <a:gd name="T5" fmla="*/ 226 h 227"/>
                <a:gd name="T6" fmla="*/ 0 w 791"/>
                <a:gd name="T7" fmla="*/ 169 h 227"/>
                <a:gd name="T8" fmla="*/ 395 w 791"/>
                <a:gd name="T9" fmla="*/ 0 h 227"/>
                <a:gd name="T10" fmla="*/ 790 w 791"/>
                <a:gd name="T11" fmla="*/ 169 h 227"/>
                <a:gd name="T12" fmla="*/ 790 w 791"/>
                <a:gd name="T13" fmla="*/ 226 h 227"/>
                <a:gd name="T14" fmla="*/ 734 w 791"/>
                <a:gd name="T15" fmla="*/ 226 h 227"/>
                <a:gd name="T16" fmla="*/ 395 w 791"/>
                <a:gd name="T17" fmla="*/ 85 h 227"/>
                <a:gd name="connsiteX0" fmla="*/ 4994 w 9987"/>
                <a:gd name="connsiteY0" fmla="*/ 3744 h 9956"/>
                <a:gd name="connsiteX1" fmla="*/ 721 w 9987"/>
                <a:gd name="connsiteY1" fmla="*/ 9956 h 9956"/>
                <a:gd name="connsiteX2" fmla="*/ 0 w 9987"/>
                <a:gd name="connsiteY2" fmla="*/ 9956 h 9956"/>
                <a:gd name="connsiteX3" fmla="*/ 0 w 9987"/>
                <a:gd name="connsiteY3" fmla="*/ 7445 h 9956"/>
                <a:gd name="connsiteX4" fmla="*/ 4994 w 9987"/>
                <a:gd name="connsiteY4" fmla="*/ 0 h 9956"/>
                <a:gd name="connsiteX5" fmla="*/ 9987 w 9987"/>
                <a:gd name="connsiteY5" fmla="*/ 7445 h 9956"/>
                <a:gd name="connsiteX6" fmla="*/ 9987 w 9987"/>
                <a:gd name="connsiteY6" fmla="*/ 9956 h 9956"/>
                <a:gd name="connsiteX7" fmla="*/ 9279 w 9987"/>
                <a:gd name="connsiteY7" fmla="*/ 9956 h 9956"/>
                <a:gd name="connsiteX8" fmla="*/ 4994 w 9987"/>
                <a:gd name="connsiteY8" fmla="*/ 3744 h 9956"/>
                <a:gd name="connsiteX9" fmla="*/ 4994 w 9987"/>
                <a:gd name="connsiteY9" fmla="*/ 3744 h 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87" h="9956">
                  <a:moveTo>
                    <a:pt x="4994" y="3744"/>
                  </a:moveTo>
                  <a:lnTo>
                    <a:pt x="721" y="9956"/>
                  </a:lnTo>
                  <a:lnTo>
                    <a:pt x="0" y="9956"/>
                  </a:lnTo>
                  <a:lnTo>
                    <a:pt x="0" y="7445"/>
                  </a:lnTo>
                  <a:lnTo>
                    <a:pt x="4994" y="0"/>
                  </a:lnTo>
                  <a:lnTo>
                    <a:pt x="9987" y="7445"/>
                  </a:lnTo>
                  <a:lnTo>
                    <a:pt x="9987" y="9956"/>
                  </a:lnTo>
                  <a:lnTo>
                    <a:pt x="9279" y="9956"/>
                  </a:lnTo>
                  <a:lnTo>
                    <a:pt x="4994" y="3744"/>
                  </a:lnTo>
                  <a:lnTo>
                    <a:pt x="4994" y="3744"/>
                  </a:lnTo>
                  <a:close/>
                </a:path>
              </a:pathLst>
            </a:custGeom>
            <a:noFill/>
            <a:ln w="12700" cap="rnd">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solidFill>
                  <a:srgbClr val="333333"/>
                </a:solidFill>
              </a:endParaRPr>
            </a:p>
          </p:txBody>
        </p:sp>
        <p:sp>
          <p:nvSpPr>
            <p:cNvPr id="159" name="Line 342">
              <a:extLst>
                <a:ext uri="{FF2B5EF4-FFF2-40B4-BE49-F238E27FC236}">
                  <a16:creationId xmlns:a16="http://schemas.microsoft.com/office/drawing/2014/main" id="{0B022583-736D-2B49-B493-A894DCA6DF6F}"/>
                </a:ext>
              </a:extLst>
            </p:cNvPr>
            <p:cNvSpPr>
              <a:spLocks noChangeShapeType="1"/>
            </p:cNvSpPr>
            <p:nvPr/>
          </p:nvSpPr>
          <p:spPr bwMode="auto">
            <a:xfrm flipV="1">
              <a:off x="6631781" y="4319742"/>
              <a:ext cx="0" cy="174625"/>
            </a:xfrm>
            <a:prstGeom prst="line">
              <a:avLst/>
            </a:prstGeom>
            <a:noFill/>
            <a:ln w="12700" cap="rnd">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400">
                <a:solidFill>
                  <a:srgbClr val="333333"/>
                </a:solidFill>
              </a:endParaRPr>
            </a:p>
          </p:txBody>
        </p:sp>
        <p:sp>
          <p:nvSpPr>
            <p:cNvPr id="160" name="Line 343">
              <a:extLst>
                <a:ext uri="{FF2B5EF4-FFF2-40B4-BE49-F238E27FC236}">
                  <a16:creationId xmlns:a16="http://schemas.microsoft.com/office/drawing/2014/main" id="{AFB839B4-7B30-8E4C-973A-E5436EA33C59}"/>
                </a:ext>
              </a:extLst>
            </p:cNvPr>
            <p:cNvSpPr>
              <a:spLocks noChangeShapeType="1"/>
            </p:cNvSpPr>
            <p:nvPr/>
          </p:nvSpPr>
          <p:spPr bwMode="auto">
            <a:xfrm>
              <a:off x="6937375" y="4325696"/>
              <a:ext cx="0" cy="170656"/>
            </a:xfrm>
            <a:prstGeom prst="line">
              <a:avLst/>
            </a:prstGeom>
            <a:noFill/>
            <a:ln w="12700" cap="rnd">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400">
                <a:solidFill>
                  <a:srgbClr val="333333"/>
                </a:solidFill>
              </a:endParaRPr>
            </a:p>
          </p:txBody>
        </p:sp>
        <p:sp>
          <p:nvSpPr>
            <p:cNvPr id="161" name="Freeform 344">
              <a:extLst>
                <a:ext uri="{FF2B5EF4-FFF2-40B4-BE49-F238E27FC236}">
                  <a16:creationId xmlns:a16="http://schemas.microsoft.com/office/drawing/2014/main" id="{B0D21A03-9FAC-BD4B-9062-7DFC9FB5CF56}"/>
                </a:ext>
              </a:extLst>
            </p:cNvPr>
            <p:cNvSpPr>
              <a:spLocks noChangeArrowheads="1"/>
            </p:cNvSpPr>
            <p:nvPr/>
          </p:nvSpPr>
          <p:spPr bwMode="auto">
            <a:xfrm>
              <a:off x="6746875" y="4333634"/>
              <a:ext cx="77390" cy="164703"/>
            </a:xfrm>
            <a:custGeom>
              <a:avLst/>
              <a:gdLst>
                <a:gd name="T0" fmla="*/ 169 w 170"/>
                <a:gd name="T1" fmla="*/ 367 h 368"/>
                <a:gd name="T2" fmla="*/ 169 w 170"/>
                <a:gd name="T3" fmla="*/ 0 h 368"/>
                <a:gd name="T4" fmla="*/ 0 w 170"/>
                <a:gd name="T5" fmla="*/ 0 h 368"/>
                <a:gd name="T6" fmla="*/ 0 w 170"/>
                <a:gd name="T7" fmla="*/ 367 h 368"/>
              </a:gdLst>
              <a:ahLst/>
              <a:cxnLst>
                <a:cxn ang="0">
                  <a:pos x="T0" y="T1"/>
                </a:cxn>
                <a:cxn ang="0">
                  <a:pos x="T2" y="T3"/>
                </a:cxn>
                <a:cxn ang="0">
                  <a:pos x="T4" y="T5"/>
                </a:cxn>
                <a:cxn ang="0">
                  <a:pos x="T6" y="T7"/>
                </a:cxn>
              </a:cxnLst>
              <a:rect l="0" t="0" r="r" b="b"/>
              <a:pathLst>
                <a:path w="170" h="368">
                  <a:moveTo>
                    <a:pt x="169" y="367"/>
                  </a:moveTo>
                  <a:lnTo>
                    <a:pt x="169" y="0"/>
                  </a:lnTo>
                  <a:lnTo>
                    <a:pt x="0" y="0"/>
                  </a:lnTo>
                  <a:lnTo>
                    <a:pt x="0" y="367"/>
                  </a:lnTo>
                </a:path>
              </a:pathLst>
            </a:custGeom>
            <a:noFill/>
            <a:ln w="12700" cap="rnd">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400">
                <a:solidFill>
                  <a:srgbClr val="333333"/>
                </a:solidFill>
              </a:endParaRPr>
            </a:p>
          </p:txBody>
        </p:sp>
        <p:sp>
          <p:nvSpPr>
            <p:cNvPr id="162" name="Freeform 345">
              <a:extLst>
                <a:ext uri="{FF2B5EF4-FFF2-40B4-BE49-F238E27FC236}">
                  <a16:creationId xmlns:a16="http://schemas.microsoft.com/office/drawing/2014/main" id="{2230046A-0898-324A-A609-3270B2A963C6}"/>
                </a:ext>
              </a:extLst>
            </p:cNvPr>
            <p:cNvSpPr>
              <a:spLocks noChangeArrowheads="1"/>
            </p:cNvSpPr>
            <p:nvPr/>
          </p:nvSpPr>
          <p:spPr bwMode="auto">
            <a:xfrm>
              <a:off x="6859984" y="4371336"/>
              <a:ext cx="37704" cy="89298"/>
            </a:xfrm>
            <a:custGeom>
              <a:avLst/>
              <a:gdLst>
                <a:gd name="T0" fmla="*/ 42 w 85"/>
                <a:gd name="T1" fmla="*/ 197 h 198"/>
                <a:gd name="T2" fmla="*/ 0 w 85"/>
                <a:gd name="T3" fmla="*/ 197 h 198"/>
                <a:gd name="T4" fmla="*/ 0 w 85"/>
                <a:gd name="T5" fmla="*/ 0 h 198"/>
                <a:gd name="T6" fmla="*/ 84 w 85"/>
                <a:gd name="T7" fmla="*/ 0 h 198"/>
                <a:gd name="T8" fmla="*/ 84 w 85"/>
                <a:gd name="T9" fmla="*/ 197 h 198"/>
                <a:gd name="T10" fmla="*/ 42 w 85"/>
                <a:gd name="T11" fmla="*/ 197 h 198"/>
              </a:gdLst>
              <a:ahLst/>
              <a:cxnLst>
                <a:cxn ang="0">
                  <a:pos x="T0" y="T1"/>
                </a:cxn>
                <a:cxn ang="0">
                  <a:pos x="T2" y="T3"/>
                </a:cxn>
                <a:cxn ang="0">
                  <a:pos x="T4" y="T5"/>
                </a:cxn>
                <a:cxn ang="0">
                  <a:pos x="T6" y="T7"/>
                </a:cxn>
                <a:cxn ang="0">
                  <a:pos x="T8" y="T9"/>
                </a:cxn>
                <a:cxn ang="0">
                  <a:pos x="T10" y="T11"/>
                </a:cxn>
              </a:cxnLst>
              <a:rect l="0" t="0" r="r" b="b"/>
              <a:pathLst>
                <a:path w="85" h="198">
                  <a:moveTo>
                    <a:pt x="42" y="197"/>
                  </a:moveTo>
                  <a:lnTo>
                    <a:pt x="0" y="197"/>
                  </a:lnTo>
                  <a:lnTo>
                    <a:pt x="0" y="0"/>
                  </a:lnTo>
                  <a:lnTo>
                    <a:pt x="84" y="0"/>
                  </a:lnTo>
                  <a:lnTo>
                    <a:pt x="84" y="197"/>
                  </a:lnTo>
                  <a:lnTo>
                    <a:pt x="42" y="197"/>
                  </a:lnTo>
                </a:path>
              </a:pathLst>
            </a:custGeom>
            <a:noFill/>
            <a:ln w="12700" cap="rnd">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solidFill>
                  <a:srgbClr val="333333"/>
                </a:solidFill>
              </a:endParaRPr>
            </a:p>
          </p:txBody>
        </p:sp>
        <p:sp>
          <p:nvSpPr>
            <p:cNvPr id="163" name="Freeform 346">
              <a:extLst>
                <a:ext uri="{FF2B5EF4-FFF2-40B4-BE49-F238E27FC236}">
                  <a16:creationId xmlns:a16="http://schemas.microsoft.com/office/drawing/2014/main" id="{35CFA090-68AF-F64B-9C66-07ACAAE3E55D}"/>
                </a:ext>
              </a:extLst>
            </p:cNvPr>
            <p:cNvSpPr>
              <a:spLocks noChangeArrowheads="1"/>
            </p:cNvSpPr>
            <p:nvPr/>
          </p:nvSpPr>
          <p:spPr bwMode="auto">
            <a:xfrm>
              <a:off x="6669484" y="4371336"/>
              <a:ext cx="39688" cy="89298"/>
            </a:xfrm>
            <a:custGeom>
              <a:avLst/>
              <a:gdLst>
                <a:gd name="T0" fmla="*/ 43 w 86"/>
                <a:gd name="T1" fmla="*/ 197 h 198"/>
                <a:gd name="T2" fmla="*/ 0 w 86"/>
                <a:gd name="T3" fmla="*/ 197 h 198"/>
                <a:gd name="T4" fmla="*/ 0 w 86"/>
                <a:gd name="T5" fmla="*/ 0 h 198"/>
                <a:gd name="T6" fmla="*/ 85 w 86"/>
                <a:gd name="T7" fmla="*/ 0 h 198"/>
                <a:gd name="T8" fmla="*/ 85 w 86"/>
                <a:gd name="T9" fmla="*/ 197 h 198"/>
                <a:gd name="T10" fmla="*/ 43 w 86"/>
                <a:gd name="T11" fmla="*/ 197 h 198"/>
              </a:gdLst>
              <a:ahLst/>
              <a:cxnLst>
                <a:cxn ang="0">
                  <a:pos x="T0" y="T1"/>
                </a:cxn>
                <a:cxn ang="0">
                  <a:pos x="T2" y="T3"/>
                </a:cxn>
                <a:cxn ang="0">
                  <a:pos x="T4" y="T5"/>
                </a:cxn>
                <a:cxn ang="0">
                  <a:pos x="T6" y="T7"/>
                </a:cxn>
                <a:cxn ang="0">
                  <a:pos x="T8" y="T9"/>
                </a:cxn>
                <a:cxn ang="0">
                  <a:pos x="T10" y="T11"/>
                </a:cxn>
              </a:cxnLst>
              <a:rect l="0" t="0" r="r" b="b"/>
              <a:pathLst>
                <a:path w="86" h="198">
                  <a:moveTo>
                    <a:pt x="43" y="197"/>
                  </a:moveTo>
                  <a:lnTo>
                    <a:pt x="0" y="197"/>
                  </a:lnTo>
                  <a:lnTo>
                    <a:pt x="0" y="0"/>
                  </a:lnTo>
                  <a:lnTo>
                    <a:pt x="85" y="0"/>
                  </a:lnTo>
                  <a:lnTo>
                    <a:pt x="85" y="197"/>
                  </a:lnTo>
                  <a:lnTo>
                    <a:pt x="43" y="197"/>
                  </a:lnTo>
                </a:path>
              </a:pathLst>
            </a:custGeom>
            <a:noFill/>
            <a:ln w="12700" cap="rnd">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solidFill>
                  <a:srgbClr val="333333"/>
                </a:solidFill>
              </a:endParaRPr>
            </a:p>
          </p:txBody>
        </p:sp>
      </p:grpSp>
      <p:sp>
        <p:nvSpPr>
          <p:cNvPr id="192" name="Freeform 429">
            <a:extLst>
              <a:ext uri="{FF2B5EF4-FFF2-40B4-BE49-F238E27FC236}">
                <a16:creationId xmlns:a16="http://schemas.microsoft.com/office/drawing/2014/main" id="{EE8F030C-3D15-B147-A3AF-D15DE927BB11}"/>
              </a:ext>
            </a:extLst>
          </p:cNvPr>
          <p:cNvSpPr>
            <a:spLocks noChangeArrowheads="1"/>
          </p:cNvSpPr>
          <p:nvPr/>
        </p:nvSpPr>
        <p:spPr bwMode="auto">
          <a:xfrm>
            <a:off x="1321987" y="5690859"/>
            <a:ext cx="793751" cy="300676"/>
          </a:xfrm>
          <a:custGeom>
            <a:avLst/>
            <a:gdLst>
              <a:gd name="T0" fmla="*/ 662 w 1324"/>
              <a:gd name="T1" fmla="*/ 508 h 509"/>
              <a:gd name="T2" fmla="*/ 0 w 1324"/>
              <a:gd name="T3" fmla="*/ 508 h 509"/>
              <a:gd name="T4" fmla="*/ 0 w 1324"/>
              <a:gd name="T5" fmla="*/ 0 h 509"/>
              <a:gd name="T6" fmla="*/ 1323 w 1324"/>
              <a:gd name="T7" fmla="*/ 0 h 509"/>
              <a:gd name="T8" fmla="*/ 1323 w 1324"/>
              <a:gd name="T9" fmla="*/ 508 h 509"/>
              <a:gd name="T10" fmla="*/ 662 w 1324"/>
              <a:gd name="T11" fmla="*/ 508 h 509"/>
            </a:gdLst>
            <a:ahLst/>
            <a:cxnLst>
              <a:cxn ang="0">
                <a:pos x="T0" y="T1"/>
              </a:cxn>
              <a:cxn ang="0">
                <a:pos x="T2" y="T3"/>
              </a:cxn>
              <a:cxn ang="0">
                <a:pos x="T4" y="T5"/>
              </a:cxn>
              <a:cxn ang="0">
                <a:pos x="T6" y="T7"/>
              </a:cxn>
              <a:cxn ang="0">
                <a:pos x="T8" y="T9"/>
              </a:cxn>
              <a:cxn ang="0">
                <a:pos x="T10" y="T11"/>
              </a:cxn>
            </a:cxnLst>
            <a:rect l="0" t="0" r="r" b="b"/>
            <a:pathLst>
              <a:path w="1324" h="509">
                <a:moveTo>
                  <a:pt x="662" y="508"/>
                </a:moveTo>
                <a:lnTo>
                  <a:pt x="0" y="508"/>
                </a:lnTo>
                <a:lnTo>
                  <a:pt x="0" y="0"/>
                </a:lnTo>
                <a:lnTo>
                  <a:pt x="1323" y="0"/>
                </a:lnTo>
                <a:lnTo>
                  <a:pt x="1323" y="508"/>
                </a:lnTo>
                <a:lnTo>
                  <a:pt x="662" y="508"/>
                </a:lnTo>
              </a:path>
            </a:pathLst>
          </a:custGeom>
          <a:noFill/>
          <a:ln w="12700" cap="rnd">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solidFill>
                <a:srgbClr val="333333"/>
              </a:solidFill>
            </a:endParaRPr>
          </a:p>
        </p:txBody>
      </p:sp>
      <p:sp>
        <p:nvSpPr>
          <p:cNvPr id="193" name="Freeform 430">
            <a:extLst>
              <a:ext uri="{FF2B5EF4-FFF2-40B4-BE49-F238E27FC236}">
                <a16:creationId xmlns:a16="http://schemas.microsoft.com/office/drawing/2014/main" id="{7FBC4676-E9B0-354F-9977-AE4190DDF95A}"/>
              </a:ext>
            </a:extLst>
          </p:cNvPr>
          <p:cNvSpPr>
            <a:spLocks noChangeArrowheads="1"/>
          </p:cNvSpPr>
          <p:nvPr/>
        </p:nvSpPr>
        <p:spPr bwMode="auto">
          <a:xfrm>
            <a:off x="1390779" y="5753408"/>
            <a:ext cx="354541" cy="134939"/>
          </a:xfrm>
          <a:custGeom>
            <a:avLst/>
            <a:gdLst>
              <a:gd name="T0" fmla="*/ 296 w 593"/>
              <a:gd name="T1" fmla="*/ 225 h 226"/>
              <a:gd name="T2" fmla="*/ 0 w 593"/>
              <a:gd name="T3" fmla="*/ 225 h 226"/>
              <a:gd name="T4" fmla="*/ 0 w 593"/>
              <a:gd name="T5" fmla="*/ 0 h 226"/>
              <a:gd name="T6" fmla="*/ 592 w 593"/>
              <a:gd name="T7" fmla="*/ 0 h 226"/>
              <a:gd name="T8" fmla="*/ 592 w 593"/>
              <a:gd name="T9" fmla="*/ 225 h 226"/>
              <a:gd name="T10" fmla="*/ 296 w 593"/>
              <a:gd name="T11" fmla="*/ 225 h 226"/>
            </a:gdLst>
            <a:ahLst/>
            <a:cxnLst>
              <a:cxn ang="0">
                <a:pos x="T0" y="T1"/>
              </a:cxn>
              <a:cxn ang="0">
                <a:pos x="T2" y="T3"/>
              </a:cxn>
              <a:cxn ang="0">
                <a:pos x="T4" y="T5"/>
              </a:cxn>
              <a:cxn ang="0">
                <a:pos x="T6" y="T7"/>
              </a:cxn>
              <a:cxn ang="0">
                <a:pos x="T8" y="T9"/>
              </a:cxn>
              <a:cxn ang="0">
                <a:pos x="T10" y="T11"/>
              </a:cxn>
            </a:cxnLst>
            <a:rect l="0" t="0" r="r" b="b"/>
            <a:pathLst>
              <a:path w="593" h="226">
                <a:moveTo>
                  <a:pt x="296" y="225"/>
                </a:moveTo>
                <a:lnTo>
                  <a:pt x="0" y="225"/>
                </a:lnTo>
                <a:lnTo>
                  <a:pt x="0" y="0"/>
                </a:lnTo>
                <a:lnTo>
                  <a:pt x="592" y="0"/>
                </a:lnTo>
                <a:lnTo>
                  <a:pt x="592" y="225"/>
                </a:lnTo>
                <a:lnTo>
                  <a:pt x="296" y="225"/>
                </a:lnTo>
              </a:path>
            </a:pathLst>
          </a:custGeom>
          <a:noFill/>
          <a:ln w="12700" cap="rnd">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solidFill>
                <a:srgbClr val="333333"/>
              </a:solidFill>
            </a:endParaRPr>
          </a:p>
        </p:txBody>
      </p:sp>
      <p:sp>
        <p:nvSpPr>
          <p:cNvPr id="194" name="Line 431">
            <a:extLst>
              <a:ext uri="{FF2B5EF4-FFF2-40B4-BE49-F238E27FC236}">
                <a16:creationId xmlns:a16="http://schemas.microsoft.com/office/drawing/2014/main" id="{E97CA0D6-717B-C849-901E-60D64EA7341B}"/>
              </a:ext>
            </a:extLst>
          </p:cNvPr>
          <p:cNvSpPr>
            <a:spLocks noChangeShapeType="1"/>
          </p:cNvSpPr>
          <p:nvPr/>
        </p:nvSpPr>
        <p:spPr bwMode="auto">
          <a:xfrm>
            <a:off x="1507196" y="5753408"/>
            <a:ext cx="0" cy="134939"/>
          </a:xfrm>
          <a:prstGeom prst="line">
            <a:avLst/>
          </a:prstGeom>
          <a:noFill/>
          <a:ln w="12700" cap="rnd">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400">
              <a:solidFill>
                <a:srgbClr val="333333"/>
              </a:solidFill>
            </a:endParaRPr>
          </a:p>
        </p:txBody>
      </p:sp>
      <p:sp>
        <p:nvSpPr>
          <p:cNvPr id="195" name="Line 432">
            <a:extLst>
              <a:ext uri="{FF2B5EF4-FFF2-40B4-BE49-F238E27FC236}">
                <a16:creationId xmlns:a16="http://schemas.microsoft.com/office/drawing/2014/main" id="{CE6B2A1B-A962-734C-8B5F-14EA3E9D7258}"/>
              </a:ext>
            </a:extLst>
          </p:cNvPr>
          <p:cNvSpPr>
            <a:spLocks noChangeShapeType="1"/>
          </p:cNvSpPr>
          <p:nvPr/>
        </p:nvSpPr>
        <p:spPr bwMode="auto">
          <a:xfrm>
            <a:off x="1626257" y="5753408"/>
            <a:ext cx="0" cy="134939"/>
          </a:xfrm>
          <a:prstGeom prst="line">
            <a:avLst/>
          </a:prstGeom>
          <a:noFill/>
          <a:ln w="12700" cap="rnd">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400">
              <a:solidFill>
                <a:srgbClr val="333333"/>
              </a:solidFill>
            </a:endParaRPr>
          </a:p>
        </p:txBody>
      </p:sp>
      <p:sp>
        <p:nvSpPr>
          <p:cNvPr id="196" name="Freeform 433">
            <a:extLst>
              <a:ext uri="{FF2B5EF4-FFF2-40B4-BE49-F238E27FC236}">
                <a16:creationId xmlns:a16="http://schemas.microsoft.com/office/drawing/2014/main" id="{4F4BA712-287F-324E-B21C-3CE27637089B}"/>
              </a:ext>
            </a:extLst>
          </p:cNvPr>
          <p:cNvSpPr>
            <a:spLocks noChangeArrowheads="1"/>
          </p:cNvSpPr>
          <p:nvPr/>
        </p:nvSpPr>
        <p:spPr bwMode="auto">
          <a:xfrm>
            <a:off x="1814112" y="5753408"/>
            <a:ext cx="238125" cy="238125"/>
          </a:xfrm>
          <a:custGeom>
            <a:avLst/>
            <a:gdLst>
              <a:gd name="T0" fmla="*/ 198 w 396"/>
              <a:gd name="T1" fmla="*/ 395 h 396"/>
              <a:gd name="T2" fmla="*/ 0 w 396"/>
              <a:gd name="T3" fmla="*/ 395 h 396"/>
              <a:gd name="T4" fmla="*/ 0 w 396"/>
              <a:gd name="T5" fmla="*/ 0 h 396"/>
              <a:gd name="T6" fmla="*/ 395 w 396"/>
              <a:gd name="T7" fmla="*/ 0 h 396"/>
              <a:gd name="T8" fmla="*/ 395 w 396"/>
              <a:gd name="T9" fmla="*/ 395 h 396"/>
              <a:gd name="T10" fmla="*/ 198 w 396"/>
              <a:gd name="T11" fmla="*/ 395 h 396"/>
            </a:gdLst>
            <a:ahLst/>
            <a:cxnLst>
              <a:cxn ang="0">
                <a:pos x="T0" y="T1"/>
              </a:cxn>
              <a:cxn ang="0">
                <a:pos x="T2" y="T3"/>
              </a:cxn>
              <a:cxn ang="0">
                <a:pos x="T4" y="T5"/>
              </a:cxn>
              <a:cxn ang="0">
                <a:pos x="T6" y="T7"/>
              </a:cxn>
              <a:cxn ang="0">
                <a:pos x="T8" y="T9"/>
              </a:cxn>
              <a:cxn ang="0">
                <a:pos x="T10" y="T11"/>
              </a:cxn>
            </a:cxnLst>
            <a:rect l="0" t="0" r="r" b="b"/>
            <a:pathLst>
              <a:path w="396" h="396">
                <a:moveTo>
                  <a:pt x="198" y="395"/>
                </a:moveTo>
                <a:lnTo>
                  <a:pt x="0" y="395"/>
                </a:lnTo>
                <a:lnTo>
                  <a:pt x="0" y="0"/>
                </a:lnTo>
                <a:lnTo>
                  <a:pt x="395" y="0"/>
                </a:lnTo>
                <a:lnTo>
                  <a:pt x="395" y="395"/>
                </a:lnTo>
                <a:lnTo>
                  <a:pt x="198" y="395"/>
                </a:lnTo>
              </a:path>
            </a:pathLst>
          </a:custGeom>
          <a:noFill/>
          <a:ln w="12700" cap="rnd">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solidFill>
                <a:srgbClr val="333333"/>
              </a:solidFill>
            </a:endParaRPr>
          </a:p>
        </p:txBody>
      </p:sp>
      <p:sp>
        <p:nvSpPr>
          <p:cNvPr id="197" name="Line 434">
            <a:extLst>
              <a:ext uri="{FF2B5EF4-FFF2-40B4-BE49-F238E27FC236}">
                <a16:creationId xmlns:a16="http://schemas.microsoft.com/office/drawing/2014/main" id="{2F4BF460-1B9C-814A-8E4E-6A86C6547FC8}"/>
              </a:ext>
            </a:extLst>
          </p:cNvPr>
          <p:cNvSpPr>
            <a:spLocks noChangeShapeType="1"/>
          </p:cNvSpPr>
          <p:nvPr/>
        </p:nvSpPr>
        <p:spPr bwMode="auto">
          <a:xfrm>
            <a:off x="1933173" y="5753408"/>
            <a:ext cx="0" cy="238125"/>
          </a:xfrm>
          <a:prstGeom prst="line">
            <a:avLst/>
          </a:prstGeom>
          <a:noFill/>
          <a:ln w="12700" cap="rnd">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400">
              <a:solidFill>
                <a:srgbClr val="333333"/>
              </a:solidFill>
            </a:endParaRPr>
          </a:p>
        </p:txBody>
      </p:sp>
      <p:sp>
        <p:nvSpPr>
          <p:cNvPr id="198" name="Freeform 435">
            <a:extLst>
              <a:ext uri="{FF2B5EF4-FFF2-40B4-BE49-F238E27FC236}">
                <a16:creationId xmlns:a16="http://schemas.microsoft.com/office/drawing/2014/main" id="{4E8B4022-758D-9441-9756-D47B727DF05C}"/>
              </a:ext>
            </a:extLst>
          </p:cNvPr>
          <p:cNvSpPr>
            <a:spLocks noChangeArrowheads="1"/>
          </p:cNvSpPr>
          <p:nvPr/>
        </p:nvSpPr>
        <p:spPr bwMode="auto">
          <a:xfrm>
            <a:off x="1276001" y="5637855"/>
            <a:ext cx="865188" cy="52917"/>
          </a:xfrm>
          <a:custGeom>
            <a:avLst/>
            <a:gdLst>
              <a:gd name="T0" fmla="*/ 720 w 1441"/>
              <a:gd name="T1" fmla="*/ 85 h 86"/>
              <a:gd name="T2" fmla="*/ 0 w 1441"/>
              <a:gd name="T3" fmla="*/ 85 h 86"/>
              <a:gd name="T4" fmla="*/ 0 w 1441"/>
              <a:gd name="T5" fmla="*/ 0 h 86"/>
              <a:gd name="T6" fmla="*/ 1440 w 1441"/>
              <a:gd name="T7" fmla="*/ 0 h 86"/>
              <a:gd name="T8" fmla="*/ 1440 w 1441"/>
              <a:gd name="T9" fmla="*/ 85 h 86"/>
              <a:gd name="T10" fmla="*/ 720 w 1441"/>
              <a:gd name="T11" fmla="*/ 85 h 86"/>
            </a:gdLst>
            <a:ahLst/>
            <a:cxnLst>
              <a:cxn ang="0">
                <a:pos x="T0" y="T1"/>
              </a:cxn>
              <a:cxn ang="0">
                <a:pos x="T2" y="T3"/>
              </a:cxn>
              <a:cxn ang="0">
                <a:pos x="T4" y="T5"/>
              </a:cxn>
              <a:cxn ang="0">
                <a:pos x="T6" y="T7"/>
              </a:cxn>
              <a:cxn ang="0">
                <a:pos x="T8" y="T9"/>
              </a:cxn>
              <a:cxn ang="0">
                <a:pos x="T10" y="T11"/>
              </a:cxn>
            </a:cxnLst>
            <a:rect l="0" t="0" r="r" b="b"/>
            <a:pathLst>
              <a:path w="1441" h="86">
                <a:moveTo>
                  <a:pt x="720" y="85"/>
                </a:moveTo>
                <a:lnTo>
                  <a:pt x="0" y="85"/>
                </a:lnTo>
                <a:lnTo>
                  <a:pt x="0" y="0"/>
                </a:lnTo>
                <a:lnTo>
                  <a:pt x="1440" y="0"/>
                </a:lnTo>
                <a:lnTo>
                  <a:pt x="1440" y="85"/>
                </a:lnTo>
                <a:lnTo>
                  <a:pt x="720" y="85"/>
                </a:lnTo>
              </a:path>
            </a:pathLst>
          </a:custGeom>
          <a:noFill/>
          <a:ln w="12700" cap="rnd">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solidFill>
                <a:srgbClr val="333333"/>
              </a:solidFill>
            </a:endParaRPr>
          </a:p>
        </p:txBody>
      </p:sp>
      <p:sp>
        <p:nvSpPr>
          <p:cNvPr id="199" name="Freeform 450">
            <a:extLst>
              <a:ext uri="{FF2B5EF4-FFF2-40B4-BE49-F238E27FC236}">
                <a16:creationId xmlns:a16="http://schemas.microsoft.com/office/drawing/2014/main" id="{61CB61A7-1E80-674D-B8B5-C585C6823DF5}"/>
              </a:ext>
            </a:extLst>
          </p:cNvPr>
          <p:cNvSpPr>
            <a:spLocks noChangeArrowheads="1"/>
          </p:cNvSpPr>
          <p:nvPr/>
        </p:nvSpPr>
        <p:spPr bwMode="auto">
          <a:xfrm>
            <a:off x="1745319" y="5444905"/>
            <a:ext cx="390144" cy="150776"/>
          </a:xfrm>
          <a:custGeom>
            <a:avLst/>
            <a:gdLst>
              <a:gd name="T0" fmla="*/ 621 w 650"/>
              <a:gd name="T1" fmla="*/ 226 h 255"/>
              <a:gd name="T2" fmla="*/ 29 w 650"/>
              <a:gd name="T3" fmla="*/ 226 h 255"/>
              <a:gd name="T4" fmla="*/ 29 w 650"/>
              <a:gd name="T5" fmla="*/ 28 h 255"/>
              <a:gd name="T6" fmla="*/ 621 w 650"/>
              <a:gd name="T7" fmla="*/ 28 h 255"/>
              <a:gd name="T8" fmla="*/ 621 w 650"/>
              <a:gd name="T9" fmla="*/ 226 h 255"/>
              <a:gd name="T10" fmla="*/ 649 w 650"/>
              <a:gd name="T11" fmla="*/ 0 h 255"/>
              <a:gd name="T12" fmla="*/ 0 w 650"/>
              <a:gd name="T13" fmla="*/ 0 h 255"/>
              <a:gd name="T14" fmla="*/ 0 w 650"/>
              <a:gd name="T15" fmla="*/ 254 h 255"/>
              <a:gd name="T16" fmla="*/ 649 w 650"/>
              <a:gd name="T17" fmla="*/ 254 h 255"/>
              <a:gd name="T18" fmla="*/ 649 w 650"/>
              <a:gd name="T1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0" h="255">
                <a:moveTo>
                  <a:pt x="621" y="226"/>
                </a:moveTo>
                <a:lnTo>
                  <a:pt x="29" y="226"/>
                </a:lnTo>
                <a:lnTo>
                  <a:pt x="29" y="28"/>
                </a:lnTo>
                <a:lnTo>
                  <a:pt x="621" y="28"/>
                </a:lnTo>
                <a:lnTo>
                  <a:pt x="621" y="226"/>
                </a:lnTo>
                <a:close/>
                <a:moveTo>
                  <a:pt x="649" y="0"/>
                </a:moveTo>
                <a:lnTo>
                  <a:pt x="0" y="0"/>
                </a:lnTo>
                <a:lnTo>
                  <a:pt x="0" y="254"/>
                </a:lnTo>
                <a:lnTo>
                  <a:pt x="649" y="254"/>
                </a:lnTo>
                <a:lnTo>
                  <a:pt x="649" y="0"/>
                </a:lnTo>
                <a:close/>
              </a:path>
            </a:pathLst>
          </a:custGeom>
          <a:solidFill>
            <a:schemeClr val="tx1"/>
          </a:solidFill>
          <a:ln w="0" cap="flat">
            <a:no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solidFill>
                <a:srgbClr val="333333"/>
              </a:solidFill>
            </a:endParaRPr>
          </a:p>
        </p:txBody>
      </p:sp>
      <p:sp>
        <p:nvSpPr>
          <p:cNvPr id="247" name="Rectangle 246">
            <a:extLst>
              <a:ext uri="{FF2B5EF4-FFF2-40B4-BE49-F238E27FC236}">
                <a16:creationId xmlns:a16="http://schemas.microsoft.com/office/drawing/2014/main" id="{66008CE3-CC5C-964C-A98B-60CD27C42CCD}"/>
              </a:ext>
            </a:extLst>
          </p:cNvPr>
          <p:cNvSpPr/>
          <p:nvPr/>
        </p:nvSpPr>
        <p:spPr>
          <a:xfrm>
            <a:off x="1884467" y="3209394"/>
            <a:ext cx="2525179" cy="461665"/>
          </a:xfrm>
          <a:prstGeom prst="rect">
            <a:avLst/>
          </a:prstGeom>
        </p:spPr>
        <p:txBody>
          <a:bodyPr wrap="none">
            <a:spAutoFit/>
          </a:bodyPr>
          <a:lstStyle/>
          <a:p>
            <a:pPr algn="ctr"/>
            <a:r>
              <a:rPr lang="en-US" sz="2400" dirty="0">
                <a:solidFill>
                  <a:srgbClr val="003A5C"/>
                </a:solidFill>
              </a:rPr>
              <a:t>Internet/SaaS/IaaS</a:t>
            </a:r>
          </a:p>
        </p:txBody>
      </p:sp>
      <p:cxnSp>
        <p:nvCxnSpPr>
          <p:cNvPr id="250" name="Straight Connector 249">
            <a:extLst>
              <a:ext uri="{FF2B5EF4-FFF2-40B4-BE49-F238E27FC236}">
                <a16:creationId xmlns:a16="http://schemas.microsoft.com/office/drawing/2014/main" id="{6F0A47B6-D62B-9E41-9B70-F9A9922ECCEE}"/>
              </a:ext>
            </a:extLst>
          </p:cNvPr>
          <p:cNvCxnSpPr>
            <a:cxnSpLocks/>
            <a:stCxn id="121" idx="16"/>
          </p:cNvCxnSpPr>
          <p:nvPr/>
        </p:nvCxnSpPr>
        <p:spPr>
          <a:xfrm flipH="1">
            <a:off x="1426713" y="4019099"/>
            <a:ext cx="268376" cy="1582173"/>
          </a:xfrm>
          <a:prstGeom prst="line">
            <a:avLst/>
          </a:prstGeom>
          <a:ln w="12700" cap="rnd">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C52F79C9-EB35-C24E-910A-35F8F0ABD308}"/>
              </a:ext>
            </a:extLst>
          </p:cNvPr>
          <p:cNvCxnSpPr>
            <a:cxnSpLocks/>
            <a:stCxn id="122" idx="12"/>
          </p:cNvCxnSpPr>
          <p:nvPr/>
        </p:nvCxnSpPr>
        <p:spPr>
          <a:xfrm>
            <a:off x="1514062" y="4149380"/>
            <a:ext cx="258753" cy="1269600"/>
          </a:xfrm>
          <a:prstGeom prst="line">
            <a:avLst/>
          </a:prstGeom>
          <a:ln w="12700" cap="rnd">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11222CBA-9113-7247-B7D2-BC70B6F0D01C}"/>
              </a:ext>
            </a:extLst>
          </p:cNvPr>
          <p:cNvCxnSpPr>
            <a:cxnSpLocks/>
          </p:cNvCxnSpPr>
          <p:nvPr/>
        </p:nvCxnSpPr>
        <p:spPr>
          <a:xfrm>
            <a:off x="2275342" y="4278262"/>
            <a:ext cx="801615" cy="1212180"/>
          </a:xfrm>
          <a:prstGeom prst="line">
            <a:avLst/>
          </a:prstGeom>
          <a:ln w="12700" cap="rnd">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CB6A7399-860E-A946-9627-D41C44554606}"/>
              </a:ext>
            </a:extLst>
          </p:cNvPr>
          <p:cNvCxnSpPr>
            <a:cxnSpLocks/>
            <a:stCxn id="259" idx="12"/>
          </p:cNvCxnSpPr>
          <p:nvPr/>
        </p:nvCxnSpPr>
        <p:spPr>
          <a:xfrm>
            <a:off x="3806584" y="4310123"/>
            <a:ext cx="798355" cy="1288503"/>
          </a:xfrm>
          <a:prstGeom prst="line">
            <a:avLst/>
          </a:prstGeom>
          <a:ln w="12700" cap="rnd">
            <a:solidFill>
              <a:schemeClr val="accent6"/>
            </a:solidFill>
            <a:prstDash val="dash"/>
          </a:ln>
        </p:spPr>
        <p:style>
          <a:lnRef idx="1">
            <a:schemeClr val="accent1"/>
          </a:lnRef>
          <a:fillRef idx="0">
            <a:schemeClr val="accent1"/>
          </a:fillRef>
          <a:effectRef idx="0">
            <a:schemeClr val="accent1"/>
          </a:effectRef>
          <a:fontRef idx="minor">
            <a:schemeClr val="tx1"/>
          </a:fontRef>
        </p:style>
      </p:cxnSp>
      <p:grpSp>
        <p:nvGrpSpPr>
          <p:cNvPr id="256" name="Group 255">
            <a:extLst>
              <a:ext uri="{FF2B5EF4-FFF2-40B4-BE49-F238E27FC236}">
                <a16:creationId xmlns:a16="http://schemas.microsoft.com/office/drawing/2014/main" id="{AF390319-F0F7-7A44-98D8-0D328C69634E}"/>
              </a:ext>
            </a:extLst>
          </p:cNvPr>
          <p:cNvGrpSpPr/>
          <p:nvPr/>
        </p:nvGrpSpPr>
        <p:grpSpPr>
          <a:xfrm>
            <a:off x="2863433" y="5528239"/>
            <a:ext cx="621356" cy="463296"/>
            <a:chOff x="3789363" y="2959100"/>
            <a:chExt cx="466725" cy="346075"/>
          </a:xfrm>
        </p:grpSpPr>
        <p:sp>
          <p:nvSpPr>
            <p:cNvPr id="257" name="Freeform 11">
              <a:extLst>
                <a:ext uri="{FF2B5EF4-FFF2-40B4-BE49-F238E27FC236}">
                  <a16:creationId xmlns:a16="http://schemas.microsoft.com/office/drawing/2014/main" id="{890AFAF0-AC19-904A-9F82-6E7A568C9E89}"/>
                </a:ext>
              </a:extLst>
            </p:cNvPr>
            <p:cNvSpPr>
              <a:spLocks noChangeArrowheads="1"/>
            </p:cNvSpPr>
            <p:nvPr/>
          </p:nvSpPr>
          <p:spPr bwMode="auto">
            <a:xfrm>
              <a:off x="3810000" y="2959100"/>
              <a:ext cx="427038" cy="284163"/>
            </a:xfrm>
            <a:custGeom>
              <a:avLst/>
              <a:gdLst>
                <a:gd name="T0" fmla="*/ 0 w 1185"/>
                <a:gd name="T1" fmla="*/ 790 h 791"/>
                <a:gd name="T2" fmla="*/ 0 w 1185"/>
                <a:gd name="T3" fmla="*/ 85 h 791"/>
                <a:gd name="T4" fmla="*/ 84 w 1185"/>
                <a:gd name="T5" fmla="*/ 0 h 791"/>
                <a:gd name="T6" fmla="*/ 1099 w 1185"/>
                <a:gd name="T7" fmla="*/ 0 h 791"/>
                <a:gd name="T8" fmla="*/ 1184 w 1185"/>
                <a:gd name="T9" fmla="*/ 85 h 791"/>
                <a:gd name="T10" fmla="*/ 1184 w 1185"/>
                <a:gd name="T11" fmla="*/ 790 h 791"/>
              </a:gdLst>
              <a:ahLst/>
              <a:cxnLst>
                <a:cxn ang="0">
                  <a:pos x="T0" y="T1"/>
                </a:cxn>
                <a:cxn ang="0">
                  <a:pos x="T2" y="T3"/>
                </a:cxn>
                <a:cxn ang="0">
                  <a:pos x="T4" y="T5"/>
                </a:cxn>
                <a:cxn ang="0">
                  <a:pos x="T6" y="T7"/>
                </a:cxn>
                <a:cxn ang="0">
                  <a:pos x="T8" y="T9"/>
                </a:cxn>
                <a:cxn ang="0">
                  <a:pos x="T10" y="T11"/>
                </a:cxn>
              </a:cxnLst>
              <a:rect l="0" t="0" r="r" b="b"/>
              <a:pathLst>
                <a:path w="1185" h="791">
                  <a:moveTo>
                    <a:pt x="0" y="790"/>
                  </a:moveTo>
                  <a:lnTo>
                    <a:pt x="0" y="85"/>
                  </a:lnTo>
                  <a:cubicBezTo>
                    <a:pt x="0" y="37"/>
                    <a:pt x="36" y="0"/>
                    <a:pt x="84" y="0"/>
                  </a:cubicBezTo>
                  <a:lnTo>
                    <a:pt x="1099" y="0"/>
                  </a:lnTo>
                  <a:cubicBezTo>
                    <a:pt x="1147" y="0"/>
                    <a:pt x="1184" y="37"/>
                    <a:pt x="1184" y="85"/>
                  </a:cubicBezTo>
                  <a:lnTo>
                    <a:pt x="1184" y="790"/>
                  </a:lnTo>
                </a:path>
              </a:pathLst>
            </a:custGeom>
            <a:noFill/>
            <a:ln w="12700" cap="rnd">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2400">
                <a:solidFill>
                  <a:srgbClr val="333333"/>
                </a:solidFill>
              </a:endParaRPr>
            </a:p>
          </p:txBody>
        </p:sp>
        <p:sp>
          <p:nvSpPr>
            <p:cNvPr id="258" name="Freeform 12">
              <a:extLst>
                <a:ext uri="{FF2B5EF4-FFF2-40B4-BE49-F238E27FC236}">
                  <a16:creationId xmlns:a16="http://schemas.microsoft.com/office/drawing/2014/main" id="{A4A56FD4-7021-E64E-B80A-FC9255635B1E}"/>
                </a:ext>
              </a:extLst>
            </p:cNvPr>
            <p:cNvSpPr>
              <a:spLocks noChangeArrowheads="1"/>
            </p:cNvSpPr>
            <p:nvPr/>
          </p:nvSpPr>
          <p:spPr bwMode="auto">
            <a:xfrm>
              <a:off x="3789363" y="3243263"/>
              <a:ext cx="466725" cy="61912"/>
            </a:xfrm>
            <a:custGeom>
              <a:avLst/>
              <a:gdLst>
                <a:gd name="T0" fmla="*/ 789 w 1298"/>
                <a:gd name="T1" fmla="*/ 0 h 170"/>
                <a:gd name="T2" fmla="*/ 789 w 1298"/>
                <a:gd name="T3" fmla="*/ 57 h 170"/>
                <a:gd name="T4" fmla="*/ 508 w 1298"/>
                <a:gd name="T5" fmla="*/ 57 h 170"/>
                <a:gd name="T6" fmla="*/ 508 w 1298"/>
                <a:gd name="T7" fmla="*/ 0 h 170"/>
                <a:gd name="T8" fmla="*/ 0 w 1298"/>
                <a:gd name="T9" fmla="*/ 0 h 170"/>
                <a:gd name="T10" fmla="*/ 0 w 1298"/>
                <a:gd name="T11" fmla="*/ 113 h 170"/>
                <a:gd name="T12" fmla="*/ 57 w 1298"/>
                <a:gd name="T13" fmla="*/ 169 h 170"/>
                <a:gd name="T14" fmla="*/ 1241 w 1298"/>
                <a:gd name="T15" fmla="*/ 169 h 170"/>
                <a:gd name="T16" fmla="*/ 1297 w 1298"/>
                <a:gd name="T17" fmla="*/ 113 h 170"/>
                <a:gd name="T18" fmla="*/ 1297 w 1298"/>
                <a:gd name="T19" fmla="*/ 0 h 170"/>
                <a:gd name="T20" fmla="*/ 789 w 1298"/>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8" h="170">
                  <a:moveTo>
                    <a:pt x="789" y="0"/>
                  </a:moveTo>
                  <a:lnTo>
                    <a:pt x="789" y="57"/>
                  </a:lnTo>
                  <a:lnTo>
                    <a:pt x="508" y="57"/>
                  </a:lnTo>
                  <a:lnTo>
                    <a:pt x="508" y="0"/>
                  </a:lnTo>
                  <a:lnTo>
                    <a:pt x="0" y="0"/>
                  </a:lnTo>
                  <a:lnTo>
                    <a:pt x="0" y="113"/>
                  </a:lnTo>
                  <a:cubicBezTo>
                    <a:pt x="0" y="144"/>
                    <a:pt x="26" y="169"/>
                    <a:pt x="57" y="169"/>
                  </a:cubicBezTo>
                  <a:lnTo>
                    <a:pt x="1241" y="169"/>
                  </a:lnTo>
                  <a:cubicBezTo>
                    <a:pt x="1272" y="169"/>
                    <a:pt x="1297" y="144"/>
                    <a:pt x="1297" y="113"/>
                  </a:cubicBezTo>
                  <a:lnTo>
                    <a:pt x="1297" y="0"/>
                  </a:lnTo>
                  <a:lnTo>
                    <a:pt x="789" y="0"/>
                  </a:lnTo>
                </a:path>
              </a:pathLst>
            </a:custGeom>
            <a:noFill/>
            <a:ln w="12700" cap="rnd">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a:solidFill>
                  <a:srgbClr val="333333"/>
                </a:solidFill>
              </a:endParaRPr>
            </a:p>
          </p:txBody>
        </p:sp>
      </p:grpSp>
      <p:sp>
        <p:nvSpPr>
          <p:cNvPr id="259" name="Freeform 391">
            <a:extLst>
              <a:ext uri="{FF2B5EF4-FFF2-40B4-BE49-F238E27FC236}">
                <a16:creationId xmlns:a16="http://schemas.microsoft.com/office/drawing/2014/main" id="{0964A2FC-1B0C-1947-B09D-E6C4B43A3EC3}"/>
              </a:ext>
            </a:extLst>
          </p:cNvPr>
          <p:cNvSpPr>
            <a:spLocks noChangeArrowheads="1"/>
          </p:cNvSpPr>
          <p:nvPr/>
        </p:nvSpPr>
        <p:spPr bwMode="auto">
          <a:xfrm>
            <a:off x="3667158" y="4144742"/>
            <a:ext cx="193145" cy="193145"/>
          </a:xfrm>
          <a:custGeom>
            <a:avLst/>
            <a:gdLst>
              <a:gd name="T0" fmla="*/ 189 w 320"/>
              <a:gd name="T1" fmla="*/ 28 h 320"/>
              <a:gd name="T2" fmla="*/ 189 w 320"/>
              <a:gd name="T3" fmla="*/ 28 h 320"/>
              <a:gd name="T4" fmla="*/ 231 w 320"/>
              <a:gd name="T5" fmla="*/ 45 h 320"/>
              <a:gd name="T6" fmla="*/ 231 w 320"/>
              <a:gd name="T7" fmla="*/ 45 h 320"/>
              <a:gd name="T8" fmla="*/ 274 w 320"/>
              <a:gd name="T9" fmla="*/ 88 h 320"/>
              <a:gd name="T10" fmla="*/ 274 w 320"/>
              <a:gd name="T11" fmla="*/ 88 h 320"/>
              <a:gd name="T12" fmla="*/ 291 w 320"/>
              <a:gd name="T13" fmla="*/ 130 h 320"/>
              <a:gd name="T14" fmla="*/ 291 w 320"/>
              <a:gd name="T15" fmla="*/ 130 h 320"/>
              <a:gd name="T16" fmla="*/ 291 w 320"/>
              <a:gd name="T17" fmla="*/ 189 h 320"/>
              <a:gd name="T18" fmla="*/ 291 w 320"/>
              <a:gd name="T19" fmla="*/ 189 h 320"/>
              <a:gd name="T20" fmla="*/ 274 w 320"/>
              <a:gd name="T21" fmla="*/ 232 h 320"/>
              <a:gd name="T22" fmla="*/ 274 w 320"/>
              <a:gd name="T23" fmla="*/ 232 h 320"/>
              <a:gd name="T24" fmla="*/ 231 w 320"/>
              <a:gd name="T25" fmla="*/ 274 h 320"/>
              <a:gd name="T26" fmla="*/ 231 w 320"/>
              <a:gd name="T27" fmla="*/ 274 h 320"/>
              <a:gd name="T28" fmla="*/ 189 w 320"/>
              <a:gd name="T29" fmla="*/ 291 h 320"/>
              <a:gd name="T30" fmla="*/ 189 w 320"/>
              <a:gd name="T31" fmla="*/ 291 h 320"/>
              <a:gd name="T32" fmla="*/ 130 w 320"/>
              <a:gd name="T33" fmla="*/ 291 h 320"/>
              <a:gd name="T34" fmla="*/ 130 w 320"/>
              <a:gd name="T35" fmla="*/ 291 h 320"/>
              <a:gd name="T36" fmla="*/ 87 w 320"/>
              <a:gd name="T37" fmla="*/ 274 h 320"/>
              <a:gd name="T38" fmla="*/ 87 w 320"/>
              <a:gd name="T39" fmla="*/ 274 h 320"/>
              <a:gd name="T40" fmla="*/ 45 w 320"/>
              <a:gd name="T41" fmla="*/ 232 h 320"/>
              <a:gd name="T42" fmla="*/ 45 w 320"/>
              <a:gd name="T43" fmla="*/ 232 h 320"/>
              <a:gd name="T44" fmla="*/ 28 w 320"/>
              <a:gd name="T45" fmla="*/ 189 h 320"/>
              <a:gd name="T46" fmla="*/ 28 w 320"/>
              <a:gd name="T47" fmla="*/ 189 h 320"/>
              <a:gd name="T48" fmla="*/ 28 w 320"/>
              <a:gd name="T49" fmla="*/ 130 h 320"/>
              <a:gd name="T50" fmla="*/ 28 w 320"/>
              <a:gd name="T51" fmla="*/ 130 h 320"/>
              <a:gd name="T52" fmla="*/ 45 w 320"/>
              <a:gd name="T53" fmla="*/ 88 h 320"/>
              <a:gd name="T54" fmla="*/ 45 w 320"/>
              <a:gd name="T55" fmla="*/ 88 h 320"/>
              <a:gd name="T56" fmla="*/ 87 w 320"/>
              <a:gd name="T57" fmla="*/ 45 h 320"/>
              <a:gd name="T58" fmla="*/ 87 w 320"/>
              <a:gd name="T59" fmla="*/ 45 h 320"/>
              <a:gd name="T60" fmla="*/ 130 w 320"/>
              <a:gd name="T61" fmla="*/ 28 h 320"/>
              <a:gd name="T62" fmla="*/ 130 w 320"/>
              <a:gd name="T63" fmla="*/ 28 h 320"/>
              <a:gd name="T64" fmla="*/ 189 w 320"/>
              <a:gd name="T65" fmla="*/ 2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320">
                <a:moveTo>
                  <a:pt x="189" y="28"/>
                </a:moveTo>
                <a:lnTo>
                  <a:pt x="189" y="28"/>
                </a:lnTo>
                <a:cubicBezTo>
                  <a:pt x="195" y="45"/>
                  <a:pt x="214" y="54"/>
                  <a:pt x="231" y="45"/>
                </a:cubicBezTo>
                <a:lnTo>
                  <a:pt x="231" y="45"/>
                </a:lnTo>
                <a:cubicBezTo>
                  <a:pt x="257" y="34"/>
                  <a:pt x="285" y="59"/>
                  <a:pt x="274" y="88"/>
                </a:cubicBezTo>
                <a:lnTo>
                  <a:pt x="274" y="88"/>
                </a:lnTo>
                <a:cubicBezTo>
                  <a:pt x="265" y="105"/>
                  <a:pt x="274" y="124"/>
                  <a:pt x="291" y="130"/>
                </a:cubicBezTo>
                <a:lnTo>
                  <a:pt x="291" y="130"/>
                </a:lnTo>
                <a:cubicBezTo>
                  <a:pt x="319" y="138"/>
                  <a:pt x="319" y="178"/>
                  <a:pt x="291" y="189"/>
                </a:cubicBezTo>
                <a:lnTo>
                  <a:pt x="291" y="189"/>
                </a:lnTo>
                <a:cubicBezTo>
                  <a:pt x="274" y="195"/>
                  <a:pt x="265" y="215"/>
                  <a:pt x="274" y="232"/>
                </a:cubicBezTo>
                <a:lnTo>
                  <a:pt x="274" y="232"/>
                </a:lnTo>
                <a:cubicBezTo>
                  <a:pt x="285" y="257"/>
                  <a:pt x="259" y="285"/>
                  <a:pt x="231" y="274"/>
                </a:cubicBezTo>
                <a:lnTo>
                  <a:pt x="231" y="274"/>
                </a:lnTo>
                <a:cubicBezTo>
                  <a:pt x="214" y="265"/>
                  <a:pt x="195" y="274"/>
                  <a:pt x="189" y="291"/>
                </a:cubicBezTo>
                <a:lnTo>
                  <a:pt x="189" y="291"/>
                </a:lnTo>
                <a:cubicBezTo>
                  <a:pt x="180" y="319"/>
                  <a:pt x="141" y="319"/>
                  <a:pt x="130" y="291"/>
                </a:cubicBezTo>
                <a:lnTo>
                  <a:pt x="130" y="291"/>
                </a:lnTo>
                <a:cubicBezTo>
                  <a:pt x="124" y="274"/>
                  <a:pt x="104" y="265"/>
                  <a:pt x="87" y="274"/>
                </a:cubicBezTo>
                <a:lnTo>
                  <a:pt x="87" y="274"/>
                </a:lnTo>
                <a:cubicBezTo>
                  <a:pt x="62" y="285"/>
                  <a:pt x="34" y="260"/>
                  <a:pt x="45" y="232"/>
                </a:cubicBezTo>
                <a:lnTo>
                  <a:pt x="45" y="232"/>
                </a:lnTo>
                <a:cubicBezTo>
                  <a:pt x="53" y="215"/>
                  <a:pt x="45" y="195"/>
                  <a:pt x="28" y="189"/>
                </a:cubicBezTo>
                <a:lnTo>
                  <a:pt x="28" y="189"/>
                </a:lnTo>
                <a:cubicBezTo>
                  <a:pt x="0" y="181"/>
                  <a:pt x="0" y="141"/>
                  <a:pt x="28" y="130"/>
                </a:cubicBezTo>
                <a:lnTo>
                  <a:pt x="28" y="130"/>
                </a:lnTo>
                <a:cubicBezTo>
                  <a:pt x="45" y="124"/>
                  <a:pt x="53" y="105"/>
                  <a:pt x="45" y="88"/>
                </a:cubicBezTo>
                <a:lnTo>
                  <a:pt x="45" y="88"/>
                </a:lnTo>
                <a:cubicBezTo>
                  <a:pt x="34" y="62"/>
                  <a:pt x="59" y="34"/>
                  <a:pt x="87" y="45"/>
                </a:cubicBezTo>
                <a:lnTo>
                  <a:pt x="87" y="45"/>
                </a:lnTo>
                <a:cubicBezTo>
                  <a:pt x="104" y="54"/>
                  <a:pt x="124" y="45"/>
                  <a:pt x="130" y="28"/>
                </a:cubicBezTo>
                <a:lnTo>
                  <a:pt x="130" y="28"/>
                </a:lnTo>
                <a:cubicBezTo>
                  <a:pt x="141" y="0"/>
                  <a:pt x="180" y="0"/>
                  <a:pt x="189" y="28"/>
                </a:cubicBezTo>
              </a:path>
            </a:pathLst>
          </a:custGeom>
          <a:solidFill>
            <a:schemeClr val="accent6"/>
          </a:solidFill>
          <a:ln>
            <a:noFill/>
          </a:ln>
          <a:effectLst/>
        </p:spPr>
        <p:txBody>
          <a:bodyPr wrap="none" anchor="ctr"/>
          <a:lstStyle/>
          <a:p>
            <a:endParaRPr lang="en-US" sz="2400">
              <a:solidFill>
                <a:srgbClr val="333333"/>
              </a:solidFill>
            </a:endParaRPr>
          </a:p>
        </p:txBody>
      </p:sp>
      <p:sp>
        <p:nvSpPr>
          <p:cNvPr id="273" name="TextBox 272">
            <a:extLst>
              <a:ext uri="{FF2B5EF4-FFF2-40B4-BE49-F238E27FC236}">
                <a16:creationId xmlns:a16="http://schemas.microsoft.com/office/drawing/2014/main" id="{538F960C-7354-EF49-B40E-7005C6A90566}"/>
              </a:ext>
            </a:extLst>
          </p:cNvPr>
          <p:cNvSpPr txBox="1"/>
          <p:nvPr/>
        </p:nvSpPr>
        <p:spPr>
          <a:xfrm>
            <a:off x="1711016" y="5400057"/>
            <a:ext cx="459485" cy="215444"/>
          </a:xfrm>
          <a:prstGeom prst="rect">
            <a:avLst/>
          </a:prstGeom>
          <a:noFill/>
        </p:spPr>
        <p:txBody>
          <a:bodyPr wrap="none" rtlCol="0">
            <a:spAutoFit/>
          </a:bodyPr>
          <a:lstStyle/>
          <a:p>
            <a:pPr algn="ctr"/>
            <a:r>
              <a:rPr lang="en-US" sz="800" b="1" spc="67" dirty="0">
                <a:latin typeface="CiscoSansTT" panose="020B0503020201020303" pitchFamily="34" charset="0"/>
                <a:cs typeface="CiscoSansTT" panose="020B0503020201020303" pitchFamily="34" charset="0"/>
              </a:rPr>
              <a:t>OPEN</a:t>
            </a:r>
          </a:p>
        </p:txBody>
      </p:sp>
      <p:grpSp>
        <p:nvGrpSpPr>
          <p:cNvPr id="274" name="Group 273">
            <a:extLst>
              <a:ext uri="{FF2B5EF4-FFF2-40B4-BE49-F238E27FC236}">
                <a16:creationId xmlns:a16="http://schemas.microsoft.com/office/drawing/2014/main" id="{0A64D199-BFC0-474F-AF5E-54BB9EABD8E9}"/>
              </a:ext>
            </a:extLst>
          </p:cNvPr>
          <p:cNvGrpSpPr/>
          <p:nvPr/>
        </p:nvGrpSpPr>
        <p:grpSpPr>
          <a:xfrm>
            <a:off x="1785876" y="5586091"/>
            <a:ext cx="309033" cy="48768"/>
            <a:chOff x="5180623" y="4082443"/>
            <a:chExt cx="231775" cy="178594"/>
          </a:xfrm>
        </p:grpSpPr>
        <p:sp>
          <p:nvSpPr>
            <p:cNvPr id="275" name="Line 434">
              <a:extLst>
                <a:ext uri="{FF2B5EF4-FFF2-40B4-BE49-F238E27FC236}">
                  <a16:creationId xmlns:a16="http://schemas.microsoft.com/office/drawing/2014/main" id="{239332B0-4344-6546-B1DF-8B87FD7EC587}"/>
                </a:ext>
              </a:extLst>
            </p:cNvPr>
            <p:cNvSpPr>
              <a:spLocks noChangeShapeType="1"/>
            </p:cNvSpPr>
            <p:nvPr/>
          </p:nvSpPr>
          <p:spPr bwMode="auto">
            <a:xfrm>
              <a:off x="5180623" y="4082443"/>
              <a:ext cx="0" cy="178594"/>
            </a:xfrm>
            <a:prstGeom prst="line">
              <a:avLst/>
            </a:prstGeom>
            <a:noFill/>
            <a:ln w="12700" cap="flat">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400">
                <a:solidFill>
                  <a:srgbClr val="333333"/>
                </a:solidFill>
              </a:endParaRPr>
            </a:p>
          </p:txBody>
        </p:sp>
        <p:sp>
          <p:nvSpPr>
            <p:cNvPr id="276" name="Line 434">
              <a:extLst>
                <a:ext uri="{FF2B5EF4-FFF2-40B4-BE49-F238E27FC236}">
                  <a16:creationId xmlns:a16="http://schemas.microsoft.com/office/drawing/2014/main" id="{79E03971-65BA-CC45-A59B-15FD0FE549DC}"/>
                </a:ext>
              </a:extLst>
            </p:cNvPr>
            <p:cNvSpPr>
              <a:spLocks noChangeShapeType="1"/>
            </p:cNvSpPr>
            <p:nvPr/>
          </p:nvSpPr>
          <p:spPr bwMode="auto">
            <a:xfrm>
              <a:off x="5412398" y="4082443"/>
              <a:ext cx="0" cy="178594"/>
            </a:xfrm>
            <a:prstGeom prst="line">
              <a:avLst/>
            </a:prstGeom>
            <a:noFill/>
            <a:ln w="12700" cap="flat">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400">
                <a:solidFill>
                  <a:srgbClr val="333333"/>
                </a:solidFill>
              </a:endParaRPr>
            </a:p>
          </p:txBody>
        </p:sp>
      </p:grpSp>
      <p:grpSp>
        <p:nvGrpSpPr>
          <p:cNvPr id="294" name="Group 293">
            <a:extLst>
              <a:ext uri="{FF2B5EF4-FFF2-40B4-BE49-F238E27FC236}">
                <a16:creationId xmlns:a16="http://schemas.microsoft.com/office/drawing/2014/main" id="{B7370459-CF61-C24A-907E-BFD312CD3978}"/>
              </a:ext>
            </a:extLst>
          </p:cNvPr>
          <p:cNvGrpSpPr>
            <a:grpSpLocks noChangeAspect="1"/>
          </p:cNvGrpSpPr>
          <p:nvPr/>
        </p:nvGrpSpPr>
        <p:grpSpPr>
          <a:xfrm>
            <a:off x="3640379" y="5518023"/>
            <a:ext cx="268224" cy="473512"/>
            <a:chOff x="2242425" y="3559696"/>
            <a:chExt cx="112383" cy="198390"/>
          </a:xfrm>
          <a:noFill/>
        </p:grpSpPr>
        <p:sp>
          <p:nvSpPr>
            <p:cNvPr id="295" name="Freeform 294">
              <a:extLst>
                <a:ext uri="{FF2B5EF4-FFF2-40B4-BE49-F238E27FC236}">
                  <a16:creationId xmlns:a16="http://schemas.microsoft.com/office/drawing/2014/main" id="{1F155AAE-96D3-3A4E-865F-26083C3D7D86}"/>
                </a:ext>
              </a:extLst>
            </p:cNvPr>
            <p:cNvSpPr>
              <a:spLocks noChangeArrowheads="1"/>
            </p:cNvSpPr>
            <p:nvPr/>
          </p:nvSpPr>
          <p:spPr bwMode="auto">
            <a:xfrm>
              <a:off x="2242425" y="3559696"/>
              <a:ext cx="112383" cy="198390"/>
            </a:xfrm>
            <a:custGeom>
              <a:avLst/>
              <a:gdLst>
                <a:gd name="T0" fmla="*/ 431 w 432"/>
                <a:gd name="T1" fmla="*/ 696 h 763"/>
                <a:gd name="T2" fmla="*/ 364 w 432"/>
                <a:gd name="T3" fmla="*/ 762 h 763"/>
                <a:gd name="T4" fmla="*/ 66 w 432"/>
                <a:gd name="T5" fmla="*/ 762 h 763"/>
                <a:gd name="T6" fmla="*/ 0 w 432"/>
                <a:gd name="T7" fmla="*/ 696 h 763"/>
                <a:gd name="T8" fmla="*/ 0 w 432"/>
                <a:gd name="T9" fmla="*/ 66 h 763"/>
                <a:gd name="T10" fmla="*/ 66 w 432"/>
                <a:gd name="T11" fmla="*/ 0 h 763"/>
                <a:gd name="T12" fmla="*/ 364 w 432"/>
                <a:gd name="T13" fmla="*/ 0 h 763"/>
                <a:gd name="T14" fmla="*/ 431 w 432"/>
                <a:gd name="T15" fmla="*/ 66 h 763"/>
                <a:gd name="T16" fmla="*/ 431 w 432"/>
                <a:gd name="T17" fmla="*/ 696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763">
                  <a:moveTo>
                    <a:pt x="431" y="696"/>
                  </a:moveTo>
                  <a:cubicBezTo>
                    <a:pt x="431" y="733"/>
                    <a:pt x="401" y="762"/>
                    <a:pt x="364" y="762"/>
                  </a:cubicBezTo>
                  <a:lnTo>
                    <a:pt x="66" y="762"/>
                  </a:lnTo>
                  <a:cubicBezTo>
                    <a:pt x="29" y="762"/>
                    <a:pt x="0" y="733"/>
                    <a:pt x="0" y="696"/>
                  </a:cubicBezTo>
                  <a:lnTo>
                    <a:pt x="0" y="66"/>
                  </a:lnTo>
                  <a:cubicBezTo>
                    <a:pt x="0" y="29"/>
                    <a:pt x="29" y="0"/>
                    <a:pt x="66" y="0"/>
                  </a:cubicBezTo>
                  <a:lnTo>
                    <a:pt x="364" y="0"/>
                  </a:lnTo>
                  <a:cubicBezTo>
                    <a:pt x="401" y="0"/>
                    <a:pt x="431" y="29"/>
                    <a:pt x="431" y="66"/>
                  </a:cubicBezTo>
                  <a:lnTo>
                    <a:pt x="431" y="696"/>
                  </a:lnTo>
                </a:path>
              </a:pathLst>
            </a:custGeom>
            <a:grpFill/>
            <a:ln w="12700" cap="rnd">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296" name="Line 20">
              <a:extLst>
                <a:ext uri="{FF2B5EF4-FFF2-40B4-BE49-F238E27FC236}">
                  <a16:creationId xmlns:a16="http://schemas.microsoft.com/office/drawing/2014/main" id="{2E91C9D0-3F84-7840-82C0-06F1634A2983}"/>
                </a:ext>
              </a:extLst>
            </p:cNvPr>
            <p:cNvSpPr>
              <a:spLocks noChangeShapeType="1"/>
            </p:cNvSpPr>
            <p:nvPr/>
          </p:nvSpPr>
          <p:spPr bwMode="auto">
            <a:xfrm flipH="1">
              <a:off x="2243080" y="3721219"/>
              <a:ext cx="111073" cy="0"/>
            </a:xfrm>
            <a:prstGeom prst="line">
              <a:avLst/>
            </a:prstGeom>
            <a:grpFill/>
            <a:ln w="12700" cap="rnd">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2400"/>
            </a:p>
          </p:txBody>
        </p:sp>
        <p:sp>
          <p:nvSpPr>
            <p:cNvPr id="297" name="Line 21">
              <a:extLst>
                <a:ext uri="{FF2B5EF4-FFF2-40B4-BE49-F238E27FC236}">
                  <a16:creationId xmlns:a16="http://schemas.microsoft.com/office/drawing/2014/main" id="{D2607AFE-1AD4-DE41-8F49-D14C6EF557E1}"/>
                </a:ext>
              </a:extLst>
            </p:cNvPr>
            <p:cNvSpPr>
              <a:spLocks noChangeShapeType="1"/>
            </p:cNvSpPr>
            <p:nvPr/>
          </p:nvSpPr>
          <p:spPr bwMode="auto">
            <a:xfrm flipH="1">
              <a:off x="2243080" y="3598857"/>
              <a:ext cx="111073" cy="0"/>
            </a:xfrm>
            <a:prstGeom prst="line">
              <a:avLst/>
            </a:prstGeom>
            <a:grpFill/>
            <a:ln w="12700" cap="rnd">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2400"/>
            </a:p>
          </p:txBody>
        </p:sp>
        <p:sp>
          <p:nvSpPr>
            <p:cNvPr id="298" name="Line 22">
              <a:extLst>
                <a:ext uri="{FF2B5EF4-FFF2-40B4-BE49-F238E27FC236}">
                  <a16:creationId xmlns:a16="http://schemas.microsoft.com/office/drawing/2014/main" id="{3E34ED08-FCF9-9741-98A3-83BEA55C126F}"/>
                </a:ext>
              </a:extLst>
            </p:cNvPr>
            <p:cNvSpPr>
              <a:spLocks noChangeShapeType="1"/>
            </p:cNvSpPr>
            <p:nvPr/>
          </p:nvSpPr>
          <p:spPr bwMode="auto">
            <a:xfrm>
              <a:off x="2277975" y="3577907"/>
              <a:ext cx="41283" cy="0"/>
            </a:xfrm>
            <a:prstGeom prst="line">
              <a:avLst/>
            </a:prstGeom>
            <a:grpFill/>
            <a:ln w="12700" cap="rnd">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2400"/>
            </a:p>
          </p:txBody>
        </p:sp>
        <p:sp>
          <p:nvSpPr>
            <p:cNvPr id="299" name="Freeform 298">
              <a:extLst>
                <a:ext uri="{FF2B5EF4-FFF2-40B4-BE49-F238E27FC236}">
                  <a16:creationId xmlns:a16="http://schemas.microsoft.com/office/drawing/2014/main" id="{AE421C90-E078-F944-8593-6A06F83BFF9F}"/>
                </a:ext>
              </a:extLst>
            </p:cNvPr>
            <p:cNvSpPr>
              <a:spLocks noChangeArrowheads="1"/>
            </p:cNvSpPr>
            <p:nvPr/>
          </p:nvSpPr>
          <p:spPr bwMode="auto">
            <a:xfrm>
              <a:off x="2288367" y="3732058"/>
              <a:ext cx="15826" cy="15826"/>
            </a:xfrm>
            <a:custGeom>
              <a:avLst/>
              <a:gdLst>
                <a:gd name="T0" fmla="*/ 16 w 33"/>
                <a:gd name="T1" fmla="*/ 31 h 32"/>
                <a:gd name="T2" fmla="*/ 0 w 33"/>
                <a:gd name="T3" fmla="*/ 16 h 32"/>
                <a:gd name="T4" fmla="*/ 0 w 33"/>
                <a:gd name="T5" fmla="*/ 16 h 32"/>
                <a:gd name="T6" fmla="*/ 16 w 33"/>
                <a:gd name="T7" fmla="*/ 0 h 32"/>
                <a:gd name="T8" fmla="*/ 16 w 33"/>
                <a:gd name="T9" fmla="*/ 0 h 32"/>
                <a:gd name="T10" fmla="*/ 32 w 33"/>
                <a:gd name="T11" fmla="*/ 16 h 32"/>
                <a:gd name="T12" fmla="*/ 32 w 33"/>
                <a:gd name="T13" fmla="*/ 16 h 32"/>
                <a:gd name="T14" fmla="*/ 16 w 33"/>
                <a:gd name="T15" fmla="*/ 31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16" y="31"/>
                  </a:moveTo>
                  <a:cubicBezTo>
                    <a:pt x="8" y="31"/>
                    <a:pt x="0" y="23"/>
                    <a:pt x="0" y="16"/>
                  </a:cubicBezTo>
                  <a:lnTo>
                    <a:pt x="0" y="16"/>
                  </a:lnTo>
                  <a:cubicBezTo>
                    <a:pt x="0" y="8"/>
                    <a:pt x="8" y="0"/>
                    <a:pt x="16" y="0"/>
                  </a:cubicBezTo>
                  <a:lnTo>
                    <a:pt x="16" y="0"/>
                  </a:lnTo>
                  <a:cubicBezTo>
                    <a:pt x="24" y="0"/>
                    <a:pt x="32" y="8"/>
                    <a:pt x="32" y="16"/>
                  </a:cubicBezTo>
                  <a:lnTo>
                    <a:pt x="32" y="16"/>
                  </a:lnTo>
                  <a:cubicBezTo>
                    <a:pt x="32" y="23"/>
                    <a:pt x="24" y="31"/>
                    <a:pt x="16" y="31"/>
                  </a:cubicBezTo>
                </a:path>
              </a:pathLst>
            </a:custGeom>
            <a:solidFill>
              <a:schemeClr val="tx1"/>
            </a:solidFill>
            <a:ln w="12700" cap="flat">
              <a:no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a:p>
          </p:txBody>
        </p:sp>
      </p:grpSp>
      <p:cxnSp>
        <p:nvCxnSpPr>
          <p:cNvPr id="304" name="Straight Connector 303">
            <a:extLst>
              <a:ext uri="{FF2B5EF4-FFF2-40B4-BE49-F238E27FC236}">
                <a16:creationId xmlns:a16="http://schemas.microsoft.com/office/drawing/2014/main" id="{0FCB5DE9-5563-AF41-880F-80C3FF69E1F8}"/>
              </a:ext>
            </a:extLst>
          </p:cNvPr>
          <p:cNvCxnSpPr>
            <a:cxnSpLocks/>
            <a:stCxn id="305" idx="18"/>
          </p:cNvCxnSpPr>
          <p:nvPr/>
        </p:nvCxnSpPr>
        <p:spPr>
          <a:xfrm flipH="1">
            <a:off x="3788242" y="4052426"/>
            <a:ext cx="1315061" cy="1458185"/>
          </a:xfrm>
          <a:prstGeom prst="line">
            <a:avLst/>
          </a:prstGeom>
          <a:ln w="12700" cap="rnd">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305" name="Freeform 391">
            <a:extLst>
              <a:ext uri="{FF2B5EF4-FFF2-40B4-BE49-F238E27FC236}">
                <a16:creationId xmlns:a16="http://schemas.microsoft.com/office/drawing/2014/main" id="{6E170932-B8DF-474B-B616-33F9E03CEDD9}"/>
              </a:ext>
            </a:extLst>
          </p:cNvPr>
          <p:cNvSpPr>
            <a:spLocks noChangeArrowheads="1"/>
          </p:cNvSpPr>
          <p:nvPr/>
        </p:nvSpPr>
        <p:spPr bwMode="auto">
          <a:xfrm>
            <a:off x="5050792" y="3887045"/>
            <a:ext cx="193145" cy="193145"/>
          </a:xfrm>
          <a:custGeom>
            <a:avLst/>
            <a:gdLst>
              <a:gd name="T0" fmla="*/ 189 w 320"/>
              <a:gd name="T1" fmla="*/ 28 h 320"/>
              <a:gd name="T2" fmla="*/ 189 w 320"/>
              <a:gd name="T3" fmla="*/ 28 h 320"/>
              <a:gd name="T4" fmla="*/ 231 w 320"/>
              <a:gd name="T5" fmla="*/ 45 h 320"/>
              <a:gd name="T6" fmla="*/ 231 w 320"/>
              <a:gd name="T7" fmla="*/ 45 h 320"/>
              <a:gd name="T8" fmla="*/ 274 w 320"/>
              <a:gd name="T9" fmla="*/ 88 h 320"/>
              <a:gd name="T10" fmla="*/ 274 w 320"/>
              <a:gd name="T11" fmla="*/ 88 h 320"/>
              <a:gd name="T12" fmla="*/ 291 w 320"/>
              <a:gd name="T13" fmla="*/ 130 h 320"/>
              <a:gd name="T14" fmla="*/ 291 w 320"/>
              <a:gd name="T15" fmla="*/ 130 h 320"/>
              <a:gd name="T16" fmla="*/ 291 w 320"/>
              <a:gd name="T17" fmla="*/ 189 h 320"/>
              <a:gd name="T18" fmla="*/ 291 w 320"/>
              <a:gd name="T19" fmla="*/ 189 h 320"/>
              <a:gd name="T20" fmla="*/ 274 w 320"/>
              <a:gd name="T21" fmla="*/ 232 h 320"/>
              <a:gd name="T22" fmla="*/ 274 w 320"/>
              <a:gd name="T23" fmla="*/ 232 h 320"/>
              <a:gd name="T24" fmla="*/ 231 w 320"/>
              <a:gd name="T25" fmla="*/ 274 h 320"/>
              <a:gd name="T26" fmla="*/ 231 w 320"/>
              <a:gd name="T27" fmla="*/ 274 h 320"/>
              <a:gd name="T28" fmla="*/ 189 w 320"/>
              <a:gd name="T29" fmla="*/ 291 h 320"/>
              <a:gd name="T30" fmla="*/ 189 w 320"/>
              <a:gd name="T31" fmla="*/ 291 h 320"/>
              <a:gd name="T32" fmla="*/ 130 w 320"/>
              <a:gd name="T33" fmla="*/ 291 h 320"/>
              <a:gd name="T34" fmla="*/ 130 w 320"/>
              <a:gd name="T35" fmla="*/ 291 h 320"/>
              <a:gd name="T36" fmla="*/ 87 w 320"/>
              <a:gd name="T37" fmla="*/ 274 h 320"/>
              <a:gd name="T38" fmla="*/ 87 w 320"/>
              <a:gd name="T39" fmla="*/ 274 h 320"/>
              <a:gd name="T40" fmla="*/ 45 w 320"/>
              <a:gd name="T41" fmla="*/ 232 h 320"/>
              <a:gd name="T42" fmla="*/ 45 w 320"/>
              <a:gd name="T43" fmla="*/ 232 h 320"/>
              <a:gd name="T44" fmla="*/ 28 w 320"/>
              <a:gd name="T45" fmla="*/ 189 h 320"/>
              <a:gd name="T46" fmla="*/ 28 w 320"/>
              <a:gd name="T47" fmla="*/ 189 h 320"/>
              <a:gd name="T48" fmla="*/ 28 w 320"/>
              <a:gd name="T49" fmla="*/ 130 h 320"/>
              <a:gd name="T50" fmla="*/ 28 w 320"/>
              <a:gd name="T51" fmla="*/ 130 h 320"/>
              <a:gd name="T52" fmla="*/ 45 w 320"/>
              <a:gd name="T53" fmla="*/ 88 h 320"/>
              <a:gd name="T54" fmla="*/ 45 w 320"/>
              <a:gd name="T55" fmla="*/ 88 h 320"/>
              <a:gd name="T56" fmla="*/ 87 w 320"/>
              <a:gd name="T57" fmla="*/ 45 h 320"/>
              <a:gd name="T58" fmla="*/ 87 w 320"/>
              <a:gd name="T59" fmla="*/ 45 h 320"/>
              <a:gd name="T60" fmla="*/ 130 w 320"/>
              <a:gd name="T61" fmla="*/ 28 h 320"/>
              <a:gd name="T62" fmla="*/ 130 w 320"/>
              <a:gd name="T63" fmla="*/ 28 h 320"/>
              <a:gd name="T64" fmla="*/ 189 w 320"/>
              <a:gd name="T65" fmla="*/ 2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320">
                <a:moveTo>
                  <a:pt x="189" y="28"/>
                </a:moveTo>
                <a:lnTo>
                  <a:pt x="189" y="28"/>
                </a:lnTo>
                <a:cubicBezTo>
                  <a:pt x="195" y="45"/>
                  <a:pt x="214" y="54"/>
                  <a:pt x="231" y="45"/>
                </a:cubicBezTo>
                <a:lnTo>
                  <a:pt x="231" y="45"/>
                </a:lnTo>
                <a:cubicBezTo>
                  <a:pt x="257" y="34"/>
                  <a:pt x="285" y="59"/>
                  <a:pt x="274" y="88"/>
                </a:cubicBezTo>
                <a:lnTo>
                  <a:pt x="274" y="88"/>
                </a:lnTo>
                <a:cubicBezTo>
                  <a:pt x="265" y="105"/>
                  <a:pt x="274" y="124"/>
                  <a:pt x="291" y="130"/>
                </a:cubicBezTo>
                <a:lnTo>
                  <a:pt x="291" y="130"/>
                </a:lnTo>
                <a:cubicBezTo>
                  <a:pt x="319" y="138"/>
                  <a:pt x="319" y="178"/>
                  <a:pt x="291" y="189"/>
                </a:cubicBezTo>
                <a:lnTo>
                  <a:pt x="291" y="189"/>
                </a:lnTo>
                <a:cubicBezTo>
                  <a:pt x="274" y="195"/>
                  <a:pt x="265" y="215"/>
                  <a:pt x="274" y="232"/>
                </a:cubicBezTo>
                <a:lnTo>
                  <a:pt x="274" y="232"/>
                </a:lnTo>
                <a:cubicBezTo>
                  <a:pt x="285" y="257"/>
                  <a:pt x="259" y="285"/>
                  <a:pt x="231" y="274"/>
                </a:cubicBezTo>
                <a:lnTo>
                  <a:pt x="231" y="274"/>
                </a:lnTo>
                <a:cubicBezTo>
                  <a:pt x="214" y="265"/>
                  <a:pt x="195" y="274"/>
                  <a:pt x="189" y="291"/>
                </a:cubicBezTo>
                <a:lnTo>
                  <a:pt x="189" y="291"/>
                </a:lnTo>
                <a:cubicBezTo>
                  <a:pt x="180" y="319"/>
                  <a:pt x="141" y="319"/>
                  <a:pt x="130" y="291"/>
                </a:cubicBezTo>
                <a:lnTo>
                  <a:pt x="130" y="291"/>
                </a:lnTo>
                <a:cubicBezTo>
                  <a:pt x="124" y="274"/>
                  <a:pt x="104" y="265"/>
                  <a:pt x="87" y="274"/>
                </a:cubicBezTo>
                <a:lnTo>
                  <a:pt x="87" y="274"/>
                </a:lnTo>
                <a:cubicBezTo>
                  <a:pt x="62" y="285"/>
                  <a:pt x="34" y="260"/>
                  <a:pt x="45" y="232"/>
                </a:cubicBezTo>
                <a:lnTo>
                  <a:pt x="45" y="232"/>
                </a:lnTo>
                <a:cubicBezTo>
                  <a:pt x="53" y="215"/>
                  <a:pt x="45" y="195"/>
                  <a:pt x="28" y="189"/>
                </a:cubicBezTo>
                <a:lnTo>
                  <a:pt x="28" y="189"/>
                </a:lnTo>
                <a:cubicBezTo>
                  <a:pt x="0" y="181"/>
                  <a:pt x="0" y="141"/>
                  <a:pt x="28" y="130"/>
                </a:cubicBezTo>
                <a:lnTo>
                  <a:pt x="28" y="130"/>
                </a:lnTo>
                <a:cubicBezTo>
                  <a:pt x="45" y="124"/>
                  <a:pt x="53" y="105"/>
                  <a:pt x="45" y="88"/>
                </a:cubicBezTo>
                <a:lnTo>
                  <a:pt x="45" y="88"/>
                </a:lnTo>
                <a:cubicBezTo>
                  <a:pt x="34" y="62"/>
                  <a:pt x="59" y="34"/>
                  <a:pt x="87" y="45"/>
                </a:cubicBezTo>
                <a:lnTo>
                  <a:pt x="87" y="45"/>
                </a:lnTo>
                <a:cubicBezTo>
                  <a:pt x="104" y="54"/>
                  <a:pt x="124" y="45"/>
                  <a:pt x="130" y="28"/>
                </a:cubicBezTo>
                <a:lnTo>
                  <a:pt x="130" y="28"/>
                </a:lnTo>
                <a:cubicBezTo>
                  <a:pt x="141" y="0"/>
                  <a:pt x="180" y="0"/>
                  <a:pt x="189" y="28"/>
                </a:cubicBezTo>
              </a:path>
            </a:pathLst>
          </a:custGeom>
          <a:solidFill>
            <a:schemeClr val="accent6"/>
          </a:solidFill>
          <a:ln>
            <a:noFill/>
          </a:ln>
          <a:effectLst/>
        </p:spPr>
        <p:txBody>
          <a:bodyPr wrap="none" anchor="ctr"/>
          <a:lstStyle/>
          <a:p>
            <a:endParaRPr lang="en-US" sz="2400">
              <a:solidFill>
                <a:srgbClr val="333333"/>
              </a:solidFill>
            </a:endParaRPr>
          </a:p>
        </p:txBody>
      </p:sp>
      <p:grpSp>
        <p:nvGrpSpPr>
          <p:cNvPr id="74" name="Group 73">
            <a:extLst>
              <a:ext uri="{FF2B5EF4-FFF2-40B4-BE49-F238E27FC236}">
                <a16:creationId xmlns:a16="http://schemas.microsoft.com/office/drawing/2014/main" id="{3DE468CB-0C7F-483C-AB93-C4D021440EEF}"/>
              </a:ext>
            </a:extLst>
          </p:cNvPr>
          <p:cNvGrpSpPr/>
          <p:nvPr/>
        </p:nvGrpSpPr>
        <p:grpSpPr>
          <a:xfrm>
            <a:off x="9105364" y="6390266"/>
            <a:ext cx="8288791" cy="377582"/>
            <a:chOff x="9105364" y="6390266"/>
            <a:chExt cx="8288791" cy="377582"/>
          </a:xfrm>
        </p:grpSpPr>
        <p:sp>
          <p:nvSpPr>
            <p:cNvPr id="75" name="TextBox 74">
              <a:extLst>
                <a:ext uri="{FF2B5EF4-FFF2-40B4-BE49-F238E27FC236}">
                  <a16:creationId xmlns:a16="http://schemas.microsoft.com/office/drawing/2014/main" id="{CF3EBB98-A231-4917-B9F1-A0C1FF61631E}"/>
                </a:ext>
              </a:extLst>
            </p:cNvPr>
            <p:cNvSpPr txBox="1"/>
            <p:nvPr/>
          </p:nvSpPr>
          <p:spPr>
            <a:xfrm>
              <a:off x="10779618" y="6429294"/>
              <a:ext cx="661453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bg1"/>
                  </a:solidFill>
                  <a:latin typeface="Gibson" pitchFamily="2" charset="77"/>
                </a:rPr>
                <a:t>For Finance</a:t>
              </a:r>
            </a:p>
          </p:txBody>
        </p:sp>
        <p:pic>
          <p:nvPicPr>
            <p:cNvPr id="76" name="Picture 75">
              <a:extLst>
                <a:ext uri="{FF2B5EF4-FFF2-40B4-BE49-F238E27FC236}">
                  <a16:creationId xmlns:a16="http://schemas.microsoft.com/office/drawing/2014/main" id="{4255A8EF-530D-4276-968F-3BAA251FED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5364" y="6390266"/>
              <a:ext cx="1712891" cy="361993"/>
            </a:xfrm>
            <a:prstGeom prst="rect">
              <a:avLst/>
            </a:prstGeom>
          </p:spPr>
        </p:pic>
      </p:grpSp>
    </p:spTree>
    <p:extLst>
      <p:ext uri="{BB962C8B-B14F-4D97-AF65-F5344CB8AC3E}">
        <p14:creationId xmlns:p14="http://schemas.microsoft.com/office/powerpoint/2010/main" val="109508689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8" name="Group 237">
            <a:extLst>
              <a:ext uri="{FF2B5EF4-FFF2-40B4-BE49-F238E27FC236}">
                <a16:creationId xmlns:a16="http://schemas.microsoft.com/office/drawing/2014/main" id="{634C802C-2785-864B-9266-5C768CD5F3DA}"/>
              </a:ext>
            </a:extLst>
          </p:cNvPr>
          <p:cNvGrpSpPr/>
          <p:nvPr/>
        </p:nvGrpSpPr>
        <p:grpSpPr>
          <a:xfrm>
            <a:off x="1863021" y="2158518"/>
            <a:ext cx="2341577" cy="1600439"/>
            <a:chOff x="5876128" y="-1104139"/>
            <a:chExt cx="1756183" cy="1200329"/>
          </a:xfrm>
        </p:grpSpPr>
        <p:sp>
          <p:nvSpPr>
            <p:cNvPr id="241" name="Google Shape;913;p159">
              <a:extLst>
                <a:ext uri="{FF2B5EF4-FFF2-40B4-BE49-F238E27FC236}">
                  <a16:creationId xmlns:a16="http://schemas.microsoft.com/office/drawing/2014/main" id="{41124E99-E14B-434F-A254-45B5AEBDDDAD}"/>
                </a:ext>
              </a:extLst>
            </p:cNvPr>
            <p:cNvSpPr txBox="1"/>
            <p:nvPr/>
          </p:nvSpPr>
          <p:spPr>
            <a:xfrm>
              <a:off x="5876128" y="-1104139"/>
              <a:ext cx="492620" cy="1200329"/>
            </a:xfrm>
            <a:prstGeom prst="rect">
              <a:avLst/>
            </a:prstGeom>
            <a:noFill/>
            <a:ln>
              <a:noFill/>
            </a:ln>
          </p:spPr>
          <p:txBody>
            <a:bodyPr spcFirstLastPara="1" wrap="square" lIns="121900" tIns="60933" rIns="121900" bIns="60933" anchor="ctr" anchorCtr="0">
              <a:noAutofit/>
            </a:bodyPr>
            <a:lstStyle/>
            <a:p>
              <a:pPr algn="ctr"/>
              <a:r>
                <a:rPr lang="en" sz="7200" b="1" dirty="0">
                  <a:solidFill>
                    <a:srgbClr val="003A5C"/>
                  </a:solidFill>
                  <a:latin typeface="CiscoSansTT" panose="020B0503020201020303" pitchFamily="34" charset="0"/>
                  <a:ea typeface="Arial"/>
                  <a:cs typeface="CiscoSansTT" panose="020B0503020201020303" pitchFamily="34" charset="0"/>
                  <a:sym typeface="Arial"/>
                </a:rPr>
                <a:t>1</a:t>
              </a:r>
              <a:endParaRPr sz="7200" b="1" dirty="0">
                <a:solidFill>
                  <a:srgbClr val="003A5C"/>
                </a:solidFill>
                <a:latin typeface="CiscoSansTT" panose="020B0503020201020303" pitchFamily="34" charset="0"/>
                <a:cs typeface="CiscoSansTT" panose="020B0503020201020303" pitchFamily="34" charset="0"/>
              </a:endParaRPr>
            </a:p>
          </p:txBody>
        </p:sp>
        <p:sp>
          <p:nvSpPr>
            <p:cNvPr id="242" name="Google Shape;914;p159">
              <a:extLst>
                <a:ext uri="{FF2B5EF4-FFF2-40B4-BE49-F238E27FC236}">
                  <a16:creationId xmlns:a16="http://schemas.microsoft.com/office/drawing/2014/main" id="{70DD6E11-39C3-0848-A34C-F60A1BD5DEB4}"/>
                </a:ext>
              </a:extLst>
            </p:cNvPr>
            <p:cNvSpPr txBox="1"/>
            <p:nvPr/>
          </p:nvSpPr>
          <p:spPr>
            <a:xfrm>
              <a:off x="6788191" y="-1104139"/>
              <a:ext cx="844120" cy="1200329"/>
            </a:xfrm>
            <a:prstGeom prst="rect">
              <a:avLst/>
            </a:prstGeom>
            <a:noFill/>
            <a:ln>
              <a:noFill/>
            </a:ln>
          </p:spPr>
          <p:txBody>
            <a:bodyPr spcFirstLastPara="1" wrap="square" lIns="121900" tIns="60933" rIns="121900" bIns="60933" anchor="ctr" anchorCtr="0">
              <a:noAutofit/>
            </a:bodyPr>
            <a:lstStyle/>
            <a:p>
              <a:pPr algn="ctr"/>
              <a:r>
                <a:rPr lang="en" sz="7200" b="1" spc="-400" dirty="0">
                  <a:solidFill>
                    <a:srgbClr val="003A5C"/>
                  </a:solidFill>
                  <a:latin typeface="CiscoSansTT" panose="020B0503020201020303" pitchFamily="34" charset="0"/>
                  <a:ea typeface="Arial"/>
                  <a:cs typeface="CiscoSansTT" panose="020B0503020201020303" pitchFamily="34" charset="0"/>
                  <a:sym typeface="Arial"/>
                </a:rPr>
                <a:t>4</a:t>
              </a:r>
              <a:endParaRPr sz="7200" b="1" dirty="0">
                <a:solidFill>
                  <a:srgbClr val="003A5C"/>
                </a:solidFill>
                <a:latin typeface="CiscoSansTT" panose="020B0503020201020303" pitchFamily="34" charset="0"/>
                <a:cs typeface="CiscoSansTT" panose="020B0503020201020303" pitchFamily="34" charset="0"/>
              </a:endParaRPr>
            </a:p>
          </p:txBody>
        </p:sp>
        <p:sp>
          <p:nvSpPr>
            <p:cNvPr id="243" name="Google Shape;916;p159">
              <a:extLst>
                <a:ext uri="{FF2B5EF4-FFF2-40B4-BE49-F238E27FC236}">
                  <a16:creationId xmlns:a16="http://schemas.microsoft.com/office/drawing/2014/main" id="{13F2D81E-D07B-2D42-8C0E-D88DACEE8F09}"/>
                </a:ext>
              </a:extLst>
            </p:cNvPr>
            <p:cNvSpPr txBox="1"/>
            <p:nvPr/>
          </p:nvSpPr>
          <p:spPr>
            <a:xfrm>
              <a:off x="6266782" y="-827140"/>
              <a:ext cx="742370" cy="646331"/>
            </a:xfrm>
            <a:prstGeom prst="rect">
              <a:avLst/>
            </a:prstGeom>
            <a:noFill/>
            <a:ln>
              <a:noFill/>
            </a:ln>
          </p:spPr>
          <p:txBody>
            <a:bodyPr spcFirstLastPara="1" wrap="square" lIns="121900" tIns="60933" rIns="121900" bIns="60933" anchor="ctr" anchorCtr="0">
              <a:noAutofit/>
            </a:bodyPr>
            <a:lstStyle/>
            <a:p>
              <a:pPr algn="ctr"/>
              <a:r>
                <a:rPr lang="en" sz="4800" b="1" dirty="0">
                  <a:solidFill>
                    <a:srgbClr val="003A5C"/>
                  </a:solidFill>
                  <a:latin typeface="CiscoSansTT" panose="020B0503020201020303" pitchFamily="34" charset="0"/>
                  <a:ea typeface="Arial"/>
                  <a:cs typeface="CiscoSansTT" panose="020B0503020201020303" pitchFamily="34" charset="0"/>
                  <a:sym typeface="Arial"/>
                </a:rPr>
                <a:t>in</a:t>
              </a:r>
              <a:endParaRPr sz="2400" b="1" dirty="0">
                <a:solidFill>
                  <a:srgbClr val="003A5C"/>
                </a:solidFill>
                <a:latin typeface="CiscoSansTT" panose="020B0503020201020303" pitchFamily="34" charset="0"/>
                <a:cs typeface="CiscoSansTT" panose="020B0503020201020303" pitchFamily="34" charset="0"/>
              </a:endParaRPr>
            </a:p>
          </p:txBody>
        </p:sp>
      </p:grpSp>
      <p:sp>
        <p:nvSpPr>
          <p:cNvPr id="112" name="Rectangle 111">
            <a:extLst>
              <a:ext uri="{FF2B5EF4-FFF2-40B4-BE49-F238E27FC236}">
                <a16:creationId xmlns:a16="http://schemas.microsoft.com/office/drawing/2014/main" id="{C3177D10-5302-3648-8EB4-31ECF0980EE8}"/>
              </a:ext>
            </a:extLst>
          </p:cNvPr>
          <p:cNvSpPr/>
          <p:nvPr/>
        </p:nvSpPr>
        <p:spPr>
          <a:xfrm>
            <a:off x="6086157" y="0"/>
            <a:ext cx="6105844" cy="6237298"/>
          </a:xfrm>
          <a:prstGeom prst="rect">
            <a:avLst/>
          </a:prstGeom>
          <a:solidFill>
            <a:schemeClr val="bg2">
              <a:lumMod val="75000"/>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US" sz="2400" dirty="0">
              <a:solidFill>
                <a:srgbClr val="005073"/>
              </a:solidFill>
              <a:latin typeface="CiscoSansTT ExtraLight"/>
            </a:endParaRPr>
          </a:p>
        </p:txBody>
      </p:sp>
      <p:sp>
        <p:nvSpPr>
          <p:cNvPr id="4" name="Rounded Rectangle 3">
            <a:extLst>
              <a:ext uri="{FF2B5EF4-FFF2-40B4-BE49-F238E27FC236}">
                <a16:creationId xmlns:a16="http://schemas.microsoft.com/office/drawing/2014/main" id="{86BEE4D8-F328-1A4F-8E05-7B7A19EC6536}"/>
              </a:ext>
            </a:extLst>
          </p:cNvPr>
          <p:cNvSpPr/>
          <p:nvPr/>
        </p:nvSpPr>
        <p:spPr>
          <a:xfrm>
            <a:off x="711200" y="4703837"/>
            <a:ext cx="10769600" cy="914400"/>
          </a:xfrm>
          <a:prstGeom prst="roundRect">
            <a:avLst>
              <a:gd name="adj" fmla="val 50000"/>
            </a:avLst>
          </a:prstGeom>
          <a:solidFill>
            <a:srgbClr val="003A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733" dirty="0">
                <a:solidFill>
                  <a:srgbClr val="FFFFFF"/>
                </a:solidFill>
              </a:rPr>
              <a:t>Threats create frequent, costly breaches</a:t>
            </a:r>
          </a:p>
        </p:txBody>
      </p:sp>
      <p:sp>
        <p:nvSpPr>
          <p:cNvPr id="41" name="TextBox 40">
            <a:extLst>
              <a:ext uri="{FF2B5EF4-FFF2-40B4-BE49-F238E27FC236}">
                <a16:creationId xmlns:a16="http://schemas.microsoft.com/office/drawing/2014/main" id="{EE164E58-93F1-8E4B-A6AA-C708AE5605EA}"/>
              </a:ext>
            </a:extLst>
          </p:cNvPr>
          <p:cNvSpPr txBox="1"/>
          <p:nvPr/>
        </p:nvSpPr>
        <p:spPr>
          <a:xfrm>
            <a:off x="6384687" y="3435196"/>
            <a:ext cx="5296747" cy="1272699"/>
          </a:xfrm>
          <a:prstGeom prst="rect">
            <a:avLst/>
          </a:prstGeom>
        </p:spPr>
        <p:txBody>
          <a:bodyPr wrap="square" rtlCol="0" anchor="t">
            <a:noAutofit/>
          </a:bodyPr>
          <a:lstStyle/>
          <a:p>
            <a:pPr algn="ctr" defTabSz="1218072">
              <a:lnSpc>
                <a:spcPts val="3200"/>
              </a:lnSpc>
              <a:defRPr/>
            </a:pPr>
            <a:r>
              <a:rPr kumimoji="1" lang="en-US" sz="2133" dirty="0">
                <a:solidFill>
                  <a:schemeClr val="accent2"/>
                </a:solidFill>
                <a:ea typeface="CiscoSansTT Light" charset="0"/>
                <a:cs typeface="CiscoSansTT" panose="020B0503020201020303" pitchFamily="34" charset="0"/>
              </a:rPr>
              <a:t>average cost </a:t>
            </a:r>
            <a:br>
              <a:rPr kumimoji="1" lang="en-US" sz="2133" dirty="0">
                <a:solidFill>
                  <a:schemeClr val="accent2"/>
                </a:solidFill>
                <a:ea typeface="CiscoSansTT Light" charset="0"/>
                <a:cs typeface="CiscoSansTT" panose="020B0503020201020303" pitchFamily="34" charset="0"/>
              </a:rPr>
            </a:br>
            <a:r>
              <a:rPr kumimoji="1" lang="en-US" sz="2133" dirty="0">
                <a:solidFill>
                  <a:schemeClr val="accent2"/>
                </a:solidFill>
                <a:ea typeface="CiscoSansTT Light" charset="0"/>
                <a:cs typeface="CiscoSansTT" panose="020B0503020201020303" pitchFamily="34" charset="0"/>
              </a:rPr>
              <a:t>of data breach</a:t>
            </a:r>
          </a:p>
        </p:txBody>
      </p:sp>
      <p:sp>
        <p:nvSpPr>
          <p:cNvPr id="8" name="TextBox 7">
            <a:extLst>
              <a:ext uri="{FF2B5EF4-FFF2-40B4-BE49-F238E27FC236}">
                <a16:creationId xmlns:a16="http://schemas.microsoft.com/office/drawing/2014/main" id="{E3F73BF7-B531-2D45-AF30-0CD058805A2C}"/>
              </a:ext>
            </a:extLst>
          </p:cNvPr>
          <p:cNvSpPr txBox="1"/>
          <p:nvPr/>
        </p:nvSpPr>
        <p:spPr>
          <a:xfrm>
            <a:off x="586573" y="3435196"/>
            <a:ext cx="4894473" cy="1272699"/>
          </a:xfrm>
          <a:prstGeom prst="rect">
            <a:avLst/>
          </a:prstGeom>
        </p:spPr>
        <p:txBody>
          <a:bodyPr wrap="square" rtlCol="0" anchor="t">
            <a:noAutofit/>
          </a:bodyPr>
          <a:lstStyle/>
          <a:p>
            <a:pPr algn="ctr" defTabSz="1218072">
              <a:lnSpc>
                <a:spcPts val="3200"/>
              </a:lnSpc>
              <a:defRPr/>
            </a:pPr>
            <a:r>
              <a:rPr kumimoji="1" lang="en-US" sz="2133" dirty="0">
                <a:solidFill>
                  <a:schemeClr val="accent2"/>
                </a:solidFill>
                <a:ea typeface="CiscoSansTT Light" charset="0"/>
                <a:cs typeface="CiscoSansTT" panose="020B0503020201020303" pitchFamily="34" charset="0"/>
              </a:rPr>
              <a:t>face risk of a major breach </a:t>
            </a:r>
            <a:br>
              <a:rPr kumimoji="1" lang="en-US" sz="2133" dirty="0">
                <a:solidFill>
                  <a:schemeClr val="accent2"/>
                </a:solidFill>
                <a:ea typeface="CiscoSansTT Light" charset="0"/>
                <a:cs typeface="CiscoSansTT" panose="020B0503020201020303" pitchFamily="34" charset="0"/>
              </a:rPr>
            </a:br>
            <a:r>
              <a:rPr kumimoji="1" lang="en-US" sz="2133" dirty="0">
                <a:solidFill>
                  <a:schemeClr val="accent2"/>
                </a:solidFill>
                <a:ea typeface="CiscoSansTT Light" charset="0"/>
                <a:cs typeface="CiscoSansTT" panose="020B0503020201020303" pitchFamily="34" charset="0"/>
              </a:rPr>
              <a:t>in the next 24 months</a:t>
            </a:r>
          </a:p>
        </p:txBody>
      </p:sp>
      <p:grpSp>
        <p:nvGrpSpPr>
          <p:cNvPr id="49" name="Google Shape;2445;p312">
            <a:extLst>
              <a:ext uri="{FF2B5EF4-FFF2-40B4-BE49-F238E27FC236}">
                <a16:creationId xmlns:a16="http://schemas.microsoft.com/office/drawing/2014/main" id="{826320F1-74A6-D44B-A234-09F6E927ED44}"/>
              </a:ext>
            </a:extLst>
          </p:cNvPr>
          <p:cNvGrpSpPr/>
          <p:nvPr/>
        </p:nvGrpSpPr>
        <p:grpSpPr>
          <a:xfrm>
            <a:off x="3337670" y="808732"/>
            <a:ext cx="521745" cy="1404187"/>
            <a:chOff x="4294987" y="765753"/>
            <a:chExt cx="619348" cy="1666865"/>
          </a:xfrm>
        </p:grpSpPr>
        <p:sp>
          <p:nvSpPr>
            <p:cNvPr id="50" name="Google Shape;2446;p312">
              <a:extLst>
                <a:ext uri="{FF2B5EF4-FFF2-40B4-BE49-F238E27FC236}">
                  <a16:creationId xmlns:a16="http://schemas.microsoft.com/office/drawing/2014/main" id="{E00AF670-AC67-8B42-B14F-B70C55D5A6ED}"/>
                </a:ext>
              </a:extLst>
            </p:cNvPr>
            <p:cNvSpPr/>
            <p:nvPr/>
          </p:nvSpPr>
          <p:spPr>
            <a:xfrm>
              <a:off x="4502100" y="1886953"/>
              <a:ext cx="1992" cy="25889"/>
            </a:xfrm>
            <a:prstGeom prst="rect">
              <a:avLst/>
            </a:prstGeom>
            <a:solidFill>
              <a:schemeClr val="lt2"/>
            </a:solidFill>
            <a:ln>
              <a:noFill/>
            </a:ln>
          </p:spPr>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52" name="Google Shape;2447;p312">
              <a:extLst>
                <a:ext uri="{FF2B5EF4-FFF2-40B4-BE49-F238E27FC236}">
                  <a16:creationId xmlns:a16="http://schemas.microsoft.com/office/drawing/2014/main" id="{60FAF182-82F8-AF45-B511-C9F1829F48F0}"/>
                </a:ext>
              </a:extLst>
            </p:cNvPr>
            <p:cNvSpPr/>
            <p:nvPr/>
          </p:nvSpPr>
          <p:spPr>
            <a:xfrm>
              <a:off x="4502100" y="1751533"/>
              <a:ext cx="1992" cy="25889"/>
            </a:xfrm>
            <a:prstGeom prst="rect">
              <a:avLst/>
            </a:prstGeom>
            <a:solidFill>
              <a:schemeClr val="lt2"/>
            </a:solidFill>
            <a:ln>
              <a:noFill/>
            </a:ln>
          </p:spPr>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53" name="Google Shape;2448;p312">
              <a:extLst>
                <a:ext uri="{FF2B5EF4-FFF2-40B4-BE49-F238E27FC236}">
                  <a16:creationId xmlns:a16="http://schemas.microsoft.com/office/drawing/2014/main" id="{B606CDFB-165A-3142-8A85-25D11B29B6AD}"/>
                </a:ext>
              </a:extLst>
            </p:cNvPr>
            <p:cNvSpPr/>
            <p:nvPr/>
          </p:nvSpPr>
          <p:spPr>
            <a:xfrm>
              <a:off x="4502100" y="1612131"/>
              <a:ext cx="1992" cy="27881"/>
            </a:xfrm>
            <a:prstGeom prst="rect">
              <a:avLst/>
            </a:prstGeom>
            <a:solidFill>
              <a:schemeClr val="lt2"/>
            </a:solidFill>
            <a:ln>
              <a:noFill/>
            </a:ln>
          </p:spPr>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54" name="Google Shape;2449;p312">
              <a:extLst>
                <a:ext uri="{FF2B5EF4-FFF2-40B4-BE49-F238E27FC236}">
                  <a16:creationId xmlns:a16="http://schemas.microsoft.com/office/drawing/2014/main" id="{05058CF9-A6D3-E04C-9A26-2FB06D826D18}"/>
                </a:ext>
              </a:extLst>
            </p:cNvPr>
            <p:cNvSpPr/>
            <p:nvPr/>
          </p:nvSpPr>
          <p:spPr>
            <a:xfrm>
              <a:off x="4294987" y="765753"/>
              <a:ext cx="619348" cy="1666865"/>
            </a:xfrm>
            <a:custGeom>
              <a:avLst/>
              <a:gdLst/>
              <a:ahLst/>
              <a:cxnLst/>
              <a:rect l="l" t="t" r="r" b="b"/>
              <a:pathLst>
                <a:path w="311" h="837" extrusionOk="0">
                  <a:moveTo>
                    <a:pt x="311" y="837"/>
                  </a:moveTo>
                  <a:lnTo>
                    <a:pt x="0" y="837"/>
                  </a:lnTo>
                  <a:lnTo>
                    <a:pt x="0" y="48"/>
                  </a:lnTo>
                  <a:lnTo>
                    <a:pt x="311" y="0"/>
                  </a:lnTo>
                  <a:lnTo>
                    <a:pt x="311" y="837"/>
                  </a:lnTo>
                  <a:close/>
                </a:path>
              </a:pathLst>
            </a:custGeom>
            <a:solidFill>
              <a:schemeClr val="bg2">
                <a:lumMod val="75000"/>
              </a:schemeClr>
            </a:solidFill>
            <a:ln>
              <a:noFill/>
            </a:ln>
          </p:spPr>
          <p:txBody>
            <a:bodyPr spcFirstLastPara="1" wrap="square" lIns="121900" tIns="60933" rIns="121900" bIns="60933" anchor="t" anchorCtr="0">
              <a:noAutofit/>
            </a:bodyPr>
            <a:lstStyle/>
            <a:p>
              <a:pPr defTabSz="1219170">
                <a:buClr>
                  <a:srgbClr val="282828"/>
                </a:buClr>
                <a:buSzPts val="1800"/>
                <a:defRPr/>
              </a:pPr>
              <a:endParaRPr sz="2400" kern="0" dirty="0">
                <a:solidFill>
                  <a:srgbClr val="282828"/>
                </a:solidFill>
                <a:latin typeface="Arial"/>
                <a:ea typeface="Arial"/>
                <a:cs typeface="Arial"/>
                <a:sym typeface="Arial"/>
              </a:endParaRPr>
            </a:p>
          </p:txBody>
        </p:sp>
        <p:sp>
          <p:nvSpPr>
            <p:cNvPr id="55" name="Google Shape;2450;p312">
              <a:extLst>
                <a:ext uri="{FF2B5EF4-FFF2-40B4-BE49-F238E27FC236}">
                  <a16:creationId xmlns:a16="http://schemas.microsoft.com/office/drawing/2014/main" id="{8DA4B950-BA59-444D-BA20-758B4EFABA19}"/>
                </a:ext>
              </a:extLst>
            </p:cNvPr>
            <p:cNvSpPr/>
            <p:nvPr/>
          </p:nvSpPr>
          <p:spPr>
            <a:xfrm>
              <a:off x="4340791" y="899181"/>
              <a:ext cx="527741" cy="57752"/>
            </a:xfrm>
            <a:prstGeom prst="rect">
              <a:avLst/>
            </a:prstGeom>
            <a:solidFill>
              <a:schemeClr val="lt2"/>
            </a:solidFill>
            <a:ln>
              <a:noFill/>
            </a:ln>
          </p:spPr>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56" name="Google Shape;2451;p312">
              <a:extLst>
                <a:ext uri="{FF2B5EF4-FFF2-40B4-BE49-F238E27FC236}">
                  <a16:creationId xmlns:a16="http://schemas.microsoft.com/office/drawing/2014/main" id="{BE438041-0A61-934E-8AFE-1A88DC5DF9AB}"/>
                </a:ext>
              </a:extLst>
            </p:cNvPr>
            <p:cNvSpPr/>
            <p:nvPr/>
          </p:nvSpPr>
          <p:spPr>
            <a:xfrm>
              <a:off x="4340791" y="1004730"/>
              <a:ext cx="527741" cy="57752"/>
            </a:xfrm>
            <a:prstGeom prst="rect">
              <a:avLst/>
            </a:prstGeom>
            <a:solidFill>
              <a:schemeClr val="lt2"/>
            </a:solidFill>
            <a:ln>
              <a:noFill/>
            </a:ln>
          </p:spPr>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57" name="Google Shape;2452;p312">
              <a:extLst>
                <a:ext uri="{FF2B5EF4-FFF2-40B4-BE49-F238E27FC236}">
                  <a16:creationId xmlns:a16="http://schemas.microsoft.com/office/drawing/2014/main" id="{7D26A82D-3E48-0540-9C4F-585294A38E1B}"/>
                </a:ext>
              </a:extLst>
            </p:cNvPr>
            <p:cNvSpPr/>
            <p:nvPr/>
          </p:nvSpPr>
          <p:spPr>
            <a:xfrm>
              <a:off x="4340791" y="1104303"/>
              <a:ext cx="527741" cy="57752"/>
            </a:xfrm>
            <a:prstGeom prst="rect">
              <a:avLst/>
            </a:prstGeom>
            <a:solidFill>
              <a:schemeClr val="lt2"/>
            </a:solidFill>
            <a:ln>
              <a:noFill/>
            </a:ln>
          </p:spPr>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58" name="Google Shape;2453;p312">
              <a:extLst>
                <a:ext uri="{FF2B5EF4-FFF2-40B4-BE49-F238E27FC236}">
                  <a16:creationId xmlns:a16="http://schemas.microsoft.com/office/drawing/2014/main" id="{E380577A-CCCB-F647-AA03-F8C1B74EE9A3}"/>
                </a:ext>
              </a:extLst>
            </p:cNvPr>
            <p:cNvSpPr/>
            <p:nvPr/>
          </p:nvSpPr>
          <p:spPr>
            <a:xfrm>
              <a:off x="4340791" y="1207860"/>
              <a:ext cx="527741" cy="57752"/>
            </a:xfrm>
            <a:prstGeom prst="rect">
              <a:avLst/>
            </a:prstGeom>
            <a:solidFill>
              <a:schemeClr val="lt2"/>
            </a:solidFill>
            <a:ln>
              <a:noFill/>
            </a:ln>
          </p:spPr>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59" name="Google Shape;2454;p312">
              <a:extLst>
                <a:ext uri="{FF2B5EF4-FFF2-40B4-BE49-F238E27FC236}">
                  <a16:creationId xmlns:a16="http://schemas.microsoft.com/office/drawing/2014/main" id="{A223044F-D419-2A43-AB77-EDCAADA3FCF6}"/>
                </a:ext>
              </a:extLst>
            </p:cNvPr>
            <p:cNvSpPr/>
            <p:nvPr/>
          </p:nvSpPr>
          <p:spPr>
            <a:xfrm>
              <a:off x="4340791" y="1311417"/>
              <a:ext cx="527741" cy="57752"/>
            </a:xfrm>
            <a:prstGeom prst="rect">
              <a:avLst/>
            </a:prstGeom>
            <a:solidFill>
              <a:schemeClr val="lt2"/>
            </a:solidFill>
            <a:ln>
              <a:noFill/>
            </a:ln>
          </p:spPr>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60" name="Google Shape;2455;p312">
              <a:extLst>
                <a:ext uri="{FF2B5EF4-FFF2-40B4-BE49-F238E27FC236}">
                  <a16:creationId xmlns:a16="http://schemas.microsoft.com/office/drawing/2014/main" id="{8150C54F-0C31-814F-B3AD-2AF481BDF94C}"/>
                </a:ext>
              </a:extLst>
            </p:cNvPr>
            <p:cNvSpPr/>
            <p:nvPr/>
          </p:nvSpPr>
          <p:spPr>
            <a:xfrm>
              <a:off x="4340791" y="1412982"/>
              <a:ext cx="527741" cy="57752"/>
            </a:xfrm>
            <a:prstGeom prst="rect">
              <a:avLst/>
            </a:prstGeom>
            <a:solidFill>
              <a:schemeClr val="lt2"/>
            </a:solidFill>
            <a:ln>
              <a:noFill/>
            </a:ln>
          </p:spPr>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61" name="Google Shape;2456;p312">
              <a:extLst>
                <a:ext uri="{FF2B5EF4-FFF2-40B4-BE49-F238E27FC236}">
                  <a16:creationId xmlns:a16="http://schemas.microsoft.com/office/drawing/2014/main" id="{356A9CFD-08A5-7F47-AA85-17C627A530C7}"/>
                </a:ext>
              </a:extLst>
            </p:cNvPr>
            <p:cNvSpPr/>
            <p:nvPr/>
          </p:nvSpPr>
          <p:spPr>
            <a:xfrm>
              <a:off x="4340791" y="1516540"/>
              <a:ext cx="527741" cy="57752"/>
            </a:xfrm>
            <a:prstGeom prst="rect">
              <a:avLst/>
            </a:prstGeom>
            <a:solidFill>
              <a:schemeClr val="lt2"/>
            </a:solidFill>
            <a:ln>
              <a:noFill/>
            </a:ln>
          </p:spPr>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62" name="Google Shape;2457;p312">
              <a:extLst>
                <a:ext uri="{FF2B5EF4-FFF2-40B4-BE49-F238E27FC236}">
                  <a16:creationId xmlns:a16="http://schemas.microsoft.com/office/drawing/2014/main" id="{2EE8214A-45BE-9D42-905C-354415477493}"/>
                </a:ext>
              </a:extLst>
            </p:cNvPr>
            <p:cNvSpPr/>
            <p:nvPr/>
          </p:nvSpPr>
          <p:spPr>
            <a:xfrm>
              <a:off x="4340791" y="1620096"/>
              <a:ext cx="527741" cy="57752"/>
            </a:xfrm>
            <a:prstGeom prst="rect">
              <a:avLst/>
            </a:prstGeom>
            <a:solidFill>
              <a:schemeClr val="lt2"/>
            </a:solidFill>
            <a:ln>
              <a:noFill/>
            </a:ln>
          </p:spPr>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63" name="Google Shape;2458;p312">
              <a:extLst>
                <a:ext uri="{FF2B5EF4-FFF2-40B4-BE49-F238E27FC236}">
                  <a16:creationId xmlns:a16="http://schemas.microsoft.com/office/drawing/2014/main" id="{FBEEB259-DD47-4A4A-AF7C-A515EF1FE01C}"/>
                </a:ext>
              </a:extLst>
            </p:cNvPr>
            <p:cNvSpPr/>
            <p:nvPr/>
          </p:nvSpPr>
          <p:spPr>
            <a:xfrm>
              <a:off x="4340791" y="1719670"/>
              <a:ext cx="527741" cy="57752"/>
            </a:xfrm>
            <a:prstGeom prst="rect">
              <a:avLst/>
            </a:prstGeom>
            <a:solidFill>
              <a:schemeClr val="lt2"/>
            </a:solidFill>
            <a:ln>
              <a:noFill/>
            </a:ln>
          </p:spPr>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64" name="Google Shape;2459;p312">
              <a:extLst>
                <a:ext uri="{FF2B5EF4-FFF2-40B4-BE49-F238E27FC236}">
                  <a16:creationId xmlns:a16="http://schemas.microsoft.com/office/drawing/2014/main" id="{B0C29EB3-E6FD-3440-9C43-186400B14329}"/>
                </a:ext>
              </a:extLst>
            </p:cNvPr>
            <p:cNvSpPr/>
            <p:nvPr/>
          </p:nvSpPr>
          <p:spPr>
            <a:xfrm>
              <a:off x="4340791" y="1825218"/>
              <a:ext cx="527741" cy="57752"/>
            </a:xfrm>
            <a:prstGeom prst="rect">
              <a:avLst/>
            </a:prstGeom>
            <a:solidFill>
              <a:schemeClr val="lt2"/>
            </a:solidFill>
            <a:ln>
              <a:noFill/>
            </a:ln>
          </p:spPr>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65" name="Google Shape;2460;p312">
              <a:extLst>
                <a:ext uri="{FF2B5EF4-FFF2-40B4-BE49-F238E27FC236}">
                  <a16:creationId xmlns:a16="http://schemas.microsoft.com/office/drawing/2014/main" id="{7FC9D5C2-F092-E14D-902F-33F8172EDF05}"/>
                </a:ext>
              </a:extLst>
            </p:cNvPr>
            <p:cNvSpPr/>
            <p:nvPr/>
          </p:nvSpPr>
          <p:spPr>
            <a:xfrm>
              <a:off x="4340791" y="1928775"/>
              <a:ext cx="527741" cy="57752"/>
            </a:xfrm>
            <a:prstGeom prst="rect">
              <a:avLst/>
            </a:prstGeom>
            <a:solidFill>
              <a:schemeClr val="lt2"/>
            </a:solidFill>
            <a:ln>
              <a:noFill/>
            </a:ln>
          </p:spPr>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66" name="Google Shape;2461;p312">
              <a:extLst>
                <a:ext uri="{FF2B5EF4-FFF2-40B4-BE49-F238E27FC236}">
                  <a16:creationId xmlns:a16="http://schemas.microsoft.com/office/drawing/2014/main" id="{BAE8B72E-9337-134A-B8E4-FBB29D7774D5}"/>
                </a:ext>
              </a:extLst>
            </p:cNvPr>
            <p:cNvSpPr/>
            <p:nvPr/>
          </p:nvSpPr>
          <p:spPr>
            <a:xfrm>
              <a:off x="4340791" y="2028348"/>
              <a:ext cx="527741" cy="57752"/>
            </a:xfrm>
            <a:prstGeom prst="rect">
              <a:avLst/>
            </a:prstGeom>
            <a:solidFill>
              <a:schemeClr val="lt2"/>
            </a:solidFill>
            <a:ln>
              <a:noFill/>
            </a:ln>
          </p:spPr>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67" name="Google Shape;2462;p312">
              <a:extLst>
                <a:ext uri="{FF2B5EF4-FFF2-40B4-BE49-F238E27FC236}">
                  <a16:creationId xmlns:a16="http://schemas.microsoft.com/office/drawing/2014/main" id="{A010A256-5E6E-5F43-BB07-6E26DFC0F898}"/>
                </a:ext>
              </a:extLst>
            </p:cNvPr>
            <p:cNvSpPr/>
            <p:nvPr/>
          </p:nvSpPr>
          <p:spPr>
            <a:xfrm>
              <a:off x="4340791" y="2131905"/>
              <a:ext cx="527741" cy="57752"/>
            </a:xfrm>
            <a:prstGeom prst="rect">
              <a:avLst/>
            </a:prstGeom>
            <a:solidFill>
              <a:schemeClr val="lt2"/>
            </a:solidFill>
            <a:ln>
              <a:noFill/>
            </a:ln>
          </p:spPr>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68" name="Google Shape;2463;p312">
              <a:extLst>
                <a:ext uri="{FF2B5EF4-FFF2-40B4-BE49-F238E27FC236}">
                  <a16:creationId xmlns:a16="http://schemas.microsoft.com/office/drawing/2014/main" id="{38F52081-ED00-804B-AF31-C584E2306492}"/>
                </a:ext>
              </a:extLst>
            </p:cNvPr>
            <p:cNvSpPr/>
            <p:nvPr/>
          </p:nvSpPr>
          <p:spPr>
            <a:xfrm>
              <a:off x="4452313" y="2225505"/>
              <a:ext cx="304696" cy="207113"/>
            </a:xfrm>
            <a:prstGeom prst="rect">
              <a:avLst/>
            </a:prstGeom>
            <a:solidFill>
              <a:schemeClr val="lt2"/>
            </a:solidFill>
            <a:ln>
              <a:noFill/>
            </a:ln>
          </p:spPr>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69" name="Google Shape;2464;p312">
              <a:extLst>
                <a:ext uri="{FF2B5EF4-FFF2-40B4-BE49-F238E27FC236}">
                  <a16:creationId xmlns:a16="http://schemas.microsoft.com/office/drawing/2014/main" id="{F1D74992-6053-5D47-8BA5-84B71362CB60}"/>
                </a:ext>
              </a:extLst>
            </p:cNvPr>
            <p:cNvSpPr/>
            <p:nvPr/>
          </p:nvSpPr>
          <p:spPr>
            <a:xfrm>
              <a:off x="4599681" y="869309"/>
              <a:ext cx="9958" cy="1563309"/>
            </a:xfrm>
            <a:prstGeom prst="rect">
              <a:avLst/>
            </a:prstGeom>
            <a:solidFill>
              <a:schemeClr val="bg2">
                <a:lumMod val="75000"/>
              </a:schemeClr>
            </a:solidFill>
            <a:ln>
              <a:noFill/>
            </a:ln>
          </p:spPr>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grpSp>
      <p:grpSp>
        <p:nvGrpSpPr>
          <p:cNvPr id="70" name="Google Shape;2465;p312">
            <a:extLst>
              <a:ext uri="{FF2B5EF4-FFF2-40B4-BE49-F238E27FC236}">
                <a16:creationId xmlns:a16="http://schemas.microsoft.com/office/drawing/2014/main" id="{A70B0B7D-DC02-B541-AD30-BDF8058E2FAF}"/>
              </a:ext>
            </a:extLst>
          </p:cNvPr>
          <p:cNvGrpSpPr/>
          <p:nvPr/>
        </p:nvGrpSpPr>
        <p:grpSpPr>
          <a:xfrm>
            <a:off x="2442086" y="531055"/>
            <a:ext cx="840932" cy="1681864"/>
            <a:chOff x="9668891" y="2918534"/>
            <a:chExt cx="998242" cy="1996486"/>
          </a:xfrm>
        </p:grpSpPr>
        <p:sp>
          <p:nvSpPr>
            <p:cNvPr id="71" name="Google Shape;2466;p312">
              <a:extLst>
                <a:ext uri="{FF2B5EF4-FFF2-40B4-BE49-F238E27FC236}">
                  <a16:creationId xmlns:a16="http://schemas.microsoft.com/office/drawing/2014/main" id="{1FFB6176-7410-F848-89D8-56420AF6FD82}"/>
                </a:ext>
              </a:extLst>
            </p:cNvPr>
            <p:cNvSpPr/>
            <p:nvPr/>
          </p:nvSpPr>
          <p:spPr>
            <a:xfrm flipH="1">
              <a:off x="9993319" y="2918534"/>
              <a:ext cx="349384" cy="155975"/>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72" name="Google Shape;2467;p312">
              <a:extLst>
                <a:ext uri="{FF2B5EF4-FFF2-40B4-BE49-F238E27FC236}">
                  <a16:creationId xmlns:a16="http://schemas.microsoft.com/office/drawing/2014/main" id="{B7D5CC98-ED6F-E24F-B684-C67641AEF649}"/>
                </a:ext>
              </a:extLst>
            </p:cNvPr>
            <p:cNvSpPr/>
            <p:nvPr/>
          </p:nvSpPr>
          <p:spPr>
            <a:xfrm flipH="1">
              <a:off x="9743759" y="3034995"/>
              <a:ext cx="848506" cy="214207"/>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73" name="Google Shape;2468;p312">
              <a:extLst>
                <a:ext uri="{FF2B5EF4-FFF2-40B4-BE49-F238E27FC236}">
                  <a16:creationId xmlns:a16="http://schemas.microsoft.com/office/drawing/2014/main" id="{1C27436F-A5D9-9644-82AD-62A911D42958}"/>
                </a:ext>
              </a:extLst>
            </p:cNvPr>
            <p:cNvSpPr/>
            <p:nvPr/>
          </p:nvSpPr>
          <p:spPr>
            <a:xfrm flipH="1">
              <a:off x="9668891" y="3224245"/>
              <a:ext cx="998242" cy="1690775"/>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74" name="Google Shape;2469;p312">
              <a:extLst>
                <a:ext uri="{FF2B5EF4-FFF2-40B4-BE49-F238E27FC236}">
                  <a16:creationId xmlns:a16="http://schemas.microsoft.com/office/drawing/2014/main" id="{366FAF66-5A89-2142-BF6E-16369FAF7CBA}"/>
                </a:ext>
              </a:extLst>
            </p:cNvPr>
            <p:cNvSpPr/>
            <p:nvPr/>
          </p:nvSpPr>
          <p:spPr>
            <a:xfrm flipH="1">
              <a:off x="10446688" y="3074509"/>
              <a:ext cx="60310" cy="106064"/>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75" name="Google Shape;2470;p312">
              <a:extLst>
                <a:ext uri="{FF2B5EF4-FFF2-40B4-BE49-F238E27FC236}">
                  <a16:creationId xmlns:a16="http://schemas.microsoft.com/office/drawing/2014/main" id="{CECD60BD-CB48-9542-9ED4-4072622F61CD}"/>
                </a:ext>
              </a:extLst>
            </p:cNvPr>
            <p:cNvSpPr/>
            <p:nvPr/>
          </p:nvSpPr>
          <p:spPr>
            <a:xfrm flipH="1">
              <a:off x="10342705" y="3074509"/>
              <a:ext cx="60310" cy="106064"/>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76" name="Google Shape;2471;p312">
              <a:extLst>
                <a:ext uri="{FF2B5EF4-FFF2-40B4-BE49-F238E27FC236}">
                  <a16:creationId xmlns:a16="http://schemas.microsoft.com/office/drawing/2014/main" id="{404B3C0E-AE9E-A546-9A65-A8D3F3DCDAC5}"/>
                </a:ext>
              </a:extLst>
            </p:cNvPr>
            <p:cNvSpPr/>
            <p:nvPr/>
          </p:nvSpPr>
          <p:spPr>
            <a:xfrm flipH="1">
              <a:off x="10234561" y="3074509"/>
              <a:ext cx="60310" cy="106064"/>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77" name="Google Shape;2472;p312">
              <a:extLst>
                <a:ext uri="{FF2B5EF4-FFF2-40B4-BE49-F238E27FC236}">
                  <a16:creationId xmlns:a16="http://schemas.microsoft.com/office/drawing/2014/main" id="{F9B2C6B0-4307-2844-BB31-3CD409A2231D}"/>
                </a:ext>
              </a:extLst>
            </p:cNvPr>
            <p:cNvSpPr/>
            <p:nvPr/>
          </p:nvSpPr>
          <p:spPr>
            <a:xfrm flipH="1">
              <a:off x="10130577" y="3074509"/>
              <a:ext cx="60310" cy="106064"/>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78" name="Google Shape;2473;p312">
              <a:extLst>
                <a:ext uri="{FF2B5EF4-FFF2-40B4-BE49-F238E27FC236}">
                  <a16:creationId xmlns:a16="http://schemas.microsoft.com/office/drawing/2014/main" id="{0D977E19-5DCD-4545-9DDB-B2FF0330FB4D}"/>
                </a:ext>
              </a:extLst>
            </p:cNvPr>
            <p:cNvSpPr/>
            <p:nvPr/>
          </p:nvSpPr>
          <p:spPr>
            <a:xfrm flipH="1">
              <a:off x="10026594" y="3074509"/>
              <a:ext cx="60310" cy="106064"/>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79" name="Google Shape;2474;p312">
              <a:extLst>
                <a:ext uri="{FF2B5EF4-FFF2-40B4-BE49-F238E27FC236}">
                  <a16:creationId xmlns:a16="http://schemas.microsoft.com/office/drawing/2014/main" id="{010A5B35-617F-AE40-9B0E-23D41AC9F2AA}"/>
                </a:ext>
              </a:extLst>
            </p:cNvPr>
            <p:cNvSpPr/>
            <p:nvPr/>
          </p:nvSpPr>
          <p:spPr>
            <a:xfrm flipH="1">
              <a:off x="9920531" y="3074509"/>
              <a:ext cx="60310" cy="106064"/>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80" name="Google Shape;2475;p312">
              <a:extLst>
                <a:ext uri="{FF2B5EF4-FFF2-40B4-BE49-F238E27FC236}">
                  <a16:creationId xmlns:a16="http://schemas.microsoft.com/office/drawing/2014/main" id="{64601933-4948-1C48-B558-EBB24D6D535E}"/>
                </a:ext>
              </a:extLst>
            </p:cNvPr>
            <p:cNvSpPr/>
            <p:nvPr/>
          </p:nvSpPr>
          <p:spPr>
            <a:xfrm flipH="1">
              <a:off x="9816548" y="3074509"/>
              <a:ext cx="60310" cy="106064"/>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81" name="Google Shape;2476;p312">
              <a:extLst>
                <a:ext uri="{FF2B5EF4-FFF2-40B4-BE49-F238E27FC236}">
                  <a16:creationId xmlns:a16="http://schemas.microsoft.com/office/drawing/2014/main" id="{157635BF-F004-EB4F-9728-00AC3040931B}"/>
                </a:ext>
              </a:extLst>
            </p:cNvPr>
            <p:cNvSpPr/>
            <p:nvPr/>
          </p:nvSpPr>
          <p:spPr>
            <a:xfrm flipH="1">
              <a:off x="10550672" y="3255441"/>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82" name="Google Shape;2477;p312">
              <a:extLst>
                <a:ext uri="{FF2B5EF4-FFF2-40B4-BE49-F238E27FC236}">
                  <a16:creationId xmlns:a16="http://schemas.microsoft.com/office/drawing/2014/main" id="{851D0CB7-B1B2-7842-9046-F7E02968E696}"/>
                </a:ext>
              </a:extLst>
            </p:cNvPr>
            <p:cNvSpPr/>
            <p:nvPr/>
          </p:nvSpPr>
          <p:spPr>
            <a:xfrm flipH="1">
              <a:off x="10446688" y="3255441"/>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83" name="Google Shape;2478;p312">
              <a:extLst>
                <a:ext uri="{FF2B5EF4-FFF2-40B4-BE49-F238E27FC236}">
                  <a16:creationId xmlns:a16="http://schemas.microsoft.com/office/drawing/2014/main" id="{D139E057-8C56-4343-BB2F-4D36C848BF27}"/>
                </a:ext>
              </a:extLst>
            </p:cNvPr>
            <p:cNvSpPr/>
            <p:nvPr/>
          </p:nvSpPr>
          <p:spPr>
            <a:xfrm flipH="1">
              <a:off x="10342705" y="3255441"/>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84" name="Google Shape;2479;p312">
              <a:extLst>
                <a:ext uri="{FF2B5EF4-FFF2-40B4-BE49-F238E27FC236}">
                  <a16:creationId xmlns:a16="http://schemas.microsoft.com/office/drawing/2014/main" id="{AF54E991-C854-0B41-80FA-EE2B48D0E95B}"/>
                </a:ext>
              </a:extLst>
            </p:cNvPr>
            <p:cNvSpPr/>
            <p:nvPr/>
          </p:nvSpPr>
          <p:spPr>
            <a:xfrm flipH="1">
              <a:off x="10234561" y="3255441"/>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85" name="Google Shape;2480;p312">
              <a:extLst>
                <a:ext uri="{FF2B5EF4-FFF2-40B4-BE49-F238E27FC236}">
                  <a16:creationId xmlns:a16="http://schemas.microsoft.com/office/drawing/2014/main" id="{9A39B31E-F616-8140-80DF-D8DCB020B684}"/>
                </a:ext>
              </a:extLst>
            </p:cNvPr>
            <p:cNvSpPr/>
            <p:nvPr/>
          </p:nvSpPr>
          <p:spPr>
            <a:xfrm flipH="1">
              <a:off x="10130577" y="3255441"/>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86" name="Google Shape;2481;p312">
              <a:extLst>
                <a:ext uri="{FF2B5EF4-FFF2-40B4-BE49-F238E27FC236}">
                  <a16:creationId xmlns:a16="http://schemas.microsoft.com/office/drawing/2014/main" id="{F4E463E6-AAE1-0A49-A0E8-DD0B9E0F6019}"/>
                </a:ext>
              </a:extLst>
            </p:cNvPr>
            <p:cNvSpPr/>
            <p:nvPr/>
          </p:nvSpPr>
          <p:spPr>
            <a:xfrm flipH="1">
              <a:off x="10026594" y="3255441"/>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87" name="Google Shape;2482;p312">
              <a:extLst>
                <a:ext uri="{FF2B5EF4-FFF2-40B4-BE49-F238E27FC236}">
                  <a16:creationId xmlns:a16="http://schemas.microsoft.com/office/drawing/2014/main" id="{05AE8E4E-1D04-4B49-9055-2639191DF568}"/>
                </a:ext>
              </a:extLst>
            </p:cNvPr>
            <p:cNvSpPr/>
            <p:nvPr/>
          </p:nvSpPr>
          <p:spPr>
            <a:xfrm flipH="1">
              <a:off x="9920531" y="3255441"/>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08" name="Google Shape;2483;p312">
              <a:extLst>
                <a:ext uri="{FF2B5EF4-FFF2-40B4-BE49-F238E27FC236}">
                  <a16:creationId xmlns:a16="http://schemas.microsoft.com/office/drawing/2014/main" id="{A9BADD56-0088-E54D-9499-391DD3EEA9D8}"/>
                </a:ext>
              </a:extLst>
            </p:cNvPr>
            <p:cNvSpPr/>
            <p:nvPr/>
          </p:nvSpPr>
          <p:spPr>
            <a:xfrm flipH="1">
              <a:off x="9816548" y="3255441"/>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09" name="Google Shape;2484;p312">
              <a:extLst>
                <a:ext uri="{FF2B5EF4-FFF2-40B4-BE49-F238E27FC236}">
                  <a16:creationId xmlns:a16="http://schemas.microsoft.com/office/drawing/2014/main" id="{E9598BC3-0FC6-7547-BF1E-BCD873D6DDDF}"/>
                </a:ext>
              </a:extLst>
            </p:cNvPr>
            <p:cNvSpPr/>
            <p:nvPr/>
          </p:nvSpPr>
          <p:spPr>
            <a:xfrm flipH="1">
              <a:off x="9712564" y="3255441"/>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10" name="Google Shape;2485;p312">
              <a:extLst>
                <a:ext uri="{FF2B5EF4-FFF2-40B4-BE49-F238E27FC236}">
                  <a16:creationId xmlns:a16="http://schemas.microsoft.com/office/drawing/2014/main" id="{9B7C5750-69FA-4D42-AD89-371C175CEAA0}"/>
                </a:ext>
              </a:extLst>
            </p:cNvPr>
            <p:cNvSpPr/>
            <p:nvPr/>
          </p:nvSpPr>
          <p:spPr>
            <a:xfrm flipH="1">
              <a:off x="10550672" y="3425974"/>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11" name="Google Shape;2486;p312">
              <a:extLst>
                <a:ext uri="{FF2B5EF4-FFF2-40B4-BE49-F238E27FC236}">
                  <a16:creationId xmlns:a16="http://schemas.microsoft.com/office/drawing/2014/main" id="{35C48711-9D01-7B45-A26B-BF9F9C7B7351}"/>
                </a:ext>
              </a:extLst>
            </p:cNvPr>
            <p:cNvSpPr/>
            <p:nvPr/>
          </p:nvSpPr>
          <p:spPr>
            <a:xfrm flipH="1">
              <a:off x="10446688" y="3425974"/>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19" name="Google Shape;2487;p312">
              <a:extLst>
                <a:ext uri="{FF2B5EF4-FFF2-40B4-BE49-F238E27FC236}">
                  <a16:creationId xmlns:a16="http://schemas.microsoft.com/office/drawing/2014/main" id="{3E34CED9-B0E1-6E4E-9ABE-BCC19D12AA83}"/>
                </a:ext>
              </a:extLst>
            </p:cNvPr>
            <p:cNvSpPr/>
            <p:nvPr/>
          </p:nvSpPr>
          <p:spPr>
            <a:xfrm flipH="1">
              <a:off x="10342705" y="3425974"/>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20" name="Google Shape;2488;p312">
              <a:extLst>
                <a:ext uri="{FF2B5EF4-FFF2-40B4-BE49-F238E27FC236}">
                  <a16:creationId xmlns:a16="http://schemas.microsoft.com/office/drawing/2014/main" id="{B1CCB69E-6339-C645-8AB0-A7AFB8FAC459}"/>
                </a:ext>
              </a:extLst>
            </p:cNvPr>
            <p:cNvSpPr/>
            <p:nvPr/>
          </p:nvSpPr>
          <p:spPr>
            <a:xfrm flipH="1">
              <a:off x="10234561" y="3425974"/>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21" name="Google Shape;2489;p312">
              <a:extLst>
                <a:ext uri="{FF2B5EF4-FFF2-40B4-BE49-F238E27FC236}">
                  <a16:creationId xmlns:a16="http://schemas.microsoft.com/office/drawing/2014/main" id="{E2249FF3-01E6-2040-B281-4BCAA2EC7F86}"/>
                </a:ext>
              </a:extLst>
            </p:cNvPr>
            <p:cNvSpPr/>
            <p:nvPr/>
          </p:nvSpPr>
          <p:spPr>
            <a:xfrm flipH="1">
              <a:off x="10130577" y="3425974"/>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22" name="Google Shape;2490;p312">
              <a:extLst>
                <a:ext uri="{FF2B5EF4-FFF2-40B4-BE49-F238E27FC236}">
                  <a16:creationId xmlns:a16="http://schemas.microsoft.com/office/drawing/2014/main" id="{61EF6DF3-4064-2748-9918-D8ACF6E77778}"/>
                </a:ext>
              </a:extLst>
            </p:cNvPr>
            <p:cNvSpPr/>
            <p:nvPr/>
          </p:nvSpPr>
          <p:spPr>
            <a:xfrm flipH="1">
              <a:off x="10026594" y="3425974"/>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23" name="Google Shape;2491;p312">
              <a:extLst>
                <a:ext uri="{FF2B5EF4-FFF2-40B4-BE49-F238E27FC236}">
                  <a16:creationId xmlns:a16="http://schemas.microsoft.com/office/drawing/2014/main" id="{712B45C6-7740-4A4D-9254-DE2D0D2B5B24}"/>
                </a:ext>
              </a:extLst>
            </p:cNvPr>
            <p:cNvSpPr/>
            <p:nvPr/>
          </p:nvSpPr>
          <p:spPr>
            <a:xfrm flipH="1">
              <a:off x="9920531" y="3425974"/>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24" name="Google Shape;2492;p312">
              <a:extLst>
                <a:ext uri="{FF2B5EF4-FFF2-40B4-BE49-F238E27FC236}">
                  <a16:creationId xmlns:a16="http://schemas.microsoft.com/office/drawing/2014/main" id="{A9398BD0-14FF-C143-A2C5-E20307956CE5}"/>
                </a:ext>
              </a:extLst>
            </p:cNvPr>
            <p:cNvSpPr/>
            <p:nvPr/>
          </p:nvSpPr>
          <p:spPr>
            <a:xfrm flipH="1">
              <a:off x="9816548" y="3425974"/>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25" name="Google Shape;2493;p312">
              <a:extLst>
                <a:ext uri="{FF2B5EF4-FFF2-40B4-BE49-F238E27FC236}">
                  <a16:creationId xmlns:a16="http://schemas.microsoft.com/office/drawing/2014/main" id="{10D51087-16B7-004E-B66E-0FE3264E334B}"/>
                </a:ext>
              </a:extLst>
            </p:cNvPr>
            <p:cNvSpPr/>
            <p:nvPr/>
          </p:nvSpPr>
          <p:spPr>
            <a:xfrm flipH="1">
              <a:off x="9712564" y="3425974"/>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26" name="Google Shape;2494;p312">
              <a:extLst>
                <a:ext uri="{FF2B5EF4-FFF2-40B4-BE49-F238E27FC236}">
                  <a16:creationId xmlns:a16="http://schemas.microsoft.com/office/drawing/2014/main" id="{B32F05AE-CD87-4843-AF20-BB216C281319}"/>
                </a:ext>
              </a:extLst>
            </p:cNvPr>
            <p:cNvSpPr/>
            <p:nvPr/>
          </p:nvSpPr>
          <p:spPr>
            <a:xfrm flipH="1">
              <a:off x="10550672" y="3590268"/>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27" name="Google Shape;2495;p312">
              <a:extLst>
                <a:ext uri="{FF2B5EF4-FFF2-40B4-BE49-F238E27FC236}">
                  <a16:creationId xmlns:a16="http://schemas.microsoft.com/office/drawing/2014/main" id="{278F618C-1923-404A-92DE-42DB616F1FD3}"/>
                </a:ext>
              </a:extLst>
            </p:cNvPr>
            <p:cNvSpPr/>
            <p:nvPr/>
          </p:nvSpPr>
          <p:spPr>
            <a:xfrm flipH="1">
              <a:off x="10446688" y="3590268"/>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28" name="Google Shape;2496;p312">
              <a:extLst>
                <a:ext uri="{FF2B5EF4-FFF2-40B4-BE49-F238E27FC236}">
                  <a16:creationId xmlns:a16="http://schemas.microsoft.com/office/drawing/2014/main" id="{F52B83E2-3301-3B4E-BDA1-3CE28C5A7BEB}"/>
                </a:ext>
              </a:extLst>
            </p:cNvPr>
            <p:cNvSpPr/>
            <p:nvPr/>
          </p:nvSpPr>
          <p:spPr>
            <a:xfrm flipH="1">
              <a:off x="10342705" y="3590268"/>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29" name="Google Shape;2497;p312">
              <a:extLst>
                <a:ext uri="{FF2B5EF4-FFF2-40B4-BE49-F238E27FC236}">
                  <a16:creationId xmlns:a16="http://schemas.microsoft.com/office/drawing/2014/main" id="{A43ED950-03F9-BB45-9901-37BA0066BCAD}"/>
                </a:ext>
              </a:extLst>
            </p:cNvPr>
            <p:cNvSpPr/>
            <p:nvPr/>
          </p:nvSpPr>
          <p:spPr>
            <a:xfrm flipH="1">
              <a:off x="10234561" y="3590268"/>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30" name="Google Shape;2498;p312">
              <a:extLst>
                <a:ext uri="{FF2B5EF4-FFF2-40B4-BE49-F238E27FC236}">
                  <a16:creationId xmlns:a16="http://schemas.microsoft.com/office/drawing/2014/main" id="{E34C4F54-F539-E24C-807F-2E9B125BA729}"/>
                </a:ext>
              </a:extLst>
            </p:cNvPr>
            <p:cNvSpPr/>
            <p:nvPr/>
          </p:nvSpPr>
          <p:spPr>
            <a:xfrm flipH="1">
              <a:off x="10130577" y="3590268"/>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31" name="Google Shape;2499;p312">
              <a:extLst>
                <a:ext uri="{FF2B5EF4-FFF2-40B4-BE49-F238E27FC236}">
                  <a16:creationId xmlns:a16="http://schemas.microsoft.com/office/drawing/2014/main" id="{6E563011-7218-3449-994A-052F2B4CA7D8}"/>
                </a:ext>
              </a:extLst>
            </p:cNvPr>
            <p:cNvSpPr/>
            <p:nvPr/>
          </p:nvSpPr>
          <p:spPr>
            <a:xfrm flipH="1">
              <a:off x="10026594" y="3590268"/>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32" name="Google Shape;2500;p312">
              <a:extLst>
                <a:ext uri="{FF2B5EF4-FFF2-40B4-BE49-F238E27FC236}">
                  <a16:creationId xmlns:a16="http://schemas.microsoft.com/office/drawing/2014/main" id="{39320635-4633-544F-A060-84083295B906}"/>
                </a:ext>
              </a:extLst>
            </p:cNvPr>
            <p:cNvSpPr/>
            <p:nvPr/>
          </p:nvSpPr>
          <p:spPr>
            <a:xfrm flipH="1">
              <a:off x="9920531" y="3590268"/>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33" name="Google Shape;2501;p312">
              <a:extLst>
                <a:ext uri="{FF2B5EF4-FFF2-40B4-BE49-F238E27FC236}">
                  <a16:creationId xmlns:a16="http://schemas.microsoft.com/office/drawing/2014/main" id="{85B308F0-A3F0-2345-B5F1-20AA52B2A36D}"/>
                </a:ext>
              </a:extLst>
            </p:cNvPr>
            <p:cNvSpPr/>
            <p:nvPr/>
          </p:nvSpPr>
          <p:spPr>
            <a:xfrm flipH="1">
              <a:off x="9816548" y="3590268"/>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34" name="Google Shape;2502;p312">
              <a:extLst>
                <a:ext uri="{FF2B5EF4-FFF2-40B4-BE49-F238E27FC236}">
                  <a16:creationId xmlns:a16="http://schemas.microsoft.com/office/drawing/2014/main" id="{6440D316-98F7-0348-AB64-933DC3BBE106}"/>
                </a:ext>
              </a:extLst>
            </p:cNvPr>
            <p:cNvSpPr/>
            <p:nvPr/>
          </p:nvSpPr>
          <p:spPr>
            <a:xfrm flipH="1">
              <a:off x="9712564" y="3590268"/>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35" name="Google Shape;2503;p312">
              <a:extLst>
                <a:ext uri="{FF2B5EF4-FFF2-40B4-BE49-F238E27FC236}">
                  <a16:creationId xmlns:a16="http://schemas.microsoft.com/office/drawing/2014/main" id="{5DB09E0A-E828-804F-A9B4-CD3C48960063}"/>
                </a:ext>
              </a:extLst>
            </p:cNvPr>
            <p:cNvSpPr/>
            <p:nvPr/>
          </p:nvSpPr>
          <p:spPr>
            <a:xfrm flipH="1">
              <a:off x="10550672" y="3754563"/>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36" name="Google Shape;2504;p312">
              <a:extLst>
                <a:ext uri="{FF2B5EF4-FFF2-40B4-BE49-F238E27FC236}">
                  <a16:creationId xmlns:a16="http://schemas.microsoft.com/office/drawing/2014/main" id="{0AB1E94F-CEFC-2749-A660-BA091132B1E1}"/>
                </a:ext>
              </a:extLst>
            </p:cNvPr>
            <p:cNvSpPr/>
            <p:nvPr/>
          </p:nvSpPr>
          <p:spPr>
            <a:xfrm flipH="1">
              <a:off x="10446688" y="3754563"/>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37" name="Google Shape;2505;p312">
              <a:extLst>
                <a:ext uri="{FF2B5EF4-FFF2-40B4-BE49-F238E27FC236}">
                  <a16:creationId xmlns:a16="http://schemas.microsoft.com/office/drawing/2014/main" id="{FD261304-74EF-2747-B75F-D5C6018AFE6F}"/>
                </a:ext>
              </a:extLst>
            </p:cNvPr>
            <p:cNvSpPr/>
            <p:nvPr/>
          </p:nvSpPr>
          <p:spPr>
            <a:xfrm flipH="1">
              <a:off x="10342705" y="3754563"/>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38" name="Google Shape;2506;p312">
              <a:extLst>
                <a:ext uri="{FF2B5EF4-FFF2-40B4-BE49-F238E27FC236}">
                  <a16:creationId xmlns:a16="http://schemas.microsoft.com/office/drawing/2014/main" id="{D182ECBE-6BAB-4545-B4C9-4E147ABFD307}"/>
                </a:ext>
              </a:extLst>
            </p:cNvPr>
            <p:cNvSpPr/>
            <p:nvPr/>
          </p:nvSpPr>
          <p:spPr>
            <a:xfrm flipH="1">
              <a:off x="10234561" y="3754563"/>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39" name="Google Shape;2507;p312">
              <a:extLst>
                <a:ext uri="{FF2B5EF4-FFF2-40B4-BE49-F238E27FC236}">
                  <a16:creationId xmlns:a16="http://schemas.microsoft.com/office/drawing/2014/main" id="{87DD686E-64F4-4249-88E0-69B20197EEFF}"/>
                </a:ext>
              </a:extLst>
            </p:cNvPr>
            <p:cNvSpPr/>
            <p:nvPr/>
          </p:nvSpPr>
          <p:spPr>
            <a:xfrm flipH="1">
              <a:off x="10130577" y="3754563"/>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40" name="Google Shape;2508;p312">
              <a:extLst>
                <a:ext uri="{FF2B5EF4-FFF2-40B4-BE49-F238E27FC236}">
                  <a16:creationId xmlns:a16="http://schemas.microsoft.com/office/drawing/2014/main" id="{91C1F710-445A-DC49-8A66-A243F14E4ECF}"/>
                </a:ext>
              </a:extLst>
            </p:cNvPr>
            <p:cNvSpPr/>
            <p:nvPr/>
          </p:nvSpPr>
          <p:spPr>
            <a:xfrm flipH="1">
              <a:off x="10026594" y="3754563"/>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41" name="Google Shape;2509;p312">
              <a:extLst>
                <a:ext uri="{FF2B5EF4-FFF2-40B4-BE49-F238E27FC236}">
                  <a16:creationId xmlns:a16="http://schemas.microsoft.com/office/drawing/2014/main" id="{5C6DA77A-99BC-C34F-B38E-6FE8DB79BE9A}"/>
                </a:ext>
              </a:extLst>
            </p:cNvPr>
            <p:cNvSpPr/>
            <p:nvPr/>
          </p:nvSpPr>
          <p:spPr>
            <a:xfrm flipH="1">
              <a:off x="9920531" y="3754563"/>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42" name="Google Shape;2510;p312">
              <a:extLst>
                <a:ext uri="{FF2B5EF4-FFF2-40B4-BE49-F238E27FC236}">
                  <a16:creationId xmlns:a16="http://schemas.microsoft.com/office/drawing/2014/main" id="{B23F6261-5F98-A743-8073-338CC0CA1126}"/>
                </a:ext>
              </a:extLst>
            </p:cNvPr>
            <p:cNvSpPr/>
            <p:nvPr/>
          </p:nvSpPr>
          <p:spPr>
            <a:xfrm flipH="1">
              <a:off x="9816548" y="3754563"/>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43" name="Google Shape;2511;p312">
              <a:extLst>
                <a:ext uri="{FF2B5EF4-FFF2-40B4-BE49-F238E27FC236}">
                  <a16:creationId xmlns:a16="http://schemas.microsoft.com/office/drawing/2014/main" id="{D3C9AFD0-D4D1-C642-AFE0-8E8320BA00F9}"/>
                </a:ext>
              </a:extLst>
            </p:cNvPr>
            <p:cNvSpPr/>
            <p:nvPr/>
          </p:nvSpPr>
          <p:spPr>
            <a:xfrm flipH="1">
              <a:off x="9712564" y="3754563"/>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44" name="Google Shape;2512;p312">
              <a:extLst>
                <a:ext uri="{FF2B5EF4-FFF2-40B4-BE49-F238E27FC236}">
                  <a16:creationId xmlns:a16="http://schemas.microsoft.com/office/drawing/2014/main" id="{4C405FA4-3384-EC47-B44C-8E10FA852E58}"/>
                </a:ext>
              </a:extLst>
            </p:cNvPr>
            <p:cNvSpPr/>
            <p:nvPr/>
          </p:nvSpPr>
          <p:spPr>
            <a:xfrm flipH="1">
              <a:off x="10550672" y="3920937"/>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45" name="Google Shape;2513;p312">
              <a:extLst>
                <a:ext uri="{FF2B5EF4-FFF2-40B4-BE49-F238E27FC236}">
                  <a16:creationId xmlns:a16="http://schemas.microsoft.com/office/drawing/2014/main" id="{9539DB6D-713D-FC4E-BCA3-F09C15FF1553}"/>
                </a:ext>
              </a:extLst>
            </p:cNvPr>
            <p:cNvSpPr/>
            <p:nvPr/>
          </p:nvSpPr>
          <p:spPr>
            <a:xfrm flipH="1">
              <a:off x="10446688" y="3920937"/>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46" name="Google Shape;2514;p312">
              <a:extLst>
                <a:ext uri="{FF2B5EF4-FFF2-40B4-BE49-F238E27FC236}">
                  <a16:creationId xmlns:a16="http://schemas.microsoft.com/office/drawing/2014/main" id="{FF8ADD1D-D90B-4449-A9C5-32D6828BFDE0}"/>
                </a:ext>
              </a:extLst>
            </p:cNvPr>
            <p:cNvSpPr/>
            <p:nvPr/>
          </p:nvSpPr>
          <p:spPr>
            <a:xfrm flipH="1">
              <a:off x="10342705" y="3920937"/>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47" name="Google Shape;2515;p312">
              <a:extLst>
                <a:ext uri="{FF2B5EF4-FFF2-40B4-BE49-F238E27FC236}">
                  <a16:creationId xmlns:a16="http://schemas.microsoft.com/office/drawing/2014/main" id="{E11D0CBD-3083-1A46-B461-5E388CA1E6B8}"/>
                </a:ext>
              </a:extLst>
            </p:cNvPr>
            <p:cNvSpPr/>
            <p:nvPr/>
          </p:nvSpPr>
          <p:spPr>
            <a:xfrm flipH="1">
              <a:off x="10234561" y="3920937"/>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48" name="Google Shape;2516;p312">
              <a:extLst>
                <a:ext uri="{FF2B5EF4-FFF2-40B4-BE49-F238E27FC236}">
                  <a16:creationId xmlns:a16="http://schemas.microsoft.com/office/drawing/2014/main" id="{EBCF4336-2B51-F04C-A255-729C3EC7A841}"/>
                </a:ext>
              </a:extLst>
            </p:cNvPr>
            <p:cNvSpPr/>
            <p:nvPr/>
          </p:nvSpPr>
          <p:spPr>
            <a:xfrm flipH="1">
              <a:off x="10130577" y="3920937"/>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49" name="Google Shape;2517;p312">
              <a:extLst>
                <a:ext uri="{FF2B5EF4-FFF2-40B4-BE49-F238E27FC236}">
                  <a16:creationId xmlns:a16="http://schemas.microsoft.com/office/drawing/2014/main" id="{0A734F8F-A9AC-D34B-AC78-F8BBFA87EBC2}"/>
                </a:ext>
              </a:extLst>
            </p:cNvPr>
            <p:cNvSpPr/>
            <p:nvPr/>
          </p:nvSpPr>
          <p:spPr>
            <a:xfrm flipH="1">
              <a:off x="10026594" y="3920937"/>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50" name="Google Shape;2518;p312">
              <a:extLst>
                <a:ext uri="{FF2B5EF4-FFF2-40B4-BE49-F238E27FC236}">
                  <a16:creationId xmlns:a16="http://schemas.microsoft.com/office/drawing/2014/main" id="{7468F36D-F547-EC4B-829F-8800CCA2E7B0}"/>
                </a:ext>
              </a:extLst>
            </p:cNvPr>
            <p:cNvSpPr/>
            <p:nvPr/>
          </p:nvSpPr>
          <p:spPr>
            <a:xfrm flipH="1">
              <a:off x="9920531" y="3920935"/>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51" name="Google Shape;2519;p312">
              <a:extLst>
                <a:ext uri="{FF2B5EF4-FFF2-40B4-BE49-F238E27FC236}">
                  <a16:creationId xmlns:a16="http://schemas.microsoft.com/office/drawing/2014/main" id="{6AD348D6-BF1E-CB49-84FF-C039C315AE4C}"/>
                </a:ext>
              </a:extLst>
            </p:cNvPr>
            <p:cNvSpPr/>
            <p:nvPr/>
          </p:nvSpPr>
          <p:spPr>
            <a:xfrm flipH="1">
              <a:off x="9816548" y="3920935"/>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52" name="Google Shape;2520;p312">
              <a:extLst>
                <a:ext uri="{FF2B5EF4-FFF2-40B4-BE49-F238E27FC236}">
                  <a16:creationId xmlns:a16="http://schemas.microsoft.com/office/drawing/2014/main" id="{E8A6D315-7E2A-FA45-AD39-2BA9268D9343}"/>
                </a:ext>
              </a:extLst>
            </p:cNvPr>
            <p:cNvSpPr/>
            <p:nvPr/>
          </p:nvSpPr>
          <p:spPr>
            <a:xfrm flipH="1">
              <a:off x="9712564" y="3920935"/>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53" name="Google Shape;2521;p312">
              <a:extLst>
                <a:ext uri="{FF2B5EF4-FFF2-40B4-BE49-F238E27FC236}">
                  <a16:creationId xmlns:a16="http://schemas.microsoft.com/office/drawing/2014/main" id="{2ED67BC2-D047-B04B-90AA-D5FF16DD4F02}"/>
                </a:ext>
              </a:extLst>
            </p:cNvPr>
            <p:cNvSpPr/>
            <p:nvPr/>
          </p:nvSpPr>
          <p:spPr>
            <a:xfrm flipH="1">
              <a:off x="10550672" y="4089390"/>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54" name="Google Shape;2522;p312">
              <a:extLst>
                <a:ext uri="{FF2B5EF4-FFF2-40B4-BE49-F238E27FC236}">
                  <a16:creationId xmlns:a16="http://schemas.microsoft.com/office/drawing/2014/main" id="{D65BB3AE-AD1E-9446-A1D8-365EA59C37E0}"/>
                </a:ext>
              </a:extLst>
            </p:cNvPr>
            <p:cNvSpPr/>
            <p:nvPr/>
          </p:nvSpPr>
          <p:spPr>
            <a:xfrm flipH="1">
              <a:off x="10446688" y="4089390"/>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55" name="Google Shape;2523;p312">
              <a:extLst>
                <a:ext uri="{FF2B5EF4-FFF2-40B4-BE49-F238E27FC236}">
                  <a16:creationId xmlns:a16="http://schemas.microsoft.com/office/drawing/2014/main" id="{55C8F2FB-A3B6-4547-AF29-03823222C174}"/>
                </a:ext>
              </a:extLst>
            </p:cNvPr>
            <p:cNvSpPr/>
            <p:nvPr/>
          </p:nvSpPr>
          <p:spPr>
            <a:xfrm flipH="1">
              <a:off x="10342705" y="4089390"/>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56" name="Google Shape;2524;p312">
              <a:extLst>
                <a:ext uri="{FF2B5EF4-FFF2-40B4-BE49-F238E27FC236}">
                  <a16:creationId xmlns:a16="http://schemas.microsoft.com/office/drawing/2014/main" id="{BF7B0B69-B8C1-8A4D-94C2-8DA21F6F7298}"/>
                </a:ext>
              </a:extLst>
            </p:cNvPr>
            <p:cNvSpPr/>
            <p:nvPr/>
          </p:nvSpPr>
          <p:spPr>
            <a:xfrm flipH="1">
              <a:off x="10234562" y="4089390"/>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57" name="Google Shape;2525;p312">
              <a:extLst>
                <a:ext uri="{FF2B5EF4-FFF2-40B4-BE49-F238E27FC236}">
                  <a16:creationId xmlns:a16="http://schemas.microsoft.com/office/drawing/2014/main" id="{4D9889EA-D622-3342-9274-AD5139386932}"/>
                </a:ext>
              </a:extLst>
            </p:cNvPr>
            <p:cNvSpPr/>
            <p:nvPr/>
          </p:nvSpPr>
          <p:spPr>
            <a:xfrm flipH="1">
              <a:off x="10130579" y="4089390"/>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58" name="Google Shape;2526;p312">
              <a:extLst>
                <a:ext uri="{FF2B5EF4-FFF2-40B4-BE49-F238E27FC236}">
                  <a16:creationId xmlns:a16="http://schemas.microsoft.com/office/drawing/2014/main" id="{C28B4482-5FF5-F84F-A690-6135AF217B2A}"/>
                </a:ext>
              </a:extLst>
            </p:cNvPr>
            <p:cNvSpPr/>
            <p:nvPr/>
          </p:nvSpPr>
          <p:spPr>
            <a:xfrm flipH="1">
              <a:off x="10026594" y="4089390"/>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59" name="Google Shape;2527;p312">
              <a:extLst>
                <a:ext uri="{FF2B5EF4-FFF2-40B4-BE49-F238E27FC236}">
                  <a16:creationId xmlns:a16="http://schemas.microsoft.com/office/drawing/2014/main" id="{3E77775B-315C-0A43-925B-4EDE18F9B22D}"/>
                </a:ext>
              </a:extLst>
            </p:cNvPr>
            <p:cNvSpPr/>
            <p:nvPr/>
          </p:nvSpPr>
          <p:spPr>
            <a:xfrm flipH="1">
              <a:off x="9920531" y="4089390"/>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60" name="Google Shape;2528;p312">
              <a:extLst>
                <a:ext uri="{FF2B5EF4-FFF2-40B4-BE49-F238E27FC236}">
                  <a16:creationId xmlns:a16="http://schemas.microsoft.com/office/drawing/2014/main" id="{7C94E166-DF6A-214F-AB16-B5912A836E29}"/>
                </a:ext>
              </a:extLst>
            </p:cNvPr>
            <p:cNvSpPr/>
            <p:nvPr/>
          </p:nvSpPr>
          <p:spPr>
            <a:xfrm flipH="1">
              <a:off x="9816548" y="4089390"/>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61" name="Google Shape;2529;p312">
              <a:extLst>
                <a:ext uri="{FF2B5EF4-FFF2-40B4-BE49-F238E27FC236}">
                  <a16:creationId xmlns:a16="http://schemas.microsoft.com/office/drawing/2014/main" id="{8F83020E-E7E8-7947-ADD9-63852B517D85}"/>
                </a:ext>
              </a:extLst>
            </p:cNvPr>
            <p:cNvSpPr/>
            <p:nvPr/>
          </p:nvSpPr>
          <p:spPr>
            <a:xfrm flipH="1">
              <a:off x="9712564" y="4089390"/>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62" name="Google Shape;2530;p312">
              <a:extLst>
                <a:ext uri="{FF2B5EF4-FFF2-40B4-BE49-F238E27FC236}">
                  <a16:creationId xmlns:a16="http://schemas.microsoft.com/office/drawing/2014/main" id="{8EFD15B8-969F-A146-A56E-222B7AFB8268}"/>
                </a:ext>
              </a:extLst>
            </p:cNvPr>
            <p:cNvSpPr/>
            <p:nvPr/>
          </p:nvSpPr>
          <p:spPr>
            <a:xfrm flipH="1">
              <a:off x="10550672" y="4253683"/>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63" name="Google Shape;2531;p312">
              <a:extLst>
                <a:ext uri="{FF2B5EF4-FFF2-40B4-BE49-F238E27FC236}">
                  <a16:creationId xmlns:a16="http://schemas.microsoft.com/office/drawing/2014/main" id="{F7961F63-68EB-BB40-A9F4-CFE78ABD6F1A}"/>
                </a:ext>
              </a:extLst>
            </p:cNvPr>
            <p:cNvSpPr/>
            <p:nvPr/>
          </p:nvSpPr>
          <p:spPr>
            <a:xfrm flipH="1">
              <a:off x="10446688" y="4253683"/>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64" name="Google Shape;2532;p312">
              <a:extLst>
                <a:ext uri="{FF2B5EF4-FFF2-40B4-BE49-F238E27FC236}">
                  <a16:creationId xmlns:a16="http://schemas.microsoft.com/office/drawing/2014/main" id="{3A596960-495B-4F44-8CD7-7E4EEEA63539}"/>
                </a:ext>
              </a:extLst>
            </p:cNvPr>
            <p:cNvSpPr/>
            <p:nvPr/>
          </p:nvSpPr>
          <p:spPr>
            <a:xfrm flipH="1">
              <a:off x="10342705" y="4253683"/>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65" name="Google Shape;2533;p312">
              <a:extLst>
                <a:ext uri="{FF2B5EF4-FFF2-40B4-BE49-F238E27FC236}">
                  <a16:creationId xmlns:a16="http://schemas.microsoft.com/office/drawing/2014/main" id="{5538D9FC-2DD8-A841-84A7-09B3BA00184D}"/>
                </a:ext>
              </a:extLst>
            </p:cNvPr>
            <p:cNvSpPr/>
            <p:nvPr/>
          </p:nvSpPr>
          <p:spPr>
            <a:xfrm flipH="1">
              <a:off x="10234562" y="4253683"/>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66" name="Google Shape;2534;p312">
              <a:extLst>
                <a:ext uri="{FF2B5EF4-FFF2-40B4-BE49-F238E27FC236}">
                  <a16:creationId xmlns:a16="http://schemas.microsoft.com/office/drawing/2014/main" id="{77FD1434-63A6-F746-8CED-5044D412A747}"/>
                </a:ext>
              </a:extLst>
            </p:cNvPr>
            <p:cNvSpPr/>
            <p:nvPr/>
          </p:nvSpPr>
          <p:spPr>
            <a:xfrm flipH="1">
              <a:off x="10130579" y="4253683"/>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67" name="Google Shape;2535;p312">
              <a:extLst>
                <a:ext uri="{FF2B5EF4-FFF2-40B4-BE49-F238E27FC236}">
                  <a16:creationId xmlns:a16="http://schemas.microsoft.com/office/drawing/2014/main" id="{8A7D29BC-AFD7-8F48-A5AF-18A239958F92}"/>
                </a:ext>
              </a:extLst>
            </p:cNvPr>
            <p:cNvSpPr/>
            <p:nvPr/>
          </p:nvSpPr>
          <p:spPr>
            <a:xfrm flipH="1">
              <a:off x="10026594" y="4253683"/>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68" name="Google Shape;2536;p312">
              <a:extLst>
                <a:ext uri="{FF2B5EF4-FFF2-40B4-BE49-F238E27FC236}">
                  <a16:creationId xmlns:a16="http://schemas.microsoft.com/office/drawing/2014/main" id="{03F61DC9-8DFF-4646-AACA-6DABF74D2509}"/>
                </a:ext>
              </a:extLst>
            </p:cNvPr>
            <p:cNvSpPr/>
            <p:nvPr/>
          </p:nvSpPr>
          <p:spPr>
            <a:xfrm flipH="1">
              <a:off x="9920531" y="4253683"/>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69" name="Google Shape;2537;p312">
              <a:extLst>
                <a:ext uri="{FF2B5EF4-FFF2-40B4-BE49-F238E27FC236}">
                  <a16:creationId xmlns:a16="http://schemas.microsoft.com/office/drawing/2014/main" id="{C58FB475-149B-404C-A1AB-F459E1D17B8B}"/>
                </a:ext>
              </a:extLst>
            </p:cNvPr>
            <p:cNvSpPr/>
            <p:nvPr/>
          </p:nvSpPr>
          <p:spPr>
            <a:xfrm flipH="1">
              <a:off x="9816548" y="4253683"/>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70" name="Google Shape;2538;p312">
              <a:extLst>
                <a:ext uri="{FF2B5EF4-FFF2-40B4-BE49-F238E27FC236}">
                  <a16:creationId xmlns:a16="http://schemas.microsoft.com/office/drawing/2014/main" id="{CC9572CF-891E-E243-8187-5D3C6A93B6E8}"/>
                </a:ext>
              </a:extLst>
            </p:cNvPr>
            <p:cNvSpPr/>
            <p:nvPr/>
          </p:nvSpPr>
          <p:spPr>
            <a:xfrm flipH="1">
              <a:off x="9712564" y="4253683"/>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71" name="Google Shape;2539;p312">
              <a:extLst>
                <a:ext uri="{FF2B5EF4-FFF2-40B4-BE49-F238E27FC236}">
                  <a16:creationId xmlns:a16="http://schemas.microsoft.com/office/drawing/2014/main" id="{C7F6861C-0315-7E49-AD56-445A7CCB77D1}"/>
                </a:ext>
              </a:extLst>
            </p:cNvPr>
            <p:cNvSpPr/>
            <p:nvPr/>
          </p:nvSpPr>
          <p:spPr>
            <a:xfrm flipH="1">
              <a:off x="10550672" y="4420057"/>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72" name="Google Shape;2540;p312">
              <a:extLst>
                <a:ext uri="{FF2B5EF4-FFF2-40B4-BE49-F238E27FC236}">
                  <a16:creationId xmlns:a16="http://schemas.microsoft.com/office/drawing/2014/main" id="{7F6A7765-824B-594C-B072-CDB393EFCE3F}"/>
                </a:ext>
              </a:extLst>
            </p:cNvPr>
            <p:cNvSpPr/>
            <p:nvPr/>
          </p:nvSpPr>
          <p:spPr>
            <a:xfrm flipH="1">
              <a:off x="10446688" y="4420057"/>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73" name="Google Shape;2541;p312">
              <a:extLst>
                <a:ext uri="{FF2B5EF4-FFF2-40B4-BE49-F238E27FC236}">
                  <a16:creationId xmlns:a16="http://schemas.microsoft.com/office/drawing/2014/main" id="{3647F762-D87E-824B-AFF3-4F85B6987E13}"/>
                </a:ext>
              </a:extLst>
            </p:cNvPr>
            <p:cNvSpPr/>
            <p:nvPr/>
          </p:nvSpPr>
          <p:spPr>
            <a:xfrm flipH="1">
              <a:off x="10342705" y="4420057"/>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74" name="Google Shape;2542;p312">
              <a:extLst>
                <a:ext uri="{FF2B5EF4-FFF2-40B4-BE49-F238E27FC236}">
                  <a16:creationId xmlns:a16="http://schemas.microsoft.com/office/drawing/2014/main" id="{BF468D2F-0FEB-F04D-9B57-E2A608D2353D}"/>
                </a:ext>
              </a:extLst>
            </p:cNvPr>
            <p:cNvSpPr/>
            <p:nvPr/>
          </p:nvSpPr>
          <p:spPr>
            <a:xfrm flipH="1">
              <a:off x="10234562" y="4420057"/>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75" name="Google Shape;2543;p312">
              <a:extLst>
                <a:ext uri="{FF2B5EF4-FFF2-40B4-BE49-F238E27FC236}">
                  <a16:creationId xmlns:a16="http://schemas.microsoft.com/office/drawing/2014/main" id="{FB8EB87F-ED74-784E-8608-AEB0F83C7DD7}"/>
                </a:ext>
              </a:extLst>
            </p:cNvPr>
            <p:cNvSpPr/>
            <p:nvPr/>
          </p:nvSpPr>
          <p:spPr>
            <a:xfrm flipH="1">
              <a:off x="10130579" y="4420057"/>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76" name="Google Shape;2544;p312">
              <a:extLst>
                <a:ext uri="{FF2B5EF4-FFF2-40B4-BE49-F238E27FC236}">
                  <a16:creationId xmlns:a16="http://schemas.microsoft.com/office/drawing/2014/main" id="{01391436-42B6-464D-8706-42FBA1C1E573}"/>
                </a:ext>
              </a:extLst>
            </p:cNvPr>
            <p:cNvSpPr/>
            <p:nvPr/>
          </p:nvSpPr>
          <p:spPr>
            <a:xfrm flipH="1">
              <a:off x="10026594" y="4420057"/>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77" name="Google Shape;2545;p312">
              <a:extLst>
                <a:ext uri="{FF2B5EF4-FFF2-40B4-BE49-F238E27FC236}">
                  <a16:creationId xmlns:a16="http://schemas.microsoft.com/office/drawing/2014/main" id="{44BD6ABF-188F-7F4E-8022-6BFE7FE4512C}"/>
                </a:ext>
              </a:extLst>
            </p:cNvPr>
            <p:cNvSpPr/>
            <p:nvPr/>
          </p:nvSpPr>
          <p:spPr>
            <a:xfrm flipH="1">
              <a:off x="9920531" y="4420057"/>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78" name="Google Shape;2546;p312">
              <a:extLst>
                <a:ext uri="{FF2B5EF4-FFF2-40B4-BE49-F238E27FC236}">
                  <a16:creationId xmlns:a16="http://schemas.microsoft.com/office/drawing/2014/main" id="{2DC29F7E-650F-EF43-A470-C308F02DC7DE}"/>
                </a:ext>
              </a:extLst>
            </p:cNvPr>
            <p:cNvSpPr/>
            <p:nvPr/>
          </p:nvSpPr>
          <p:spPr>
            <a:xfrm flipH="1">
              <a:off x="9816548" y="4420057"/>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79" name="Google Shape;2547;p312">
              <a:extLst>
                <a:ext uri="{FF2B5EF4-FFF2-40B4-BE49-F238E27FC236}">
                  <a16:creationId xmlns:a16="http://schemas.microsoft.com/office/drawing/2014/main" id="{E315F189-9B44-2B46-9F0C-ACAC7EDCDEC8}"/>
                </a:ext>
              </a:extLst>
            </p:cNvPr>
            <p:cNvSpPr/>
            <p:nvPr/>
          </p:nvSpPr>
          <p:spPr>
            <a:xfrm flipH="1">
              <a:off x="9712564" y="4420057"/>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80" name="Google Shape;2548;p312">
              <a:extLst>
                <a:ext uri="{FF2B5EF4-FFF2-40B4-BE49-F238E27FC236}">
                  <a16:creationId xmlns:a16="http://schemas.microsoft.com/office/drawing/2014/main" id="{9C559768-A35F-8E47-8BFB-946018B0332B}"/>
                </a:ext>
              </a:extLst>
            </p:cNvPr>
            <p:cNvSpPr/>
            <p:nvPr/>
          </p:nvSpPr>
          <p:spPr>
            <a:xfrm flipH="1">
              <a:off x="10550672" y="4584351"/>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81" name="Google Shape;2549;p312">
              <a:extLst>
                <a:ext uri="{FF2B5EF4-FFF2-40B4-BE49-F238E27FC236}">
                  <a16:creationId xmlns:a16="http://schemas.microsoft.com/office/drawing/2014/main" id="{84A3B89B-0BFD-DA4C-A655-C53751BD0A24}"/>
                </a:ext>
              </a:extLst>
            </p:cNvPr>
            <p:cNvSpPr/>
            <p:nvPr/>
          </p:nvSpPr>
          <p:spPr>
            <a:xfrm flipH="1">
              <a:off x="10446688" y="4584351"/>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82" name="Google Shape;2550;p312">
              <a:extLst>
                <a:ext uri="{FF2B5EF4-FFF2-40B4-BE49-F238E27FC236}">
                  <a16:creationId xmlns:a16="http://schemas.microsoft.com/office/drawing/2014/main" id="{A33B7F5E-F6DD-D242-BFF7-044F0D40896F}"/>
                </a:ext>
              </a:extLst>
            </p:cNvPr>
            <p:cNvSpPr/>
            <p:nvPr/>
          </p:nvSpPr>
          <p:spPr>
            <a:xfrm flipH="1">
              <a:off x="10342705" y="4584351"/>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83" name="Google Shape;2551;p312">
              <a:extLst>
                <a:ext uri="{FF2B5EF4-FFF2-40B4-BE49-F238E27FC236}">
                  <a16:creationId xmlns:a16="http://schemas.microsoft.com/office/drawing/2014/main" id="{4DB6FA1A-DD8D-E441-A691-B2C4F00E66B7}"/>
                </a:ext>
              </a:extLst>
            </p:cNvPr>
            <p:cNvSpPr/>
            <p:nvPr/>
          </p:nvSpPr>
          <p:spPr>
            <a:xfrm flipH="1">
              <a:off x="10234562" y="4584351"/>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84" name="Google Shape;2552;p312">
              <a:extLst>
                <a:ext uri="{FF2B5EF4-FFF2-40B4-BE49-F238E27FC236}">
                  <a16:creationId xmlns:a16="http://schemas.microsoft.com/office/drawing/2014/main" id="{B2839DB0-6A49-8F40-9F3F-3F468381FE76}"/>
                </a:ext>
              </a:extLst>
            </p:cNvPr>
            <p:cNvSpPr/>
            <p:nvPr/>
          </p:nvSpPr>
          <p:spPr>
            <a:xfrm flipH="1">
              <a:off x="10130579" y="4584351"/>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85" name="Google Shape;2553;p312">
              <a:extLst>
                <a:ext uri="{FF2B5EF4-FFF2-40B4-BE49-F238E27FC236}">
                  <a16:creationId xmlns:a16="http://schemas.microsoft.com/office/drawing/2014/main" id="{243765EA-06CC-D54D-A5B3-C364296A648A}"/>
                </a:ext>
              </a:extLst>
            </p:cNvPr>
            <p:cNvSpPr/>
            <p:nvPr/>
          </p:nvSpPr>
          <p:spPr>
            <a:xfrm flipH="1">
              <a:off x="10026594" y="4584351"/>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86" name="Google Shape;2554;p312">
              <a:extLst>
                <a:ext uri="{FF2B5EF4-FFF2-40B4-BE49-F238E27FC236}">
                  <a16:creationId xmlns:a16="http://schemas.microsoft.com/office/drawing/2014/main" id="{4BFD83A9-1AD9-614F-B37F-707029F256BE}"/>
                </a:ext>
              </a:extLst>
            </p:cNvPr>
            <p:cNvSpPr/>
            <p:nvPr/>
          </p:nvSpPr>
          <p:spPr>
            <a:xfrm flipH="1">
              <a:off x="9920531" y="4584351"/>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87" name="Google Shape;2555;p312">
              <a:extLst>
                <a:ext uri="{FF2B5EF4-FFF2-40B4-BE49-F238E27FC236}">
                  <a16:creationId xmlns:a16="http://schemas.microsoft.com/office/drawing/2014/main" id="{79F9BFCB-673A-FB4C-BABD-A6FABF4E1F98}"/>
                </a:ext>
              </a:extLst>
            </p:cNvPr>
            <p:cNvSpPr/>
            <p:nvPr/>
          </p:nvSpPr>
          <p:spPr>
            <a:xfrm flipH="1">
              <a:off x="9816548" y="4584351"/>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88" name="Google Shape;2556;p312">
              <a:extLst>
                <a:ext uri="{FF2B5EF4-FFF2-40B4-BE49-F238E27FC236}">
                  <a16:creationId xmlns:a16="http://schemas.microsoft.com/office/drawing/2014/main" id="{C6DB707B-465C-8D41-996A-C3EC850AC95F}"/>
                </a:ext>
              </a:extLst>
            </p:cNvPr>
            <p:cNvSpPr/>
            <p:nvPr/>
          </p:nvSpPr>
          <p:spPr>
            <a:xfrm flipH="1">
              <a:off x="9712564" y="4584351"/>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89" name="Google Shape;2557;p312">
              <a:extLst>
                <a:ext uri="{FF2B5EF4-FFF2-40B4-BE49-F238E27FC236}">
                  <a16:creationId xmlns:a16="http://schemas.microsoft.com/office/drawing/2014/main" id="{DDEDFFFD-85FC-EA42-9A14-10BC3AB86B17}"/>
                </a:ext>
              </a:extLst>
            </p:cNvPr>
            <p:cNvSpPr/>
            <p:nvPr/>
          </p:nvSpPr>
          <p:spPr>
            <a:xfrm flipH="1">
              <a:off x="10550672" y="4752805"/>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90" name="Google Shape;2558;p312">
              <a:extLst>
                <a:ext uri="{FF2B5EF4-FFF2-40B4-BE49-F238E27FC236}">
                  <a16:creationId xmlns:a16="http://schemas.microsoft.com/office/drawing/2014/main" id="{75DEBF49-8A86-5F4D-A607-13FF45EBB82E}"/>
                </a:ext>
              </a:extLst>
            </p:cNvPr>
            <p:cNvSpPr/>
            <p:nvPr/>
          </p:nvSpPr>
          <p:spPr>
            <a:xfrm flipH="1">
              <a:off x="10446688" y="4752805"/>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191" name="Google Shape;2559;p312">
              <a:extLst>
                <a:ext uri="{FF2B5EF4-FFF2-40B4-BE49-F238E27FC236}">
                  <a16:creationId xmlns:a16="http://schemas.microsoft.com/office/drawing/2014/main" id="{8F6EFC71-C3CA-664C-BC2C-0D90C9E8B382}"/>
                </a:ext>
              </a:extLst>
            </p:cNvPr>
            <p:cNvSpPr/>
            <p:nvPr/>
          </p:nvSpPr>
          <p:spPr>
            <a:xfrm flipH="1">
              <a:off x="10342705" y="4752805"/>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202" name="Google Shape;2560;p312">
              <a:extLst>
                <a:ext uri="{FF2B5EF4-FFF2-40B4-BE49-F238E27FC236}">
                  <a16:creationId xmlns:a16="http://schemas.microsoft.com/office/drawing/2014/main" id="{67417E0A-C414-EE4E-8EC1-DB4F815920A7}"/>
                </a:ext>
              </a:extLst>
            </p:cNvPr>
            <p:cNvSpPr/>
            <p:nvPr/>
          </p:nvSpPr>
          <p:spPr>
            <a:xfrm flipH="1">
              <a:off x="10234562" y="4752805"/>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203" name="Google Shape;2561;p312">
              <a:extLst>
                <a:ext uri="{FF2B5EF4-FFF2-40B4-BE49-F238E27FC236}">
                  <a16:creationId xmlns:a16="http://schemas.microsoft.com/office/drawing/2014/main" id="{8D47714E-F4DA-0744-B5C7-4F28C473519D}"/>
                </a:ext>
              </a:extLst>
            </p:cNvPr>
            <p:cNvSpPr/>
            <p:nvPr/>
          </p:nvSpPr>
          <p:spPr>
            <a:xfrm flipH="1">
              <a:off x="10130579" y="4752805"/>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204" name="Google Shape;2562;p312">
              <a:extLst>
                <a:ext uri="{FF2B5EF4-FFF2-40B4-BE49-F238E27FC236}">
                  <a16:creationId xmlns:a16="http://schemas.microsoft.com/office/drawing/2014/main" id="{ED103B17-8A25-734C-8443-69D586E25FE4}"/>
                </a:ext>
              </a:extLst>
            </p:cNvPr>
            <p:cNvSpPr/>
            <p:nvPr/>
          </p:nvSpPr>
          <p:spPr>
            <a:xfrm flipH="1">
              <a:off x="10026594" y="4752805"/>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205" name="Google Shape;2563;p312">
              <a:extLst>
                <a:ext uri="{FF2B5EF4-FFF2-40B4-BE49-F238E27FC236}">
                  <a16:creationId xmlns:a16="http://schemas.microsoft.com/office/drawing/2014/main" id="{A48671B7-9260-0E4A-B356-EB2923E29FC4}"/>
                </a:ext>
              </a:extLst>
            </p:cNvPr>
            <p:cNvSpPr/>
            <p:nvPr/>
          </p:nvSpPr>
          <p:spPr>
            <a:xfrm flipH="1">
              <a:off x="9920531" y="4752805"/>
              <a:ext cx="60310" cy="1247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206" name="Google Shape;2564;p312">
              <a:extLst>
                <a:ext uri="{FF2B5EF4-FFF2-40B4-BE49-F238E27FC236}">
                  <a16:creationId xmlns:a16="http://schemas.microsoft.com/office/drawing/2014/main" id="{A04D3E11-CD55-FB4D-829D-E096FB757B17}"/>
                </a:ext>
              </a:extLst>
            </p:cNvPr>
            <p:cNvSpPr/>
            <p:nvPr/>
          </p:nvSpPr>
          <p:spPr>
            <a:xfrm flipH="1">
              <a:off x="9712564" y="4752805"/>
              <a:ext cx="164294" cy="162215"/>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grpSp>
      <p:grpSp>
        <p:nvGrpSpPr>
          <p:cNvPr id="207" name="Google Shape;2565;p312">
            <a:extLst>
              <a:ext uri="{FF2B5EF4-FFF2-40B4-BE49-F238E27FC236}">
                <a16:creationId xmlns:a16="http://schemas.microsoft.com/office/drawing/2014/main" id="{57136CF4-B531-D84B-9ABE-3F436FC416B8}"/>
              </a:ext>
            </a:extLst>
          </p:cNvPr>
          <p:cNvGrpSpPr/>
          <p:nvPr/>
        </p:nvGrpSpPr>
        <p:grpSpPr>
          <a:xfrm>
            <a:off x="1568650" y="1220616"/>
            <a:ext cx="853657" cy="950072"/>
            <a:chOff x="1933777" y="3819239"/>
            <a:chExt cx="597788" cy="665304"/>
          </a:xfrm>
        </p:grpSpPr>
        <p:sp>
          <p:nvSpPr>
            <p:cNvPr id="208" name="Google Shape;2566;p312">
              <a:extLst>
                <a:ext uri="{FF2B5EF4-FFF2-40B4-BE49-F238E27FC236}">
                  <a16:creationId xmlns:a16="http://schemas.microsoft.com/office/drawing/2014/main" id="{921BE40F-60AB-7847-BA48-7B77DD1A37B9}"/>
                </a:ext>
              </a:extLst>
            </p:cNvPr>
            <p:cNvSpPr/>
            <p:nvPr/>
          </p:nvSpPr>
          <p:spPr>
            <a:xfrm>
              <a:off x="1963315" y="3874095"/>
              <a:ext cx="537306" cy="610448"/>
            </a:xfrm>
            <a:prstGeom prst="rect">
              <a:avLst/>
            </a:prstGeom>
            <a:solidFill>
              <a:schemeClr val="bg2">
                <a:lumMod val="75000"/>
              </a:schemeClr>
            </a:solidFill>
            <a:ln>
              <a:noFill/>
            </a:ln>
          </p:spPr>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209" name="Google Shape;2567;p312">
              <a:extLst>
                <a:ext uri="{FF2B5EF4-FFF2-40B4-BE49-F238E27FC236}">
                  <a16:creationId xmlns:a16="http://schemas.microsoft.com/office/drawing/2014/main" id="{E8845AAB-17C5-FC46-8061-D624CFDDE9FF}"/>
                </a:ext>
              </a:extLst>
            </p:cNvPr>
            <p:cNvSpPr/>
            <p:nvPr/>
          </p:nvSpPr>
          <p:spPr>
            <a:xfrm>
              <a:off x="2015358" y="3955676"/>
              <a:ext cx="87207" cy="43603"/>
            </a:xfrm>
            <a:prstGeom prst="rect">
              <a:avLst/>
            </a:prstGeom>
            <a:solidFill>
              <a:srgbClr val="FFFFFF"/>
            </a:solidFill>
            <a:ln>
              <a:noFill/>
            </a:ln>
          </p:spPr>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210" name="Google Shape;2568;p312">
              <a:extLst>
                <a:ext uri="{FF2B5EF4-FFF2-40B4-BE49-F238E27FC236}">
                  <a16:creationId xmlns:a16="http://schemas.microsoft.com/office/drawing/2014/main" id="{08DC5B07-2E88-7A44-A088-5FE6132B22BF}"/>
                </a:ext>
              </a:extLst>
            </p:cNvPr>
            <p:cNvSpPr/>
            <p:nvPr/>
          </p:nvSpPr>
          <p:spPr>
            <a:xfrm>
              <a:off x="2129289" y="3955676"/>
              <a:ext cx="87207" cy="43603"/>
            </a:xfrm>
            <a:prstGeom prst="rect">
              <a:avLst/>
            </a:prstGeom>
            <a:solidFill>
              <a:srgbClr val="FFFFFF"/>
            </a:solidFill>
            <a:ln>
              <a:noFill/>
            </a:ln>
          </p:spPr>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211" name="Google Shape;2569;p312">
              <a:extLst>
                <a:ext uri="{FF2B5EF4-FFF2-40B4-BE49-F238E27FC236}">
                  <a16:creationId xmlns:a16="http://schemas.microsoft.com/office/drawing/2014/main" id="{D9FD55DB-C56B-FF43-9FB1-24B855547309}"/>
                </a:ext>
              </a:extLst>
            </p:cNvPr>
            <p:cNvSpPr/>
            <p:nvPr/>
          </p:nvSpPr>
          <p:spPr>
            <a:xfrm>
              <a:off x="2246034" y="3955676"/>
              <a:ext cx="87207" cy="43603"/>
            </a:xfrm>
            <a:prstGeom prst="rect">
              <a:avLst/>
            </a:prstGeom>
            <a:solidFill>
              <a:srgbClr val="FFFFFF"/>
            </a:solidFill>
            <a:ln>
              <a:noFill/>
            </a:ln>
          </p:spPr>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212" name="Google Shape;2570;p312">
              <a:extLst>
                <a:ext uri="{FF2B5EF4-FFF2-40B4-BE49-F238E27FC236}">
                  <a16:creationId xmlns:a16="http://schemas.microsoft.com/office/drawing/2014/main" id="{4D124E7D-AF7C-9B4B-A3AE-17DF3F7B4702}"/>
                </a:ext>
              </a:extLst>
            </p:cNvPr>
            <p:cNvSpPr/>
            <p:nvPr/>
          </p:nvSpPr>
          <p:spPr>
            <a:xfrm>
              <a:off x="2362778" y="3955676"/>
              <a:ext cx="87207" cy="43603"/>
            </a:xfrm>
            <a:prstGeom prst="rect">
              <a:avLst/>
            </a:prstGeom>
            <a:solidFill>
              <a:srgbClr val="FFFFFF"/>
            </a:solidFill>
            <a:ln>
              <a:noFill/>
            </a:ln>
          </p:spPr>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213" name="Google Shape;2571;p312">
              <a:extLst>
                <a:ext uri="{FF2B5EF4-FFF2-40B4-BE49-F238E27FC236}">
                  <a16:creationId xmlns:a16="http://schemas.microsoft.com/office/drawing/2014/main" id="{C60A1A74-29EB-4447-8813-6FBD05F9A908}"/>
                </a:ext>
              </a:extLst>
            </p:cNvPr>
            <p:cNvSpPr/>
            <p:nvPr/>
          </p:nvSpPr>
          <p:spPr>
            <a:xfrm>
              <a:off x="2015358" y="4086486"/>
              <a:ext cx="87207" cy="43603"/>
            </a:xfrm>
            <a:prstGeom prst="rect">
              <a:avLst/>
            </a:prstGeom>
            <a:solidFill>
              <a:srgbClr val="FFFFFF"/>
            </a:solidFill>
            <a:ln>
              <a:noFill/>
            </a:ln>
          </p:spPr>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214" name="Google Shape;2572;p312">
              <a:extLst>
                <a:ext uri="{FF2B5EF4-FFF2-40B4-BE49-F238E27FC236}">
                  <a16:creationId xmlns:a16="http://schemas.microsoft.com/office/drawing/2014/main" id="{F0C2A7FF-BC47-2740-AA35-283274834BE4}"/>
                </a:ext>
              </a:extLst>
            </p:cNvPr>
            <p:cNvSpPr/>
            <p:nvPr/>
          </p:nvSpPr>
          <p:spPr>
            <a:xfrm>
              <a:off x="2129289" y="4086486"/>
              <a:ext cx="87207" cy="43603"/>
            </a:xfrm>
            <a:prstGeom prst="rect">
              <a:avLst/>
            </a:prstGeom>
            <a:solidFill>
              <a:srgbClr val="FFFFFF"/>
            </a:solidFill>
            <a:ln>
              <a:noFill/>
            </a:ln>
          </p:spPr>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215" name="Google Shape;2573;p312">
              <a:extLst>
                <a:ext uri="{FF2B5EF4-FFF2-40B4-BE49-F238E27FC236}">
                  <a16:creationId xmlns:a16="http://schemas.microsoft.com/office/drawing/2014/main" id="{1696C828-81DA-1543-A8CE-EC0DE7BDE0E2}"/>
                </a:ext>
              </a:extLst>
            </p:cNvPr>
            <p:cNvSpPr/>
            <p:nvPr/>
          </p:nvSpPr>
          <p:spPr>
            <a:xfrm>
              <a:off x="2246034" y="4086486"/>
              <a:ext cx="87207" cy="43603"/>
            </a:xfrm>
            <a:prstGeom prst="rect">
              <a:avLst/>
            </a:prstGeom>
            <a:solidFill>
              <a:srgbClr val="FFFFFF"/>
            </a:solidFill>
            <a:ln>
              <a:noFill/>
            </a:ln>
          </p:spPr>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216" name="Google Shape;2574;p312">
              <a:extLst>
                <a:ext uri="{FF2B5EF4-FFF2-40B4-BE49-F238E27FC236}">
                  <a16:creationId xmlns:a16="http://schemas.microsoft.com/office/drawing/2014/main" id="{D1CC956B-5BBF-0F48-9480-F6F1EB38A677}"/>
                </a:ext>
              </a:extLst>
            </p:cNvPr>
            <p:cNvSpPr/>
            <p:nvPr/>
          </p:nvSpPr>
          <p:spPr>
            <a:xfrm>
              <a:off x="2362778" y="4086486"/>
              <a:ext cx="87207" cy="43603"/>
            </a:xfrm>
            <a:prstGeom prst="rect">
              <a:avLst/>
            </a:prstGeom>
            <a:solidFill>
              <a:srgbClr val="FFFFFF"/>
            </a:solidFill>
            <a:ln>
              <a:noFill/>
            </a:ln>
          </p:spPr>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217" name="Google Shape;2575;p312">
              <a:extLst>
                <a:ext uri="{FF2B5EF4-FFF2-40B4-BE49-F238E27FC236}">
                  <a16:creationId xmlns:a16="http://schemas.microsoft.com/office/drawing/2014/main" id="{FEC3AA2E-F537-524B-9AB7-27B4900BFFFF}"/>
                </a:ext>
              </a:extLst>
            </p:cNvPr>
            <p:cNvSpPr/>
            <p:nvPr/>
          </p:nvSpPr>
          <p:spPr>
            <a:xfrm>
              <a:off x="2015358" y="4217296"/>
              <a:ext cx="87207" cy="46417"/>
            </a:xfrm>
            <a:prstGeom prst="rect">
              <a:avLst/>
            </a:prstGeom>
            <a:solidFill>
              <a:srgbClr val="FFFFFF"/>
            </a:solidFill>
            <a:ln>
              <a:noFill/>
            </a:ln>
          </p:spPr>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218" name="Google Shape;2576;p312">
              <a:extLst>
                <a:ext uri="{FF2B5EF4-FFF2-40B4-BE49-F238E27FC236}">
                  <a16:creationId xmlns:a16="http://schemas.microsoft.com/office/drawing/2014/main" id="{0D2A01B7-C99C-8649-915A-1234777AE7F4}"/>
                </a:ext>
              </a:extLst>
            </p:cNvPr>
            <p:cNvSpPr/>
            <p:nvPr/>
          </p:nvSpPr>
          <p:spPr>
            <a:xfrm>
              <a:off x="2129289" y="4217296"/>
              <a:ext cx="87207" cy="46417"/>
            </a:xfrm>
            <a:prstGeom prst="rect">
              <a:avLst/>
            </a:prstGeom>
            <a:solidFill>
              <a:srgbClr val="FFFFFF"/>
            </a:solidFill>
            <a:ln>
              <a:noFill/>
            </a:ln>
          </p:spPr>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219" name="Google Shape;2577;p312">
              <a:extLst>
                <a:ext uri="{FF2B5EF4-FFF2-40B4-BE49-F238E27FC236}">
                  <a16:creationId xmlns:a16="http://schemas.microsoft.com/office/drawing/2014/main" id="{7C2C046A-A467-EE4A-ACFB-41BC6E28CA53}"/>
                </a:ext>
              </a:extLst>
            </p:cNvPr>
            <p:cNvSpPr/>
            <p:nvPr/>
          </p:nvSpPr>
          <p:spPr>
            <a:xfrm>
              <a:off x="2246034" y="4217296"/>
              <a:ext cx="87207" cy="46417"/>
            </a:xfrm>
            <a:prstGeom prst="rect">
              <a:avLst/>
            </a:prstGeom>
            <a:solidFill>
              <a:srgbClr val="FFFFFF"/>
            </a:solidFill>
            <a:ln>
              <a:noFill/>
            </a:ln>
          </p:spPr>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220" name="Google Shape;2578;p312">
              <a:extLst>
                <a:ext uri="{FF2B5EF4-FFF2-40B4-BE49-F238E27FC236}">
                  <a16:creationId xmlns:a16="http://schemas.microsoft.com/office/drawing/2014/main" id="{27F5849E-387B-0F48-849B-E1BE67064196}"/>
                </a:ext>
              </a:extLst>
            </p:cNvPr>
            <p:cNvSpPr/>
            <p:nvPr/>
          </p:nvSpPr>
          <p:spPr>
            <a:xfrm>
              <a:off x="2362778" y="4217296"/>
              <a:ext cx="87207" cy="46417"/>
            </a:xfrm>
            <a:prstGeom prst="rect">
              <a:avLst/>
            </a:prstGeom>
            <a:solidFill>
              <a:srgbClr val="FFFFFF"/>
            </a:solidFill>
            <a:ln>
              <a:noFill/>
            </a:ln>
          </p:spPr>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221" name="Google Shape;2579;p312">
              <a:extLst>
                <a:ext uri="{FF2B5EF4-FFF2-40B4-BE49-F238E27FC236}">
                  <a16:creationId xmlns:a16="http://schemas.microsoft.com/office/drawing/2014/main" id="{4C3F5B9F-EFD8-9742-9831-61C369B3F744}"/>
                </a:ext>
              </a:extLst>
            </p:cNvPr>
            <p:cNvSpPr/>
            <p:nvPr/>
          </p:nvSpPr>
          <p:spPr>
            <a:xfrm>
              <a:off x="2064587" y="3819239"/>
              <a:ext cx="333355" cy="71735"/>
            </a:xfrm>
            <a:prstGeom prst="rect">
              <a:avLst/>
            </a:prstGeom>
            <a:solidFill>
              <a:schemeClr val="bg2">
                <a:lumMod val="75000"/>
              </a:schemeClr>
            </a:solidFill>
            <a:ln>
              <a:noFill/>
            </a:ln>
          </p:spPr>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222" name="Google Shape;2580;p312">
              <a:extLst>
                <a:ext uri="{FF2B5EF4-FFF2-40B4-BE49-F238E27FC236}">
                  <a16:creationId xmlns:a16="http://schemas.microsoft.com/office/drawing/2014/main" id="{E0ED2DA4-ABD0-F044-9FF0-CBF64A40E1EF}"/>
                </a:ext>
              </a:extLst>
            </p:cNvPr>
            <p:cNvSpPr/>
            <p:nvPr/>
          </p:nvSpPr>
          <p:spPr>
            <a:xfrm>
              <a:off x="2015358" y="4345293"/>
              <a:ext cx="125184" cy="139250"/>
            </a:xfrm>
            <a:prstGeom prst="rect">
              <a:avLst/>
            </a:prstGeom>
            <a:solidFill>
              <a:srgbClr val="FFFFFF"/>
            </a:solidFill>
            <a:ln>
              <a:noFill/>
            </a:ln>
          </p:spPr>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223" name="Google Shape;2581;p312">
              <a:extLst>
                <a:ext uri="{FF2B5EF4-FFF2-40B4-BE49-F238E27FC236}">
                  <a16:creationId xmlns:a16="http://schemas.microsoft.com/office/drawing/2014/main" id="{210526E4-3323-854E-89BB-8CBD28EBC4ED}"/>
                </a:ext>
              </a:extLst>
            </p:cNvPr>
            <p:cNvSpPr/>
            <p:nvPr/>
          </p:nvSpPr>
          <p:spPr>
            <a:xfrm>
              <a:off x="2170080" y="4345293"/>
              <a:ext cx="125184" cy="139250"/>
            </a:xfrm>
            <a:prstGeom prst="rect">
              <a:avLst/>
            </a:prstGeom>
            <a:solidFill>
              <a:srgbClr val="FFFFFF"/>
            </a:solidFill>
            <a:ln>
              <a:noFill/>
            </a:ln>
          </p:spPr>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224" name="Google Shape;2582;p312">
              <a:extLst>
                <a:ext uri="{FF2B5EF4-FFF2-40B4-BE49-F238E27FC236}">
                  <a16:creationId xmlns:a16="http://schemas.microsoft.com/office/drawing/2014/main" id="{40EFF1BF-0477-1645-9F03-D44339EC6580}"/>
                </a:ext>
              </a:extLst>
            </p:cNvPr>
            <p:cNvSpPr/>
            <p:nvPr/>
          </p:nvSpPr>
          <p:spPr>
            <a:xfrm>
              <a:off x="2324801" y="4345293"/>
              <a:ext cx="125184" cy="139250"/>
            </a:xfrm>
            <a:prstGeom prst="rect">
              <a:avLst/>
            </a:prstGeom>
            <a:solidFill>
              <a:srgbClr val="FFFFFF"/>
            </a:solidFill>
            <a:ln>
              <a:noFill/>
            </a:ln>
          </p:spPr>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225" name="Google Shape;2583;p312">
              <a:extLst>
                <a:ext uri="{FF2B5EF4-FFF2-40B4-BE49-F238E27FC236}">
                  <a16:creationId xmlns:a16="http://schemas.microsoft.com/office/drawing/2014/main" id="{18B86BFC-EFBE-844F-866D-397E27C61DE6}"/>
                </a:ext>
              </a:extLst>
            </p:cNvPr>
            <p:cNvSpPr/>
            <p:nvPr/>
          </p:nvSpPr>
          <p:spPr>
            <a:xfrm>
              <a:off x="1933777" y="3879721"/>
              <a:ext cx="597788" cy="331949"/>
            </a:xfrm>
            <a:custGeom>
              <a:avLst/>
              <a:gdLst/>
              <a:ahLst/>
              <a:cxnLst/>
              <a:rect l="l" t="t" r="r" b="b"/>
              <a:pathLst>
                <a:path w="425" h="236" extrusionOk="0">
                  <a:moveTo>
                    <a:pt x="0" y="0"/>
                  </a:moveTo>
                  <a:lnTo>
                    <a:pt x="0" y="50"/>
                  </a:lnTo>
                  <a:lnTo>
                    <a:pt x="425" y="50"/>
                  </a:lnTo>
                  <a:lnTo>
                    <a:pt x="425" y="0"/>
                  </a:lnTo>
                  <a:lnTo>
                    <a:pt x="0" y="0"/>
                  </a:lnTo>
                  <a:close/>
                  <a:moveTo>
                    <a:pt x="0" y="143"/>
                  </a:moveTo>
                  <a:lnTo>
                    <a:pt x="425" y="143"/>
                  </a:lnTo>
                  <a:lnTo>
                    <a:pt x="425" y="93"/>
                  </a:lnTo>
                  <a:lnTo>
                    <a:pt x="0" y="93"/>
                  </a:lnTo>
                  <a:lnTo>
                    <a:pt x="0" y="143"/>
                  </a:lnTo>
                  <a:close/>
                  <a:moveTo>
                    <a:pt x="0" y="236"/>
                  </a:moveTo>
                  <a:lnTo>
                    <a:pt x="425" y="236"/>
                  </a:lnTo>
                  <a:lnTo>
                    <a:pt x="425" y="186"/>
                  </a:lnTo>
                  <a:lnTo>
                    <a:pt x="0" y="186"/>
                  </a:lnTo>
                  <a:lnTo>
                    <a:pt x="0" y="236"/>
                  </a:lnTo>
                  <a:close/>
                </a:path>
              </a:pathLst>
            </a:custGeom>
            <a:solidFill>
              <a:srgbClr val="E9E9E9"/>
            </a:solidFill>
            <a:ln>
              <a:noFill/>
            </a:ln>
          </p:spPr>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226" name="Google Shape;2584;p312">
              <a:extLst>
                <a:ext uri="{FF2B5EF4-FFF2-40B4-BE49-F238E27FC236}">
                  <a16:creationId xmlns:a16="http://schemas.microsoft.com/office/drawing/2014/main" id="{9A7DEECB-BD80-8740-9989-C75120A2E093}"/>
                </a:ext>
              </a:extLst>
            </p:cNvPr>
            <p:cNvSpPr/>
            <p:nvPr/>
          </p:nvSpPr>
          <p:spPr>
            <a:xfrm>
              <a:off x="1933777" y="3874095"/>
              <a:ext cx="597788" cy="70328"/>
            </a:xfrm>
            <a:prstGeom prst="rect">
              <a:avLst/>
            </a:prstGeom>
            <a:solidFill>
              <a:schemeClr val="bg2">
                <a:lumMod val="75000"/>
              </a:schemeClr>
            </a:solidFill>
            <a:ln>
              <a:noFill/>
            </a:ln>
          </p:spPr>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227" name="Google Shape;2585;p312">
              <a:extLst>
                <a:ext uri="{FF2B5EF4-FFF2-40B4-BE49-F238E27FC236}">
                  <a16:creationId xmlns:a16="http://schemas.microsoft.com/office/drawing/2014/main" id="{87D6B2A8-CF9D-DB47-B5C8-FF6575B3D563}"/>
                </a:ext>
              </a:extLst>
            </p:cNvPr>
            <p:cNvSpPr/>
            <p:nvPr/>
          </p:nvSpPr>
          <p:spPr>
            <a:xfrm>
              <a:off x="1933777" y="4004905"/>
              <a:ext cx="597788" cy="70328"/>
            </a:xfrm>
            <a:prstGeom prst="rect">
              <a:avLst/>
            </a:prstGeom>
            <a:solidFill>
              <a:schemeClr val="bg2">
                <a:lumMod val="75000"/>
              </a:schemeClr>
            </a:solidFill>
            <a:ln>
              <a:noFill/>
            </a:ln>
          </p:spPr>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228" name="Google Shape;2586;p312">
              <a:extLst>
                <a:ext uri="{FF2B5EF4-FFF2-40B4-BE49-F238E27FC236}">
                  <a16:creationId xmlns:a16="http://schemas.microsoft.com/office/drawing/2014/main" id="{A63B021F-51CA-F747-B79C-840ED16468BF}"/>
                </a:ext>
              </a:extLst>
            </p:cNvPr>
            <p:cNvSpPr/>
            <p:nvPr/>
          </p:nvSpPr>
          <p:spPr>
            <a:xfrm>
              <a:off x="1933777" y="4135715"/>
              <a:ext cx="597788" cy="70328"/>
            </a:xfrm>
            <a:prstGeom prst="rect">
              <a:avLst/>
            </a:prstGeom>
            <a:solidFill>
              <a:schemeClr val="bg2">
                <a:lumMod val="75000"/>
              </a:schemeClr>
            </a:solidFill>
            <a:ln>
              <a:noFill/>
            </a:ln>
          </p:spPr>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229" name="Google Shape;2587;p312">
              <a:extLst>
                <a:ext uri="{FF2B5EF4-FFF2-40B4-BE49-F238E27FC236}">
                  <a16:creationId xmlns:a16="http://schemas.microsoft.com/office/drawing/2014/main" id="{49DD91E9-5B24-984D-8B98-899864471A52}"/>
                </a:ext>
              </a:extLst>
            </p:cNvPr>
            <p:cNvSpPr/>
            <p:nvPr/>
          </p:nvSpPr>
          <p:spPr>
            <a:xfrm>
              <a:off x="2015358" y="4290437"/>
              <a:ext cx="434627" cy="2813"/>
            </a:xfrm>
            <a:prstGeom prst="rect">
              <a:avLst/>
            </a:prstGeom>
            <a:solidFill>
              <a:schemeClr val="lt2"/>
            </a:solidFill>
            <a:ln>
              <a:noFill/>
            </a:ln>
          </p:spPr>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230" name="Google Shape;2588;p312">
              <a:extLst>
                <a:ext uri="{FF2B5EF4-FFF2-40B4-BE49-F238E27FC236}">
                  <a16:creationId xmlns:a16="http://schemas.microsoft.com/office/drawing/2014/main" id="{AB9749B3-893A-AC4C-9515-7FDFCB25788E}"/>
                </a:ext>
              </a:extLst>
            </p:cNvPr>
            <p:cNvSpPr/>
            <p:nvPr/>
          </p:nvSpPr>
          <p:spPr>
            <a:xfrm>
              <a:off x="2015358" y="4304503"/>
              <a:ext cx="434627" cy="2813"/>
            </a:xfrm>
            <a:prstGeom prst="rect">
              <a:avLst/>
            </a:prstGeom>
            <a:solidFill>
              <a:schemeClr val="lt2"/>
            </a:solidFill>
            <a:ln>
              <a:noFill/>
            </a:ln>
          </p:spPr>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231" name="Google Shape;2589;p312">
              <a:extLst>
                <a:ext uri="{FF2B5EF4-FFF2-40B4-BE49-F238E27FC236}">
                  <a16:creationId xmlns:a16="http://schemas.microsoft.com/office/drawing/2014/main" id="{CB52E9FB-AF34-4849-A74B-8059A65AE4BF}"/>
                </a:ext>
              </a:extLst>
            </p:cNvPr>
            <p:cNvSpPr/>
            <p:nvPr/>
          </p:nvSpPr>
          <p:spPr>
            <a:xfrm>
              <a:off x="2015358" y="4318569"/>
              <a:ext cx="434627" cy="4220"/>
            </a:xfrm>
            <a:prstGeom prst="rect">
              <a:avLst/>
            </a:prstGeom>
            <a:solidFill>
              <a:schemeClr val="lt2"/>
            </a:solidFill>
            <a:ln>
              <a:noFill/>
            </a:ln>
          </p:spPr>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grpSp>
      <p:grpSp>
        <p:nvGrpSpPr>
          <p:cNvPr id="232" name="Google Shape;2590;p312">
            <a:extLst>
              <a:ext uri="{FF2B5EF4-FFF2-40B4-BE49-F238E27FC236}">
                <a16:creationId xmlns:a16="http://schemas.microsoft.com/office/drawing/2014/main" id="{A604B8CF-5D7B-A340-B665-284466B48ED1}"/>
              </a:ext>
            </a:extLst>
          </p:cNvPr>
          <p:cNvGrpSpPr/>
          <p:nvPr/>
        </p:nvGrpSpPr>
        <p:grpSpPr>
          <a:xfrm>
            <a:off x="3888415" y="1052084"/>
            <a:ext cx="606087" cy="1160835"/>
            <a:chOff x="5374366" y="803590"/>
            <a:chExt cx="846376" cy="1621062"/>
          </a:xfrm>
        </p:grpSpPr>
        <p:sp>
          <p:nvSpPr>
            <p:cNvPr id="233" name="Google Shape;2591;p312">
              <a:extLst>
                <a:ext uri="{FF2B5EF4-FFF2-40B4-BE49-F238E27FC236}">
                  <a16:creationId xmlns:a16="http://schemas.microsoft.com/office/drawing/2014/main" id="{3D6BB33D-993C-6E46-800C-B9793852091F}"/>
                </a:ext>
              </a:extLst>
            </p:cNvPr>
            <p:cNvSpPr/>
            <p:nvPr/>
          </p:nvSpPr>
          <p:spPr>
            <a:xfrm>
              <a:off x="5398263" y="907148"/>
              <a:ext cx="798581" cy="1517504"/>
            </a:xfrm>
            <a:prstGeom prst="rect">
              <a:avLst/>
            </a:prstGeom>
            <a:solidFill>
              <a:srgbClr val="FFFFFF"/>
            </a:solidFill>
            <a:ln>
              <a:noFill/>
            </a:ln>
          </p:spPr>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sp>
          <p:nvSpPr>
            <p:cNvPr id="234" name="Google Shape;2592;p312">
              <a:extLst>
                <a:ext uri="{FF2B5EF4-FFF2-40B4-BE49-F238E27FC236}">
                  <a16:creationId xmlns:a16="http://schemas.microsoft.com/office/drawing/2014/main" id="{3F949164-CE81-5F4F-AD6D-2CB25F0CF21C}"/>
                </a:ext>
              </a:extLst>
            </p:cNvPr>
            <p:cNvSpPr/>
            <p:nvPr/>
          </p:nvSpPr>
          <p:spPr>
            <a:xfrm>
              <a:off x="5374366" y="803590"/>
              <a:ext cx="846376" cy="77668"/>
            </a:xfrm>
            <a:prstGeom prst="rect">
              <a:avLst/>
            </a:prstGeom>
            <a:solidFill>
              <a:schemeClr val="bg2">
                <a:lumMod val="75000"/>
              </a:schemeClr>
            </a:solidFill>
            <a:ln>
              <a:noFill/>
            </a:ln>
          </p:spPr>
          <p:txBody>
            <a:bodyPr spcFirstLastPara="1" wrap="square" lIns="121900" tIns="60933" rIns="121900" bIns="60933" anchor="t" anchorCtr="0">
              <a:noAutofit/>
            </a:bodyPr>
            <a:lstStyle/>
            <a:p>
              <a:pPr defTabSz="1219170">
                <a:buClr>
                  <a:srgbClr val="282828"/>
                </a:buClr>
                <a:buSzPts val="1800"/>
                <a:defRPr/>
              </a:pPr>
              <a:endParaRPr sz="2400" kern="0" dirty="0">
                <a:solidFill>
                  <a:srgbClr val="282828"/>
                </a:solidFill>
                <a:latin typeface="Arial"/>
                <a:ea typeface="Arial"/>
                <a:cs typeface="Arial"/>
                <a:sym typeface="Arial"/>
              </a:endParaRPr>
            </a:p>
          </p:txBody>
        </p:sp>
        <p:sp>
          <p:nvSpPr>
            <p:cNvPr id="235" name="Google Shape;2593;p312">
              <a:extLst>
                <a:ext uri="{FF2B5EF4-FFF2-40B4-BE49-F238E27FC236}">
                  <a16:creationId xmlns:a16="http://schemas.microsoft.com/office/drawing/2014/main" id="{45BE6156-EC2E-6940-AB48-C49033D3B454}"/>
                </a:ext>
              </a:extLst>
            </p:cNvPr>
            <p:cNvSpPr/>
            <p:nvPr/>
          </p:nvSpPr>
          <p:spPr>
            <a:xfrm>
              <a:off x="5398263" y="907148"/>
              <a:ext cx="798581" cy="1517504"/>
            </a:xfrm>
            <a:custGeom>
              <a:avLst/>
              <a:gdLst/>
              <a:ahLst/>
              <a:cxnLst/>
              <a:rect l="l" t="t" r="r" b="b"/>
              <a:pathLst>
                <a:path w="401" h="762" extrusionOk="0">
                  <a:moveTo>
                    <a:pt x="214" y="517"/>
                  </a:moveTo>
                  <a:lnTo>
                    <a:pt x="214" y="615"/>
                  </a:lnTo>
                  <a:lnTo>
                    <a:pt x="363" y="615"/>
                  </a:lnTo>
                  <a:lnTo>
                    <a:pt x="363" y="517"/>
                  </a:lnTo>
                  <a:lnTo>
                    <a:pt x="214" y="517"/>
                  </a:lnTo>
                  <a:close/>
                  <a:moveTo>
                    <a:pt x="39" y="517"/>
                  </a:moveTo>
                  <a:lnTo>
                    <a:pt x="39" y="615"/>
                  </a:lnTo>
                  <a:lnTo>
                    <a:pt x="187" y="615"/>
                  </a:lnTo>
                  <a:lnTo>
                    <a:pt x="187" y="517"/>
                  </a:lnTo>
                  <a:lnTo>
                    <a:pt x="39" y="517"/>
                  </a:lnTo>
                  <a:close/>
                  <a:moveTo>
                    <a:pt x="214" y="368"/>
                  </a:moveTo>
                  <a:lnTo>
                    <a:pt x="214" y="466"/>
                  </a:lnTo>
                  <a:lnTo>
                    <a:pt x="363" y="466"/>
                  </a:lnTo>
                  <a:lnTo>
                    <a:pt x="363" y="368"/>
                  </a:lnTo>
                  <a:lnTo>
                    <a:pt x="214" y="368"/>
                  </a:lnTo>
                  <a:close/>
                  <a:moveTo>
                    <a:pt x="39" y="368"/>
                  </a:moveTo>
                  <a:lnTo>
                    <a:pt x="39" y="466"/>
                  </a:lnTo>
                  <a:lnTo>
                    <a:pt x="187" y="466"/>
                  </a:lnTo>
                  <a:lnTo>
                    <a:pt x="187" y="368"/>
                  </a:lnTo>
                  <a:lnTo>
                    <a:pt x="39" y="368"/>
                  </a:lnTo>
                  <a:close/>
                  <a:moveTo>
                    <a:pt x="214" y="219"/>
                  </a:moveTo>
                  <a:lnTo>
                    <a:pt x="214" y="317"/>
                  </a:lnTo>
                  <a:lnTo>
                    <a:pt x="363" y="317"/>
                  </a:lnTo>
                  <a:lnTo>
                    <a:pt x="363" y="219"/>
                  </a:lnTo>
                  <a:lnTo>
                    <a:pt x="214" y="219"/>
                  </a:lnTo>
                  <a:close/>
                  <a:moveTo>
                    <a:pt x="39" y="219"/>
                  </a:moveTo>
                  <a:lnTo>
                    <a:pt x="39" y="317"/>
                  </a:lnTo>
                  <a:lnTo>
                    <a:pt x="187" y="317"/>
                  </a:lnTo>
                  <a:lnTo>
                    <a:pt x="187" y="219"/>
                  </a:lnTo>
                  <a:lnTo>
                    <a:pt x="39" y="219"/>
                  </a:lnTo>
                  <a:close/>
                  <a:moveTo>
                    <a:pt x="214" y="72"/>
                  </a:moveTo>
                  <a:lnTo>
                    <a:pt x="214" y="169"/>
                  </a:lnTo>
                  <a:lnTo>
                    <a:pt x="363" y="169"/>
                  </a:lnTo>
                  <a:lnTo>
                    <a:pt x="363" y="72"/>
                  </a:lnTo>
                  <a:lnTo>
                    <a:pt x="214" y="72"/>
                  </a:lnTo>
                  <a:close/>
                  <a:moveTo>
                    <a:pt x="39" y="72"/>
                  </a:moveTo>
                  <a:lnTo>
                    <a:pt x="39" y="169"/>
                  </a:lnTo>
                  <a:lnTo>
                    <a:pt x="187" y="169"/>
                  </a:lnTo>
                  <a:lnTo>
                    <a:pt x="187" y="72"/>
                  </a:lnTo>
                  <a:lnTo>
                    <a:pt x="39" y="72"/>
                  </a:lnTo>
                  <a:close/>
                  <a:moveTo>
                    <a:pt x="0" y="0"/>
                  </a:moveTo>
                  <a:lnTo>
                    <a:pt x="401" y="0"/>
                  </a:lnTo>
                  <a:lnTo>
                    <a:pt x="401" y="762"/>
                  </a:lnTo>
                  <a:lnTo>
                    <a:pt x="0" y="762"/>
                  </a:lnTo>
                  <a:lnTo>
                    <a:pt x="0" y="0"/>
                  </a:lnTo>
                  <a:close/>
                </a:path>
              </a:pathLst>
            </a:custGeom>
            <a:solidFill>
              <a:schemeClr val="bg2">
                <a:lumMod val="75000"/>
              </a:schemeClr>
            </a:solidFill>
            <a:ln>
              <a:noFill/>
            </a:ln>
          </p:spPr>
          <p:txBody>
            <a:bodyPr spcFirstLastPara="1" wrap="square" lIns="121900" tIns="60933" rIns="121900" bIns="60933" anchor="t" anchorCtr="0">
              <a:noAutofit/>
            </a:bodyPr>
            <a:lstStyle/>
            <a:p>
              <a:pPr defTabSz="1219170">
                <a:buClr>
                  <a:srgbClr val="282828"/>
                </a:buClr>
                <a:buSzPts val="1800"/>
                <a:defRPr/>
              </a:pPr>
              <a:endParaRPr sz="2400" kern="0">
                <a:solidFill>
                  <a:srgbClr val="282828"/>
                </a:solidFill>
                <a:latin typeface="Arial"/>
                <a:ea typeface="Arial"/>
                <a:cs typeface="Arial"/>
                <a:sym typeface="Arial"/>
              </a:endParaRPr>
            </a:p>
          </p:txBody>
        </p:sp>
      </p:grpSp>
      <p:sp>
        <p:nvSpPr>
          <p:cNvPr id="246" name="Google Shape;914;p159">
            <a:extLst>
              <a:ext uri="{FF2B5EF4-FFF2-40B4-BE49-F238E27FC236}">
                <a16:creationId xmlns:a16="http://schemas.microsoft.com/office/drawing/2014/main" id="{0AE4EE16-63B1-5D48-BB36-E334CA9DBBA6}"/>
              </a:ext>
            </a:extLst>
          </p:cNvPr>
          <p:cNvSpPr txBox="1"/>
          <p:nvPr/>
        </p:nvSpPr>
        <p:spPr>
          <a:xfrm>
            <a:off x="6818216" y="2158518"/>
            <a:ext cx="4429688" cy="1600439"/>
          </a:xfrm>
          <a:prstGeom prst="rect">
            <a:avLst/>
          </a:prstGeom>
          <a:noFill/>
          <a:ln>
            <a:noFill/>
          </a:ln>
        </p:spPr>
        <p:txBody>
          <a:bodyPr spcFirstLastPara="1" wrap="square" lIns="121900" tIns="60933" rIns="121900" bIns="60933" anchor="ctr" anchorCtr="0">
            <a:noAutofit/>
          </a:bodyPr>
          <a:lstStyle/>
          <a:p>
            <a:pPr algn="ctr"/>
            <a:r>
              <a:rPr lang="en-US" sz="7200" b="1" dirty="0">
                <a:solidFill>
                  <a:srgbClr val="003A5C"/>
                </a:solidFill>
                <a:latin typeface="CiscoSansTT" panose="020B0503020201020303" pitchFamily="34" charset="0"/>
                <a:ea typeface="Arial"/>
                <a:cs typeface="CiscoSansTT" panose="020B0503020201020303" pitchFamily="34" charset="0"/>
                <a:sym typeface="Arial"/>
              </a:rPr>
              <a:t>$3.92M</a:t>
            </a:r>
          </a:p>
        </p:txBody>
      </p:sp>
      <p:grpSp>
        <p:nvGrpSpPr>
          <p:cNvPr id="7" name="Group 6">
            <a:extLst>
              <a:ext uri="{FF2B5EF4-FFF2-40B4-BE49-F238E27FC236}">
                <a16:creationId xmlns:a16="http://schemas.microsoft.com/office/drawing/2014/main" id="{AD117D69-9A90-8F46-BC87-7214EECD1C6C}"/>
              </a:ext>
            </a:extLst>
          </p:cNvPr>
          <p:cNvGrpSpPr>
            <a:grpSpLocks noChangeAspect="1"/>
          </p:cNvGrpSpPr>
          <p:nvPr/>
        </p:nvGrpSpPr>
        <p:grpSpPr>
          <a:xfrm>
            <a:off x="8543015" y="521152"/>
            <a:ext cx="950976" cy="1692861"/>
            <a:chOff x="4973285" y="814298"/>
            <a:chExt cx="345924" cy="618545"/>
          </a:xfrm>
          <a:solidFill>
            <a:schemeClr val="accent2"/>
          </a:solidFill>
        </p:grpSpPr>
        <p:sp>
          <p:nvSpPr>
            <p:cNvPr id="265" name="Freeform 3">
              <a:extLst>
                <a:ext uri="{FF2B5EF4-FFF2-40B4-BE49-F238E27FC236}">
                  <a16:creationId xmlns:a16="http://schemas.microsoft.com/office/drawing/2014/main" id="{3C154E2E-2C14-0C46-8837-E1A36E541A98}"/>
                </a:ext>
              </a:extLst>
            </p:cNvPr>
            <p:cNvSpPr>
              <a:spLocks noChangeArrowheads="1"/>
            </p:cNvSpPr>
            <p:nvPr/>
          </p:nvSpPr>
          <p:spPr bwMode="auto">
            <a:xfrm>
              <a:off x="5117444" y="814298"/>
              <a:ext cx="76328" cy="618545"/>
            </a:xfrm>
            <a:custGeom>
              <a:avLst/>
              <a:gdLst>
                <a:gd name="T0" fmla="*/ 302785193 w 2337"/>
                <a:gd name="T1" fmla="*/ 151498645 h 18940"/>
                <a:gd name="T2" fmla="*/ 302785193 w 2337"/>
                <a:gd name="T3" fmla="*/ 151498645 h 18940"/>
                <a:gd name="T4" fmla="*/ 151522385 w 2337"/>
                <a:gd name="T5" fmla="*/ 0 h 18940"/>
                <a:gd name="T6" fmla="*/ 0 w 2337"/>
                <a:gd name="T7" fmla="*/ 151498645 h 18940"/>
                <a:gd name="T8" fmla="*/ 0 w 2337"/>
                <a:gd name="T9" fmla="*/ 2147483646 h 18940"/>
                <a:gd name="T10" fmla="*/ 151522385 w 2337"/>
                <a:gd name="T11" fmla="*/ 2147483646 h 18940"/>
                <a:gd name="T12" fmla="*/ 302785193 w 2337"/>
                <a:gd name="T13" fmla="*/ 2147483646 h 18940"/>
                <a:gd name="T14" fmla="*/ 302785193 w 2337"/>
                <a:gd name="T15" fmla="*/ 151498645 h 189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37" h="18940">
                  <a:moveTo>
                    <a:pt x="2336" y="1169"/>
                  </a:moveTo>
                  <a:lnTo>
                    <a:pt x="2336" y="1169"/>
                  </a:lnTo>
                  <a:cubicBezTo>
                    <a:pt x="2336" y="523"/>
                    <a:pt x="1814" y="0"/>
                    <a:pt x="1169" y="0"/>
                  </a:cubicBezTo>
                  <a:cubicBezTo>
                    <a:pt x="523" y="0"/>
                    <a:pt x="0" y="523"/>
                    <a:pt x="0" y="1169"/>
                  </a:cubicBezTo>
                  <a:cubicBezTo>
                    <a:pt x="0" y="17770"/>
                    <a:pt x="0" y="17770"/>
                    <a:pt x="0" y="17770"/>
                  </a:cubicBezTo>
                  <a:cubicBezTo>
                    <a:pt x="0" y="18416"/>
                    <a:pt x="523" y="18939"/>
                    <a:pt x="1169" y="18939"/>
                  </a:cubicBezTo>
                  <a:cubicBezTo>
                    <a:pt x="1814" y="18939"/>
                    <a:pt x="2336" y="18416"/>
                    <a:pt x="2336" y="17770"/>
                  </a:cubicBezTo>
                  <a:lnTo>
                    <a:pt x="2336" y="1169"/>
                  </a:lnTo>
                </a:path>
              </a:pathLst>
            </a:custGeom>
            <a:grpFill/>
            <a:ln>
              <a:noFill/>
            </a:ln>
            <a:effectLst/>
          </p:spPr>
          <p:txBody>
            <a:bodyPr wrap="none" anchor="ctr"/>
            <a:lstStyle/>
            <a:p>
              <a:endParaRPr lang="en-US" sz="2400"/>
            </a:p>
          </p:txBody>
        </p:sp>
        <p:sp>
          <p:nvSpPr>
            <p:cNvPr id="266" name="Freeform 4">
              <a:extLst>
                <a:ext uri="{FF2B5EF4-FFF2-40B4-BE49-F238E27FC236}">
                  <a16:creationId xmlns:a16="http://schemas.microsoft.com/office/drawing/2014/main" id="{DA46544D-D0DC-AC46-9102-CB6DEDC10173}"/>
                </a:ext>
              </a:extLst>
            </p:cNvPr>
            <p:cNvSpPr>
              <a:spLocks noChangeArrowheads="1"/>
            </p:cNvSpPr>
            <p:nvPr/>
          </p:nvSpPr>
          <p:spPr bwMode="auto">
            <a:xfrm>
              <a:off x="4973285" y="897250"/>
              <a:ext cx="345924" cy="452351"/>
            </a:xfrm>
            <a:custGeom>
              <a:avLst/>
              <a:gdLst>
                <a:gd name="T0" fmla="*/ 1167250197 w 10593"/>
                <a:gd name="T1" fmla="*/ 878679987 h 13851"/>
                <a:gd name="T2" fmla="*/ 1167250197 w 10593"/>
                <a:gd name="T3" fmla="*/ 878679987 h 13851"/>
                <a:gd name="T4" fmla="*/ 874401020 w 10593"/>
                <a:gd name="T5" fmla="*/ 755042517 h 13851"/>
                <a:gd name="T6" fmla="*/ 874401020 w 10593"/>
                <a:gd name="T7" fmla="*/ 755042517 h 13851"/>
                <a:gd name="T8" fmla="*/ 874401020 w 10593"/>
                <a:gd name="T9" fmla="*/ 755042517 h 13851"/>
                <a:gd name="T10" fmla="*/ 705299866 w 10593"/>
                <a:gd name="T11" fmla="*/ 725235015 h 13851"/>
                <a:gd name="T12" fmla="*/ 571703752 w 10593"/>
                <a:gd name="T13" fmla="*/ 699315134 h 13851"/>
                <a:gd name="T14" fmla="*/ 571703752 w 10593"/>
                <a:gd name="T15" fmla="*/ 699315134 h 13851"/>
                <a:gd name="T16" fmla="*/ 440310301 w 10593"/>
                <a:gd name="T17" fmla="*/ 641514161 h 13851"/>
                <a:gd name="T18" fmla="*/ 370596838 w 10593"/>
                <a:gd name="T19" fmla="*/ 519950282 h 13851"/>
                <a:gd name="T20" fmla="*/ 436293383 w 10593"/>
                <a:gd name="T21" fmla="*/ 390481199 h 13851"/>
                <a:gd name="T22" fmla="*/ 571703752 w 10593"/>
                <a:gd name="T23" fmla="*/ 316739499 h 13851"/>
                <a:gd name="T24" fmla="*/ 571703752 w 10593"/>
                <a:gd name="T25" fmla="*/ 316739499 h 13851"/>
                <a:gd name="T26" fmla="*/ 703226792 w 10593"/>
                <a:gd name="T27" fmla="*/ 304816354 h 13851"/>
                <a:gd name="T28" fmla="*/ 874401020 w 10593"/>
                <a:gd name="T29" fmla="*/ 336697807 h 13851"/>
                <a:gd name="T30" fmla="*/ 874401020 w 10593"/>
                <a:gd name="T31" fmla="*/ 336697807 h 13851"/>
                <a:gd name="T32" fmla="*/ 1073564090 w 10593"/>
                <a:gd name="T33" fmla="*/ 412383498 h 13851"/>
                <a:gd name="T34" fmla="*/ 1276874028 w 10593"/>
                <a:gd name="T35" fmla="*/ 348620952 h 13851"/>
                <a:gd name="T36" fmla="*/ 1215064812 w 10593"/>
                <a:gd name="T37" fmla="*/ 145409809 h 13851"/>
                <a:gd name="T38" fmla="*/ 874401020 w 10593"/>
                <a:gd name="T39" fmla="*/ 25919880 h 13851"/>
                <a:gd name="T40" fmla="*/ 874401020 w 10593"/>
                <a:gd name="T41" fmla="*/ 25919880 h 13851"/>
                <a:gd name="T42" fmla="*/ 729012969 w 10593"/>
                <a:gd name="T43" fmla="*/ 4017581 h 13851"/>
                <a:gd name="T44" fmla="*/ 571703752 w 10593"/>
                <a:gd name="T45" fmla="*/ 9979154 h 13851"/>
                <a:gd name="T46" fmla="*/ 571703752 w 10593"/>
                <a:gd name="T47" fmla="*/ 9979154 h 13851"/>
                <a:gd name="T48" fmla="*/ 231169550 w 10593"/>
                <a:gd name="T49" fmla="*/ 167441708 h 13851"/>
                <a:gd name="T50" fmla="*/ 67769979 w 10593"/>
                <a:gd name="T51" fmla="*/ 519950282 h 13851"/>
                <a:gd name="T52" fmla="*/ 269006483 w 10593"/>
                <a:gd name="T53" fmla="*/ 890603132 h 13851"/>
                <a:gd name="T54" fmla="*/ 571703752 w 10593"/>
                <a:gd name="T55" fmla="*/ 1009963461 h 13851"/>
                <a:gd name="T56" fmla="*/ 571703752 w 10593"/>
                <a:gd name="T57" fmla="*/ 1009963461 h 13851"/>
                <a:gd name="T58" fmla="*/ 669406417 w 10593"/>
                <a:gd name="T59" fmla="*/ 1025904188 h 13851"/>
                <a:gd name="T60" fmla="*/ 874401020 w 10593"/>
                <a:gd name="T61" fmla="*/ 1067764435 h 13851"/>
                <a:gd name="T62" fmla="*/ 874401020 w 10593"/>
                <a:gd name="T63" fmla="*/ 1067764435 h 13851"/>
                <a:gd name="T64" fmla="*/ 991929460 w 10593"/>
                <a:gd name="T65" fmla="*/ 1125565768 h 13851"/>
                <a:gd name="T66" fmla="*/ 1069676761 w 10593"/>
                <a:gd name="T67" fmla="*/ 1270975577 h 13851"/>
                <a:gd name="T68" fmla="*/ 987912181 w 10593"/>
                <a:gd name="T69" fmla="*/ 1418458977 h 13851"/>
                <a:gd name="T70" fmla="*/ 874401020 w 10593"/>
                <a:gd name="T71" fmla="*/ 1470168779 h 13851"/>
                <a:gd name="T72" fmla="*/ 874401020 w 10593"/>
                <a:gd name="T73" fmla="*/ 1470168779 h 13851"/>
                <a:gd name="T74" fmla="*/ 874401020 w 10593"/>
                <a:gd name="T75" fmla="*/ 1470168779 h 13851"/>
                <a:gd name="T76" fmla="*/ 697266029 w 10593"/>
                <a:gd name="T77" fmla="*/ 1492071078 h 13851"/>
                <a:gd name="T78" fmla="*/ 571703752 w 10593"/>
                <a:gd name="T79" fmla="*/ 1480147933 h 13851"/>
                <a:gd name="T80" fmla="*/ 571703752 w 10593"/>
                <a:gd name="T81" fmla="*/ 1480147933 h 13851"/>
                <a:gd name="T82" fmla="*/ 257085317 w 10593"/>
                <a:gd name="T83" fmla="*/ 1358584413 h 13851"/>
                <a:gd name="T84" fmla="*/ 45871131 w 10593"/>
                <a:gd name="T85" fmla="*/ 1400444660 h 13851"/>
                <a:gd name="T86" fmla="*/ 87725343 w 10593"/>
                <a:gd name="T87" fmla="*/ 1609617015 h 13851"/>
                <a:gd name="T88" fmla="*/ 571703752 w 10593"/>
                <a:gd name="T89" fmla="*/ 1784964287 h 13851"/>
                <a:gd name="T90" fmla="*/ 571703752 w 10593"/>
                <a:gd name="T91" fmla="*/ 1784964287 h 13851"/>
                <a:gd name="T92" fmla="*/ 697266029 w 10593"/>
                <a:gd name="T93" fmla="*/ 1794943441 h 13851"/>
                <a:gd name="T94" fmla="*/ 874401020 w 10593"/>
                <a:gd name="T95" fmla="*/ 1779002714 h 13851"/>
                <a:gd name="T96" fmla="*/ 874401020 w 10593"/>
                <a:gd name="T97" fmla="*/ 1779002714 h 13851"/>
                <a:gd name="T98" fmla="*/ 874401020 w 10593"/>
                <a:gd name="T99" fmla="*/ 1779002714 h 13851"/>
                <a:gd name="T100" fmla="*/ 1159345589 w 10593"/>
                <a:gd name="T101" fmla="*/ 1667418349 h 13851"/>
                <a:gd name="T102" fmla="*/ 1372503619 w 10593"/>
                <a:gd name="T103" fmla="*/ 1270975577 h 13851"/>
                <a:gd name="T104" fmla="*/ 1167250197 w 10593"/>
                <a:gd name="T105" fmla="*/ 878679987 h 1385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593" h="13851">
                  <a:moveTo>
                    <a:pt x="9008" y="6780"/>
                  </a:moveTo>
                  <a:lnTo>
                    <a:pt x="9008" y="6780"/>
                  </a:lnTo>
                  <a:cubicBezTo>
                    <a:pt x="8408" y="6364"/>
                    <a:pt x="7655" y="6042"/>
                    <a:pt x="6748" y="5826"/>
                  </a:cubicBezTo>
                  <a:cubicBezTo>
                    <a:pt x="6349" y="5734"/>
                    <a:pt x="5902" y="5657"/>
                    <a:pt x="5443" y="5596"/>
                  </a:cubicBezTo>
                  <a:cubicBezTo>
                    <a:pt x="5074" y="5550"/>
                    <a:pt x="4720" y="5488"/>
                    <a:pt x="4412" y="5396"/>
                  </a:cubicBezTo>
                  <a:cubicBezTo>
                    <a:pt x="3997" y="5288"/>
                    <a:pt x="3659" y="5135"/>
                    <a:pt x="3398" y="4950"/>
                  </a:cubicBezTo>
                  <a:cubicBezTo>
                    <a:pt x="3013" y="4704"/>
                    <a:pt x="2860" y="4412"/>
                    <a:pt x="2860" y="4012"/>
                  </a:cubicBezTo>
                  <a:cubicBezTo>
                    <a:pt x="2860" y="3567"/>
                    <a:pt x="3136" y="3213"/>
                    <a:pt x="3367" y="3013"/>
                  </a:cubicBezTo>
                  <a:cubicBezTo>
                    <a:pt x="3644" y="2736"/>
                    <a:pt x="4013" y="2552"/>
                    <a:pt x="4412" y="2444"/>
                  </a:cubicBezTo>
                  <a:cubicBezTo>
                    <a:pt x="4735" y="2367"/>
                    <a:pt x="5074" y="2321"/>
                    <a:pt x="5427" y="2352"/>
                  </a:cubicBezTo>
                  <a:cubicBezTo>
                    <a:pt x="5887" y="2398"/>
                    <a:pt x="6349" y="2490"/>
                    <a:pt x="6748" y="2598"/>
                  </a:cubicBezTo>
                  <a:cubicBezTo>
                    <a:pt x="7640" y="2844"/>
                    <a:pt x="8270" y="3167"/>
                    <a:pt x="8285" y="3182"/>
                  </a:cubicBezTo>
                  <a:cubicBezTo>
                    <a:pt x="8854" y="3474"/>
                    <a:pt x="9546" y="3259"/>
                    <a:pt x="9854" y="2690"/>
                  </a:cubicBezTo>
                  <a:cubicBezTo>
                    <a:pt x="10161" y="2121"/>
                    <a:pt x="9946" y="1415"/>
                    <a:pt x="9377" y="1122"/>
                  </a:cubicBezTo>
                  <a:cubicBezTo>
                    <a:pt x="9315" y="1091"/>
                    <a:pt x="8224" y="507"/>
                    <a:pt x="6748" y="200"/>
                  </a:cubicBezTo>
                  <a:cubicBezTo>
                    <a:pt x="6394" y="123"/>
                    <a:pt x="6010" y="62"/>
                    <a:pt x="5626" y="31"/>
                  </a:cubicBezTo>
                  <a:cubicBezTo>
                    <a:pt x="5212" y="0"/>
                    <a:pt x="4812" y="15"/>
                    <a:pt x="4412" y="77"/>
                  </a:cubicBezTo>
                  <a:cubicBezTo>
                    <a:pt x="3429" y="215"/>
                    <a:pt x="2491" y="646"/>
                    <a:pt x="1784" y="1292"/>
                  </a:cubicBezTo>
                  <a:cubicBezTo>
                    <a:pt x="969" y="2029"/>
                    <a:pt x="523" y="2998"/>
                    <a:pt x="523" y="4012"/>
                  </a:cubicBezTo>
                  <a:cubicBezTo>
                    <a:pt x="523" y="5196"/>
                    <a:pt x="1061" y="6180"/>
                    <a:pt x="2076" y="6872"/>
                  </a:cubicBezTo>
                  <a:cubicBezTo>
                    <a:pt x="2691" y="7301"/>
                    <a:pt x="3475" y="7608"/>
                    <a:pt x="4412" y="7793"/>
                  </a:cubicBezTo>
                  <a:cubicBezTo>
                    <a:pt x="4658" y="7839"/>
                    <a:pt x="4904" y="7885"/>
                    <a:pt x="5166" y="7916"/>
                  </a:cubicBezTo>
                  <a:cubicBezTo>
                    <a:pt x="5764" y="7977"/>
                    <a:pt x="6302" y="8100"/>
                    <a:pt x="6748" y="8239"/>
                  </a:cubicBezTo>
                  <a:cubicBezTo>
                    <a:pt x="7117" y="8362"/>
                    <a:pt x="7424" y="8516"/>
                    <a:pt x="7655" y="8685"/>
                  </a:cubicBezTo>
                  <a:cubicBezTo>
                    <a:pt x="8070" y="8977"/>
                    <a:pt x="8255" y="9330"/>
                    <a:pt x="8255" y="9807"/>
                  </a:cubicBezTo>
                  <a:cubicBezTo>
                    <a:pt x="8255" y="10268"/>
                    <a:pt x="8055" y="10652"/>
                    <a:pt x="7624" y="10945"/>
                  </a:cubicBezTo>
                  <a:cubicBezTo>
                    <a:pt x="7378" y="11113"/>
                    <a:pt x="7087" y="11252"/>
                    <a:pt x="6748" y="11344"/>
                  </a:cubicBezTo>
                  <a:cubicBezTo>
                    <a:pt x="6349" y="11452"/>
                    <a:pt x="5887" y="11513"/>
                    <a:pt x="5381" y="11513"/>
                  </a:cubicBezTo>
                  <a:cubicBezTo>
                    <a:pt x="5074" y="11513"/>
                    <a:pt x="4751" y="11482"/>
                    <a:pt x="4412" y="11421"/>
                  </a:cubicBezTo>
                  <a:cubicBezTo>
                    <a:pt x="3536" y="11267"/>
                    <a:pt x="2629" y="10929"/>
                    <a:pt x="1984" y="10483"/>
                  </a:cubicBezTo>
                  <a:cubicBezTo>
                    <a:pt x="1446" y="10130"/>
                    <a:pt x="723" y="10268"/>
                    <a:pt x="354" y="10806"/>
                  </a:cubicBezTo>
                  <a:cubicBezTo>
                    <a:pt x="0" y="11344"/>
                    <a:pt x="139" y="12067"/>
                    <a:pt x="677" y="12420"/>
                  </a:cubicBezTo>
                  <a:cubicBezTo>
                    <a:pt x="1707" y="13112"/>
                    <a:pt x="3091" y="13604"/>
                    <a:pt x="4412" y="13773"/>
                  </a:cubicBezTo>
                  <a:cubicBezTo>
                    <a:pt x="4751" y="13819"/>
                    <a:pt x="5074" y="13850"/>
                    <a:pt x="5381" y="13850"/>
                  </a:cubicBezTo>
                  <a:cubicBezTo>
                    <a:pt x="5857" y="13850"/>
                    <a:pt x="6318" y="13804"/>
                    <a:pt x="6748" y="13727"/>
                  </a:cubicBezTo>
                  <a:cubicBezTo>
                    <a:pt x="7594" y="13573"/>
                    <a:pt x="8347" y="13281"/>
                    <a:pt x="8947" y="12866"/>
                  </a:cubicBezTo>
                  <a:cubicBezTo>
                    <a:pt x="10007" y="12128"/>
                    <a:pt x="10592" y="11037"/>
                    <a:pt x="10592" y="9807"/>
                  </a:cubicBezTo>
                  <a:cubicBezTo>
                    <a:pt x="10592" y="8562"/>
                    <a:pt x="10038" y="7516"/>
                    <a:pt x="9008" y="6780"/>
                  </a:cubicBezTo>
                </a:path>
              </a:pathLst>
            </a:custGeom>
            <a:grpFill/>
            <a:ln>
              <a:noFill/>
            </a:ln>
            <a:effectLst/>
          </p:spPr>
          <p:txBody>
            <a:bodyPr wrap="none" anchor="ctr"/>
            <a:lstStyle/>
            <a:p>
              <a:endParaRPr lang="en-US" sz="2400"/>
            </a:p>
          </p:txBody>
        </p:sp>
        <p:sp>
          <p:nvSpPr>
            <p:cNvPr id="267" name="Freeform 5">
              <a:extLst>
                <a:ext uri="{FF2B5EF4-FFF2-40B4-BE49-F238E27FC236}">
                  <a16:creationId xmlns:a16="http://schemas.microsoft.com/office/drawing/2014/main" id="{946F53ED-E922-4742-BECD-F56CB55F08C3}"/>
                </a:ext>
              </a:extLst>
            </p:cNvPr>
            <p:cNvSpPr>
              <a:spLocks noChangeArrowheads="1"/>
            </p:cNvSpPr>
            <p:nvPr/>
          </p:nvSpPr>
          <p:spPr bwMode="auto">
            <a:xfrm>
              <a:off x="5117444" y="1267657"/>
              <a:ext cx="76328" cy="81945"/>
            </a:xfrm>
            <a:custGeom>
              <a:avLst/>
              <a:gdLst>
                <a:gd name="T0" fmla="*/ 125598890 w 2337"/>
                <a:gd name="T1" fmla="*/ 21939750 h 2507"/>
                <a:gd name="T2" fmla="*/ 125598890 w 2337"/>
                <a:gd name="T3" fmla="*/ 21939750 h 2507"/>
                <a:gd name="T4" fmla="*/ 0 w 2337"/>
                <a:gd name="T5" fmla="*/ 9996328 h 2507"/>
                <a:gd name="T6" fmla="*/ 0 w 2337"/>
                <a:gd name="T7" fmla="*/ 315333636 h 2507"/>
                <a:gd name="T8" fmla="*/ 125598890 w 2337"/>
                <a:gd name="T9" fmla="*/ 325329965 h 2507"/>
                <a:gd name="T10" fmla="*/ 302785193 w 2337"/>
                <a:gd name="T11" fmla="*/ 309361926 h 2507"/>
                <a:gd name="T12" fmla="*/ 302785193 w 2337"/>
                <a:gd name="T13" fmla="*/ 0 h 2507"/>
                <a:gd name="T14" fmla="*/ 125598890 w 2337"/>
                <a:gd name="T15" fmla="*/ 21939750 h 25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37" h="2507">
                  <a:moveTo>
                    <a:pt x="969" y="169"/>
                  </a:moveTo>
                  <a:lnTo>
                    <a:pt x="969" y="169"/>
                  </a:lnTo>
                  <a:cubicBezTo>
                    <a:pt x="662" y="169"/>
                    <a:pt x="339" y="138"/>
                    <a:pt x="0" y="77"/>
                  </a:cubicBezTo>
                  <a:cubicBezTo>
                    <a:pt x="0" y="2429"/>
                    <a:pt x="0" y="2429"/>
                    <a:pt x="0" y="2429"/>
                  </a:cubicBezTo>
                  <a:cubicBezTo>
                    <a:pt x="339" y="2475"/>
                    <a:pt x="662" y="2506"/>
                    <a:pt x="969" y="2506"/>
                  </a:cubicBezTo>
                  <a:cubicBezTo>
                    <a:pt x="1445" y="2506"/>
                    <a:pt x="1906" y="2460"/>
                    <a:pt x="2336" y="2383"/>
                  </a:cubicBezTo>
                  <a:cubicBezTo>
                    <a:pt x="2336" y="0"/>
                    <a:pt x="2336" y="0"/>
                    <a:pt x="2336" y="0"/>
                  </a:cubicBezTo>
                  <a:cubicBezTo>
                    <a:pt x="1937" y="108"/>
                    <a:pt x="1475" y="169"/>
                    <a:pt x="969" y="169"/>
                  </a:cubicBezTo>
                </a:path>
              </a:pathLst>
            </a:custGeom>
            <a:grpFill/>
            <a:ln>
              <a:noFill/>
            </a:ln>
            <a:effectLst/>
          </p:spPr>
          <p:txBody>
            <a:bodyPr wrap="none" anchor="ctr"/>
            <a:lstStyle/>
            <a:p>
              <a:endParaRPr lang="en-US" sz="2400"/>
            </a:p>
          </p:txBody>
        </p:sp>
        <p:sp>
          <p:nvSpPr>
            <p:cNvPr id="268" name="Freeform 6">
              <a:extLst>
                <a:ext uri="{FF2B5EF4-FFF2-40B4-BE49-F238E27FC236}">
                  <a16:creationId xmlns:a16="http://schemas.microsoft.com/office/drawing/2014/main" id="{9D26989F-04AD-2946-A904-8902BC7AC641}"/>
                </a:ext>
              </a:extLst>
            </p:cNvPr>
            <p:cNvSpPr>
              <a:spLocks noChangeArrowheads="1"/>
            </p:cNvSpPr>
            <p:nvPr/>
          </p:nvSpPr>
          <p:spPr bwMode="auto">
            <a:xfrm>
              <a:off x="5117444" y="1073381"/>
              <a:ext cx="76328" cy="92890"/>
            </a:xfrm>
            <a:custGeom>
              <a:avLst/>
              <a:gdLst>
                <a:gd name="T0" fmla="*/ 302785193 w 2337"/>
                <a:gd name="T1" fmla="*/ 368523351 h 2844"/>
                <a:gd name="T2" fmla="*/ 302785193 w 2337"/>
                <a:gd name="T3" fmla="*/ 368523351 h 2844"/>
                <a:gd name="T4" fmla="*/ 302785193 w 2337"/>
                <a:gd name="T5" fmla="*/ 55738735 h 2844"/>
                <a:gd name="T6" fmla="*/ 133634976 w 2337"/>
                <a:gd name="T7" fmla="*/ 25925001 h 2844"/>
                <a:gd name="T8" fmla="*/ 0 w 2337"/>
                <a:gd name="T9" fmla="*/ 0 h 2844"/>
                <a:gd name="T10" fmla="*/ 0 w 2337"/>
                <a:gd name="T11" fmla="*/ 310710818 h 2844"/>
                <a:gd name="T12" fmla="*/ 97731269 w 2337"/>
                <a:gd name="T13" fmla="*/ 326654584 h 2844"/>
                <a:gd name="T14" fmla="*/ 302785193 w 2337"/>
                <a:gd name="T15" fmla="*/ 368523351 h 28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37" h="2844">
                  <a:moveTo>
                    <a:pt x="2336" y="2843"/>
                  </a:moveTo>
                  <a:lnTo>
                    <a:pt x="2336" y="2843"/>
                  </a:lnTo>
                  <a:cubicBezTo>
                    <a:pt x="2336" y="430"/>
                    <a:pt x="2336" y="430"/>
                    <a:pt x="2336" y="430"/>
                  </a:cubicBezTo>
                  <a:cubicBezTo>
                    <a:pt x="1937" y="338"/>
                    <a:pt x="1490" y="261"/>
                    <a:pt x="1031" y="200"/>
                  </a:cubicBezTo>
                  <a:cubicBezTo>
                    <a:pt x="662" y="154"/>
                    <a:pt x="308" y="92"/>
                    <a:pt x="0" y="0"/>
                  </a:cubicBezTo>
                  <a:cubicBezTo>
                    <a:pt x="0" y="2397"/>
                    <a:pt x="0" y="2397"/>
                    <a:pt x="0" y="2397"/>
                  </a:cubicBezTo>
                  <a:cubicBezTo>
                    <a:pt x="246" y="2443"/>
                    <a:pt x="492" y="2489"/>
                    <a:pt x="754" y="2520"/>
                  </a:cubicBezTo>
                  <a:cubicBezTo>
                    <a:pt x="1352" y="2581"/>
                    <a:pt x="1890" y="2704"/>
                    <a:pt x="2336" y="2843"/>
                  </a:cubicBezTo>
                </a:path>
              </a:pathLst>
            </a:custGeom>
            <a:grpFill/>
            <a:ln>
              <a:noFill/>
            </a:ln>
            <a:effectLst/>
          </p:spPr>
          <p:txBody>
            <a:bodyPr wrap="none" anchor="ctr"/>
            <a:lstStyle/>
            <a:p>
              <a:endParaRPr lang="en-US" sz="2400"/>
            </a:p>
          </p:txBody>
        </p:sp>
        <p:sp>
          <p:nvSpPr>
            <p:cNvPr id="269" name="Freeform 7">
              <a:extLst>
                <a:ext uri="{FF2B5EF4-FFF2-40B4-BE49-F238E27FC236}">
                  <a16:creationId xmlns:a16="http://schemas.microsoft.com/office/drawing/2014/main" id="{4834EB78-FE6B-B741-91F1-89DFF9F81B72}"/>
                </a:ext>
              </a:extLst>
            </p:cNvPr>
            <p:cNvSpPr>
              <a:spLocks noChangeArrowheads="1"/>
            </p:cNvSpPr>
            <p:nvPr/>
          </p:nvSpPr>
          <p:spPr bwMode="auto">
            <a:xfrm>
              <a:off x="5117444" y="897250"/>
              <a:ext cx="76328" cy="84825"/>
            </a:xfrm>
            <a:custGeom>
              <a:avLst/>
              <a:gdLst>
                <a:gd name="T0" fmla="*/ 131561240 w 2337"/>
                <a:gd name="T1" fmla="*/ 304426317 h 2599"/>
                <a:gd name="T2" fmla="*/ 131561240 w 2337"/>
                <a:gd name="T3" fmla="*/ 304426317 h 2599"/>
                <a:gd name="T4" fmla="*/ 302785193 w 2337"/>
                <a:gd name="T5" fmla="*/ 336266863 h 2599"/>
                <a:gd name="T6" fmla="*/ 302785193 w 2337"/>
                <a:gd name="T7" fmla="*/ 25886746 h 2599"/>
                <a:gd name="T8" fmla="*/ 157355126 w 2337"/>
                <a:gd name="T9" fmla="*/ 4012492 h 2599"/>
                <a:gd name="T10" fmla="*/ 0 w 2337"/>
                <a:gd name="T11" fmla="*/ 9966293 h 2599"/>
                <a:gd name="T12" fmla="*/ 0 w 2337"/>
                <a:gd name="T13" fmla="*/ 316334278 h 2599"/>
                <a:gd name="T14" fmla="*/ 131561240 w 2337"/>
                <a:gd name="T15" fmla="*/ 304426317 h 25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37" h="2599">
                  <a:moveTo>
                    <a:pt x="1015" y="2352"/>
                  </a:moveTo>
                  <a:lnTo>
                    <a:pt x="1015" y="2352"/>
                  </a:lnTo>
                  <a:cubicBezTo>
                    <a:pt x="1475" y="2398"/>
                    <a:pt x="1937" y="2490"/>
                    <a:pt x="2336" y="2598"/>
                  </a:cubicBezTo>
                  <a:cubicBezTo>
                    <a:pt x="2336" y="200"/>
                    <a:pt x="2336" y="200"/>
                    <a:pt x="2336" y="200"/>
                  </a:cubicBezTo>
                  <a:cubicBezTo>
                    <a:pt x="1982" y="123"/>
                    <a:pt x="1598" y="62"/>
                    <a:pt x="1214" y="31"/>
                  </a:cubicBezTo>
                  <a:cubicBezTo>
                    <a:pt x="800" y="0"/>
                    <a:pt x="400" y="15"/>
                    <a:pt x="0" y="77"/>
                  </a:cubicBezTo>
                  <a:cubicBezTo>
                    <a:pt x="0" y="2444"/>
                    <a:pt x="0" y="2444"/>
                    <a:pt x="0" y="2444"/>
                  </a:cubicBezTo>
                  <a:cubicBezTo>
                    <a:pt x="323" y="2367"/>
                    <a:pt x="662" y="2321"/>
                    <a:pt x="1015" y="2352"/>
                  </a:cubicBezTo>
                </a:path>
              </a:pathLst>
            </a:custGeom>
            <a:grpFill/>
            <a:ln>
              <a:noFill/>
            </a:ln>
            <a:effectLst/>
          </p:spPr>
          <p:txBody>
            <a:bodyPr wrap="none" anchor="ctr"/>
            <a:lstStyle/>
            <a:p>
              <a:endParaRPr lang="en-US" sz="2400"/>
            </a:p>
          </p:txBody>
        </p:sp>
      </p:grpSp>
      <p:grpSp>
        <p:nvGrpSpPr>
          <p:cNvPr id="270" name="Group 269">
            <a:extLst>
              <a:ext uri="{FF2B5EF4-FFF2-40B4-BE49-F238E27FC236}">
                <a16:creationId xmlns:a16="http://schemas.microsoft.com/office/drawing/2014/main" id="{36F386D8-9189-7748-970F-24A83C7EDD50}"/>
              </a:ext>
            </a:extLst>
          </p:cNvPr>
          <p:cNvGrpSpPr>
            <a:grpSpLocks noChangeAspect="1"/>
          </p:cNvGrpSpPr>
          <p:nvPr/>
        </p:nvGrpSpPr>
        <p:grpSpPr>
          <a:xfrm>
            <a:off x="9773812" y="955219"/>
            <a:ext cx="463296" cy="824728"/>
            <a:chOff x="4973285" y="814298"/>
            <a:chExt cx="345924" cy="618545"/>
          </a:xfrm>
          <a:solidFill>
            <a:schemeClr val="bg2">
              <a:lumMod val="75000"/>
            </a:schemeClr>
          </a:solidFill>
        </p:grpSpPr>
        <p:sp>
          <p:nvSpPr>
            <p:cNvPr id="271" name="Freeform 3">
              <a:extLst>
                <a:ext uri="{FF2B5EF4-FFF2-40B4-BE49-F238E27FC236}">
                  <a16:creationId xmlns:a16="http://schemas.microsoft.com/office/drawing/2014/main" id="{BD5A6F1E-A727-E246-8030-154FB84D4D98}"/>
                </a:ext>
              </a:extLst>
            </p:cNvPr>
            <p:cNvSpPr>
              <a:spLocks noChangeArrowheads="1"/>
            </p:cNvSpPr>
            <p:nvPr/>
          </p:nvSpPr>
          <p:spPr bwMode="auto">
            <a:xfrm>
              <a:off x="5117444" y="814298"/>
              <a:ext cx="76328" cy="618545"/>
            </a:xfrm>
            <a:custGeom>
              <a:avLst/>
              <a:gdLst>
                <a:gd name="T0" fmla="*/ 302785193 w 2337"/>
                <a:gd name="T1" fmla="*/ 151498645 h 18940"/>
                <a:gd name="T2" fmla="*/ 302785193 w 2337"/>
                <a:gd name="T3" fmla="*/ 151498645 h 18940"/>
                <a:gd name="T4" fmla="*/ 151522385 w 2337"/>
                <a:gd name="T5" fmla="*/ 0 h 18940"/>
                <a:gd name="T6" fmla="*/ 0 w 2337"/>
                <a:gd name="T7" fmla="*/ 151498645 h 18940"/>
                <a:gd name="T8" fmla="*/ 0 w 2337"/>
                <a:gd name="T9" fmla="*/ 2147483646 h 18940"/>
                <a:gd name="T10" fmla="*/ 151522385 w 2337"/>
                <a:gd name="T11" fmla="*/ 2147483646 h 18940"/>
                <a:gd name="T12" fmla="*/ 302785193 w 2337"/>
                <a:gd name="T13" fmla="*/ 2147483646 h 18940"/>
                <a:gd name="T14" fmla="*/ 302785193 w 2337"/>
                <a:gd name="T15" fmla="*/ 151498645 h 189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37" h="18940">
                  <a:moveTo>
                    <a:pt x="2336" y="1169"/>
                  </a:moveTo>
                  <a:lnTo>
                    <a:pt x="2336" y="1169"/>
                  </a:lnTo>
                  <a:cubicBezTo>
                    <a:pt x="2336" y="523"/>
                    <a:pt x="1814" y="0"/>
                    <a:pt x="1169" y="0"/>
                  </a:cubicBezTo>
                  <a:cubicBezTo>
                    <a:pt x="523" y="0"/>
                    <a:pt x="0" y="523"/>
                    <a:pt x="0" y="1169"/>
                  </a:cubicBezTo>
                  <a:cubicBezTo>
                    <a:pt x="0" y="17770"/>
                    <a:pt x="0" y="17770"/>
                    <a:pt x="0" y="17770"/>
                  </a:cubicBezTo>
                  <a:cubicBezTo>
                    <a:pt x="0" y="18416"/>
                    <a:pt x="523" y="18939"/>
                    <a:pt x="1169" y="18939"/>
                  </a:cubicBezTo>
                  <a:cubicBezTo>
                    <a:pt x="1814" y="18939"/>
                    <a:pt x="2336" y="18416"/>
                    <a:pt x="2336" y="17770"/>
                  </a:cubicBezTo>
                  <a:lnTo>
                    <a:pt x="2336" y="1169"/>
                  </a:lnTo>
                </a:path>
              </a:pathLst>
            </a:custGeom>
            <a:grpFill/>
            <a:ln>
              <a:noFill/>
            </a:ln>
            <a:effectLst/>
          </p:spPr>
          <p:txBody>
            <a:bodyPr wrap="none" anchor="ctr"/>
            <a:lstStyle/>
            <a:p>
              <a:endParaRPr lang="en-US" sz="2400"/>
            </a:p>
          </p:txBody>
        </p:sp>
        <p:sp>
          <p:nvSpPr>
            <p:cNvPr id="272" name="Freeform 4">
              <a:extLst>
                <a:ext uri="{FF2B5EF4-FFF2-40B4-BE49-F238E27FC236}">
                  <a16:creationId xmlns:a16="http://schemas.microsoft.com/office/drawing/2014/main" id="{4B3EBA19-B928-2949-A51B-33190C4DA087}"/>
                </a:ext>
              </a:extLst>
            </p:cNvPr>
            <p:cNvSpPr>
              <a:spLocks noChangeArrowheads="1"/>
            </p:cNvSpPr>
            <p:nvPr/>
          </p:nvSpPr>
          <p:spPr bwMode="auto">
            <a:xfrm>
              <a:off x="4973285" y="897250"/>
              <a:ext cx="345924" cy="452351"/>
            </a:xfrm>
            <a:custGeom>
              <a:avLst/>
              <a:gdLst>
                <a:gd name="T0" fmla="*/ 1167250197 w 10593"/>
                <a:gd name="T1" fmla="*/ 878679987 h 13851"/>
                <a:gd name="T2" fmla="*/ 1167250197 w 10593"/>
                <a:gd name="T3" fmla="*/ 878679987 h 13851"/>
                <a:gd name="T4" fmla="*/ 874401020 w 10593"/>
                <a:gd name="T5" fmla="*/ 755042517 h 13851"/>
                <a:gd name="T6" fmla="*/ 874401020 w 10593"/>
                <a:gd name="T7" fmla="*/ 755042517 h 13851"/>
                <a:gd name="T8" fmla="*/ 874401020 w 10593"/>
                <a:gd name="T9" fmla="*/ 755042517 h 13851"/>
                <a:gd name="T10" fmla="*/ 705299866 w 10593"/>
                <a:gd name="T11" fmla="*/ 725235015 h 13851"/>
                <a:gd name="T12" fmla="*/ 571703752 w 10593"/>
                <a:gd name="T13" fmla="*/ 699315134 h 13851"/>
                <a:gd name="T14" fmla="*/ 571703752 w 10593"/>
                <a:gd name="T15" fmla="*/ 699315134 h 13851"/>
                <a:gd name="T16" fmla="*/ 440310301 w 10593"/>
                <a:gd name="T17" fmla="*/ 641514161 h 13851"/>
                <a:gd name="T18" fmla="*/ 370596838 w 10593"/>
                <a:gd name="T19" fmla="*/ 519950282 h 13851"/>
                <a:gd name="T20" fmla="*/ 436293383 w 10593"/>
                <a:gd name="T21" fmla="*/ 390481199 h 13851"/>
                <a:gd name="T22" fmla="*/ 571703752 w 10593"/>
                <a:gd name="T23" fmla="*/ 316739499 h 13851"/>
                <a:gd name="T24" fmla="*/ 571703752 w 10593"/>
                <a:gd name="T25" fmla="*/ 316739499 h 13851"/>
                <a:gd name="T26" fmla="*/ 703226792 w 10593"/>
                <a:gd name="T27" fmla="*/ 304816354 h 13851"/>
                <a:gd name="T28" fmla="*/ 874401020 w 10593"/>
                <a:gd name="T29" fmla="*/ 336697807 h 13851"/>
                <a:gd name="T30" fmla="*/ 874401020 w 10593"/>
                <a:gd name="T31" fmla="*/ 336697807 h 13851"/>
                <a:gd name="T32" fmla="*/ 1073564090 w 10593"/>
                <a:gd name="T33" fmla="*/ 412383498 h 13851"/>
                <a:gd name="T34" fmla="*/ 1276874028 w 10593"/>
                <a:gd name="T35" fmla="*/ 348620952 h 13851"/>
                <a:gd name="T36" fmla="*/ 1215064812 w 10593"/>
                <a:gd name="T37" fmla="*/ 145409809 h 13851"/>
                <a:gd name="T38" fmla="*/ 874401020 w 10593"/>
                <a:gd name="T39" fmla="*/ 25919880 h 13851"/>
                <a:gd name="T40" fmla="*/ 874401020 w 10593"/>
                <a:gd name="T41" fmla="*/ 25919880 h 13851"/>
                <a:gd name="T42" fmla="*/ 729012969 w 10593"/>
                <a:gd name="T43" fmla="*/ 4017581 h 13851"/>
                <a:gd name="T44" fmla="*/ 571703752 w 10593"/>
                <a:gd name="T45" fmla="*/ 9979154 h 13851"/>
                <a:gd name="T46" fmla="*/ 571703752 w 10593"/>
                <a:gd name="T47" fmla="*/ 9979154 h 13851"/>
                <a:gd name="T48" fmla="*/ 231169550 w 10593"/>
                <a:gd name="T49" fmla="*/ 167441708 h 13851"/>
                <a:gd name="T50" fmla="*/ 67769979 w 10593"/>
                <a:gd name="T51" fmla="*/ 519950282 h 13851"/>
                <a:gd name="T52" fmla="*/ 269006483 w 10593"/>
                <a:gd name="T53" fmla="*/ 890603132 h 13851"/>
                <a:gd name="T54" fmla="*/ 571703752 w 10593"/>
                <a:gd name="T55" fmla="*/ 1009963461 h 13851"/>
                <a:gd name="T56" fmla="*/ 571703752 w 10593"/>
                <a:gd name="T57" fmla="*/ 1009963461 h 13851"/>
                <a:gd name="T58" fmla="*/ 669406417 w 10593"/>
                <a:gd name="T59" fmla="*/ 1025904188 h 13851"/>
                <a:gd name="T60" fmla="*/ 874401020 w 10593"/>
                <a:gd name="T61" fmla="*/ 1067764435 h 13851"/>
                <a:gd name="T62" fmla="*/ 874401020 w 10593"/>
                <a:gd name="T63" fmla="*/ 1067764435 h 13851"/>
                <a:gd name="T64" fmla="*/ 991929460 w 10593"/>
                <a:gd name="T65" fmla="*/ 1125565768 h 13851"/>
                <a:gd name="T66" fmla="*/ 1069676761 w 10593"/>
                <a:gd name="T67" fmla="*/ 1270975577 h 13851"/>
                <a:gd name="T68" fmla="*/ 987912181 w 10593"/>
                <a:gd name="T69" fmla="*/ 1418458977 h 13851"/>
                <a:gd name="T70" fmla="*/ 874401020 w 10593"/>
                <a:gd name="T71" fmla="*/ 1470168779 h 13851"/>
                <a:gd name="T72" fmla="*/ 874401020 w 10593"/>
                <a:gd name="T73" fmla="*/ 1470168779 h 13851"/>
                <a:gd name="T74" fmla="*/ 874401020 w 10593"/>
                <a:gd name="T75" fmla="*/ 1470168779 h 13851"/>
                <a:gd name="T76" fmla="*/ 697266029 w 10593"/>
                <a:gd name="T77" fmla="*/ 1492071078 h 13851"/>
                <a:gd name="T78" fmla="*/ 571703752 w 10593"/>
                <a:gd name="T79" fmla="*/ 1480147933 h 13851"/>
                <a:gd name="T80" fmla="*/ 571703752 w 10593"/>
                <a:gd name="T81" fmla="*/ 1480147933 h 13851"/>
                <a:gd name="T82" fmla="*/ 257085317 w 10593"/>
                <a:gd name="T83" fmla="*/ 1358584413 h 13851"/>
                <a:gd name="T84" fmla="*/ 45871131 w 10593"/>
                <a:gd name="T85" fmla="*/ 1400444660 h 13851"/>
                <a:gd name="T86" fmla="*/ 87725343 w 10593"/>
                <a:gd name="T87" fmla="*/ 1609617015 h 13851"/>
                <a:gd name="T88" fmla="*/ 571703752 w 10593"/>
                <a:gd name="T89" fmla="*/ 1784964287 h 13851"/>
                <a:gd name="T90" fmla="*/ 571703752 w 10593"/>
                <a:gd name="T91" fmla="*/ 1784964287 h 13851"/>
                <a:gd name="T92" fmla="*/ 697266029 w 10593"/>
                <a:gd name="T93" fmla="*/ 1794943441 h 13851"/>
                <a:gd name="T94" fmla="*/ 874401020 w 10593"/>
                <a:gd name="T95" fmla="*/ 1779002714 h 13851"/>
                <a:gd name="T96" fmla="*/ 874401020 w 10593"/>
                <a:gd name="T97" fmla="*/ 1779002714 h 13851"/>
                <a:gd name="T98" fmla="*/ 874401020 w 10593"/>
                <a:gd name="T99" fmla="*/ 1779002714 h 13851"/>
                <a:gd name="T100" fmla="*/ 1159345589 w 10593"/>
                <a:gd name="T101" fmla="*/ 1667418349 h 13851"/>
                <a:gd name="T102" fmla="*/ 1372503619 w 10593"/>
                <a:gd name="T103" fmla="*/ 1270975577 h 13851"/>
                <a:gd name="T104" fmla="*/ 1167250197 w 10593"/>
                <a:gd name="T105" fmla="*/ 878679987 h 1385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593" h="13851">
                  <a:moveTo>
                    <a:pt x="9008" y="6780"/>
                  </a:moveTo>
                  <a:lnTo>
                    <a:pt x="9008" y="6780"/>
                  </a:lnTo>
                  <a:cubicBezTo>
                    <a:pt x="8408" y="6364"/>
                    <a:pt x="7655" y="6042"/>
                    <a:pt x="6748" y="5826"/>
                  </a:cubicBezTo>
                  <a:cubicBezTo>
                    <a:pt x="6349" y="5734"/>
                    <a:pt x="5902" y="5657"/>
                    <a:pt x="5443" y="5596"/>
                  </a:cubicBezTo>
                  <a:cubicBezTo>
                    <a:pt x="5074" y="5550"/>
                    <a:pt x="4720" y="5488"/>
                    <a:pt x="4412" y="5396"/>
                  </a:cubicBezTo>
                  <a:cubicBezTo>
                    <a:pt x="3997" y="5288"/>
                    <a:pt x="3659" y="5135"/>
                    <a:pt x="3398" y="4950"/>
                  </a:cubicBezTo>
                  <a:cubicBezTo>
                    <a:pt x="3013" y="4704"/>
                    <a:pt x="2860" y="4412"/>
                    <a:pt x="2860" y="4012"/>
                  </a:cubicBezTo>
                  <a:cubicBezTo>
                    <a:pt x="2860" y="3567"/>
                    <a:pt x="3136" y="3213"/>
                    <a:pt x="3367" y="3013"/>
                  </a:cubicBezTo>
                  <a:cubicBezTo>
                    <a:pt x="3644" y="2736"/>
                    <a:pt x="4013" y="2552"/>
                    <a:pt x="4412" y="2444"/>
                  </a:cubicBezTo>
                  <a:cubicBezTo>
                    <a:pt x="4735" y="2367"/>
                    <a:pt x="5074" y="2321"/>
                    <a:pt x="5427" y="2352"/>
                  </a:cubicBezTo>
                  <a:cubicBezTo>
                    <a:pt x="5887" y="2398"/>
                    <a:pt x="6349" y="2490"/>
                    <a:pt x="6748" y="2598"/>
                  </a:cubicBezTo>
                  <a:cubicBezTo>
                    <a:pt x="7640" y="2844"/>
                    <a:pt x="8270" y="3167"/>
                    <a:pt x="8285" y="3182"/>
                  </a:cubicBezTo>
                  <a:cubicBezTo>
                    <a:pt x="8854" y="3474"/>
                    <a:pt x="9546" y="3259"/>
                    <a:pt x="9854" y="2690"/>
                  </a:cubicBezTo>
                  <a:cubicBezTo>
                    <a:pt x="10161" y="2121"/>
                    <a:pt x="9946" y="1415"/>
                    <a:pt x="9377" y="1122"/>
                  </a:cubicBezTo>
                  <a:cubicBezTo>
                    <a:pt x="9315" y="1091"/>
                    <a:pt x="8224" y="507"/>
                    <a:pt x="6748" y="200"/>
                  </a:cubicBezTo>
                  <a:cubicBezTo>
                    <a:pt x="6394" y="123"/>
                    <a:pt x="6010" y="62"/>
                    <a:pt x="5626" y="31"/>
                  </a:cubicBezTo>
                  <a:cubicBezTo>
                    <a:pt x="5212" y="0"/>
                    <a:pt x="4812" y="15"/>
                    <a:pt x="4412" y="77"/>
                  </a:cubicBezTo>
                  <a:cubicBezTo>
                    <a:pt x="3429" y="215"/>
                    <a:pt x="2491" y="646"/>
                    <a:pt x="1784" y="1292"/>
                  </a:cubicBezTo>
                  <a:cubicBezTo>
                    <a:pt x="969" y="2029"/>
                    <a:pt x="523" y="2998"/>
                    <a:pt x="523" y="4012"/>
                  </a:cubicBezTo>
                  <a:cubicBezTo>
                    <a:pt x="523" y="5196"/>
                    <a:pt x="1061" y="6180"/>
                    <a:pt x="2076" y="6872"/>
                  </a:cubicBezTo>
                  <a:cubicBezTo>
                    <a:pt x="2691" y="7301"/>
                    <a:pt x="3475" y="7608"/>
                    <a:pt x="4412" y="7793"/>
                  </a:cubicBezTo>
                  <a:cubicBezTo>
                    <a:pt x="4658" y="7839"/>
                    <a:pt x="4904" y="7885"/>
                    <a:pt x="5166" y="7916"/>
                  </a:cubicBezTo>
                  <a:cubicBezTo>
                    <a:pt x="5764" y="7977"/>
                    <a:pt x="6302" y="8100"/>
                    <a:pt x="6748" y="8239"/>
                  </a:cubicBezTo>
                  <a:cubicBezTo>
                    <a:pt x="7117" y="8362"/>
                    <a:pt x="7424" y="8516"/>
                    <a:pt x="7655" y="8685"/>
                  </a:cubicBezTo>
                  <a:cubicBezTo>
                    <a:pt x="8070" y="8977"/>
                    <a:pt x="8255" y="9330"/>
                    <a:pt x="8255" y="9807"/>
                  </a:cubicBezTo>
                  <a:cubicBezTo>
                    <a:pt x="8255" y="10268"/>
                    <a:pt x="8055" y="10652"/>
                    <a:pt x="7624" y="10945"/>
                  </a:cubicBezTo>
                  <a:cubicBezTo>
                    <a:pt x="7378" y="11113"/>
                    <a:pt x="7087" y="11252"/>
                    <a:pt x="6748" y="11344"/>
                  </a:cubicBezTo>
                  <a:cubicBezTo>
                    <a:pt x="6349" y="11452"/>
                    <a:pt x="5887" y="11513"/>
                    <a:pt x="5381" y="11513"/>
                  </a:cubicBezTo>
                  <a:cubicBezTo>
                    <a:pt x="5074" y="11513"/>
                    <a:pt x="4751" y="11482"/>
                    <a:pt x="4412" y="11421"/>
                  </a:cubicBezTo>
                  <a:cubicBezTo>
                    <a:pt x="3536" y="11267"/>
                    <a:pt x="2629" y="10929"/>
                    <a:pt x="1984" y="10483"/>
                  </a:cubicBezTo>
                  <a:cubicBezTo>
                    <a:pt x="1446" y="10130"/>
                    <a:pt x="723" y="10268"/>
                    <a:pt x="354" y="10806"/>
                  </a:cubicBezTo>
                  <a:cubicBezTo>
                    <a:pt x="0" y="11344"/>
                    <a:pt x="139" y="12067"/>
                    <a:pt x="677" y="12420"/>
                  </a:cubicBezTo>
                  <a:cubicBezTo>
                    <a:pt x="1707" y="13112"/>
                    <a:pt x="3091" y="13604"/>
                    <a:pt x="4412" y="13773"/>
                  </a:cubicBezTo>
                  <a:cubicBezTo>
                    <a:pt x="4751" y="13819"/>
                    <a:pt x="5074" y="13850"/>
                    <a:pt x="5381" y="13850"/>
                  </a:cubicBezTo>
                  <a:cubicBezTo>
                    <a:pt x="5857" y="13850"/>
                    <a:pt x="6318" y="13804"/>
                    <a:pt x="6748" y="13727"/>
                  </a:cubicBezTo>
                  <a:cubicBezTo>
                    <a:pt x="7594" y="13573"/>
                    <a:pt x="8347" y="13281"/>
                    <a:pt x="8947" y="12866"/>
                  </a:cubicBezTo>
                  <a:cubicBezTo>
                    <a:pt x="10007" y="12128"/>
                    <a:pt x="10592" y="11037"/>
                    <a:pt x="10592" y="9807"/>
                  </a:cubicBezTo>
                  <a:cubicBezTo>
                    <a:pt x="10592" y="8562"/>
                    <a:pt x="10038" y="7516"/>
                    <a:pt x="9008" y="6780"/>
                  </a:cubicBezTo>
                </a:path>
              </a:pathLst>
            </a:custGeom>
            <a:grpFill/>
            <a:ln>
              <a:noFill/>
            </a:ln>
            <a:effectLst/>
          </p:spPr>
          <p:txBody>
            <a:bodyPr wrap="none" anchor="ctr"/>
            <a:lstStyle/>
            <a:p>
              <a:endParaRPr lang="en-US" sz="2400"/>
            </a:p>
          </p:txBody>
        </p:sp>
      </p:grpSp>
      <p:grpSp>
        <p:nvGrpSpPr>
          <p:cNvPr id="276" name="Group 275">
            <a:extLst>
              <a:ext uri="{FF2B5EF4-FFF2-40B4-BE49-F238E27FC236}">
                <a16:creationId xmlns:a16="http://schemas.microsoft.com/office/drawing/2014/main" id="{82131519-F01B-0649-8E34-28613ADA48E2}"/>
              </a:ext>
            </a:extLst>
          </p:cNvPr>
          <p:cNvGrpSpPr>
            <a:grpSpLocks noChangeAspect="1"/>
          </p:cNvGrpSpPr>
          <p:nvPr/>
        </p:nvGrpSpPr>
        <p:grpSpPr>
          <a:xfrm>
            <a:off x="7863496" y="955219"/>
            <a:ext cx="463296" cy="824728"/>
            <a:chOff x="4973285" y="814298"/>
            <a:chExt cx="345924" cy="618545"/>
          </a:xfrm>
          <a:solidFill>
            <a:schemeClr val="bg2">
              <a:lumMod val="75000"/>
            </a:schemeClr>
          </a:solidFill>
        </p:grpSpPr>
        <p:sp>
          <p:nvSpPr>
            <p:cNvPr id="277" name="Freeform 3">
              <a:extLst>
                <a:ext uri="{FF2B5EF4-FFF2-40B4-BE49-F238E27FC236}">
                  <a16:creationId xmlns:a16="http://schemas.microsoft.com/office/drawing/2014/main" id="{947B81D3-D5F6-D243-95E0-0579C92AC01C}"/>
                </a:ext>
              </a:extLst>
            </p:cNvPr>
            <p:cNvSpPr>
              <a:spLocks noChangeArrowheads="1"/>
            </p:cNvSpPr>
            <p:nvPr/>
          </p:nvSpPr>
          <p:spPr bwMode="auto">
            <a:xfrm>
              <a:off x="5117444" y="814298"/>
              <a:ext cx="76328" cy="618545"/>
            </a:xfrm>
            <a:custGeom>
              <a:avLst/>
              <a:gdLst>
                <a:gd name="T0" fmla="*/ 302785193 w 2337"/>
                <a:gd name="T1" fmla="*/ 151498645 h 18940"/>
                <a:gd name="T2" fmla="*/ 302785193 w 2337"/>
                <a:gd name="T3" fmla="*/ 151498645 h 18940"/>
                <a:gd name="T4" fmla="*/ 151522385 w 2337"/>
                <a:gd name="T5" fmla="*/ 0 h 18940"/>
                <a:gd name="T6" fmla="*/ 0 w 2337"/>
                <a:gd name="T7" fmla="*/ 151498645 h 18940"/>
                <a:gd name="T8" fmla="*/ 0 w 2337"/>
                <a:gd name="T9" fmla="*/ 2147483646 h 18940"/>
                <a:gd name="T10" fmla="*/ 151522385 w 2337"/>
                <a:gd name="T11" fmla="*/ 2147483646 h 18940"/>
                <a:gd name="T12" fmla="*/ 302785193 w 2337"/>
                <a:gd name="T13" fmla="*/ 2147483646 h 18940"/>
                <a:gd name="T14" fmla="*/ 302785193 w 2337"/>
                <a:gd name="T15" fmla="*/ 151498645 h 189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37" h="18940">
                  <a:moveTo>
                    <a:pt x="2336" y="1169"/>
                  </a:moveTo>
                  <a:lnTo>
                    <a:pt x="2336" y="1169"/>
                  </a:lnTo>
                  <a:cubicBezTo>
                    <a:pt x="2336" y="523"/>
                    <a:pt x="1814" y="0"/>
                    <a:pt x="1169" y="0"/>
                  </a:cubicBezTo>
                  <a:cubicBezTo>
                    <a:pt x="523" y="0"/>
                    <a:pt x="0" y="523"/>
                    <a:pt x="0" y="1169"/>
                  </a:cubicBezTo>
                  <a:cubicBezTo>
                    <a:pt x="0" y="17770"/>
                    <a:pt x="0" y="17770"/>
                    <a:pt x="0" y="17770"/>
                  </a:cubicBezTo>
                  <a:cubicBezTo>
                    <a:pt x="0" y="18416"/>
                    <a:pt x="523" y="18939"/>
                    <a:pt x="1169" y="18939"/>
                  </a:cubicBezTo>
                  <a:cubicBezTo>
                    <a:pt x="1814" y="18939"/>
                    <a:pt x="2336" y="18416"/>
                    <a:pt x="2336" y="17770"/>
                  </a:cubicBezTo>
                  <a:lnTo>
                    <a:pt x="2336" y="1169"/>
                  </a:lnTo>
                </a:path>
              </a:pathLst>
            </a:custGeom>
            <a:grpFill/>
            <a:ln>
              <a:noFill/>
            </a:ln>
            <a:effectLst/>
          </p:spPr>
          <p:txBody>
            <a:bodyPr wrap="none" anchor="ctr"/>
            <a:lstStyle/>
            <a:p>
              <a:endParaRPr lang="en-US" sz="2400"/>
            </a:p>
          </p:txBody>
        </p:sp>
        <p:sp>
          <p:nvSpPr>
            <p:cNvPr id="278" name="Freeform 4">
              <a:extLst>
                <a:ext uri="{FF2B5EF4-FFF2-40B4-BE49-F238E27FC236}">
                  <a16:creationId xmlns:a16="http://schemas.microsoft.com/office/drawing/2014/main" id="{D91BE7BA-BE60-BF41-BBDD-F495E2F48C50}"/>
                </a:ext>
              </a:extLst>
            </p:cNvPr>
            <p:cNvSpPr>
              <a:spLocks noChangeArrowheads="1"/>
            </p:cNvSpPr>
            <p:nvPr/>
          </p:nvSpPr>
          <p:spPr bwMode="auto">
            <a:xfrm>
              <a:off x="4973285" y="897250"/>
              <a:ext cx="345924" cy="452351"/>
            </a:xfrm>
            <a:custGeom>
              <a:avLst/>
              <a:gdLst>
                <a:gd name="T0" fmla="*/ 1167250197 w 10593"/>
                <a:gd name="T1" fmla="*/ 878679987 h 13851"/>
                <a:gd name="T2" fmla="*/ 1167250197 w 10593"/>
                <a:gd name="T3" fmla="*/ 878679987 h 13851"/>
                <a:gd name="T4" fmla="*/ 874401020 w 10593"/>
                <a:gd name="T5" fmla="*/ 755042517 h 13851"/>
                <a:gd name="T6" fmla="*/ 874401020 w 10593"/>
                <a:gd name="T7" fmla="*/ 755042517 h 13851"/>
                <a:gd name="T8" fmla="*/ 874401020 w 10593"/>
                <a:gd name="T9" fmla="*/ 755042517 h 13851"/>
                <a:gd name="T10" fmla="*/ 705299866 w 10593"/>
                <a:gd name="T11" fmla="*/ 725235015 h 13851"/>
                <a:gd name="T12" fmla="*/ 571703752 w 10593"/>
                <a:gd name="T13" fmla="*/ 699315134 h 13851"/>
                <a:gd name="T14" fmla="*/ 571703752 w 10593"/>
                <a:gd name="T15" fmla="*/ 699315134 h 13851"/>
                <a:gd name="T16" fmla="*/ 440310301 w 10593"/>
                <a:gd name="T17" fmla="*/ 641514161 h 13851"/>
                <a:gd name="T18" fmla="*/ 370596838 w 10593"/>
                <a:gd name="T19" fmla="*/ 519950282 h 13851"/>
                <a:gd name="T20" fmla="*/ 436293383 w 10593"/>
                <a:gd name="T21" fmla="*/ 390481199 h 13851"/>
                <a:gd name="T22" fmla="*/ 571703752 w 10593"/>
                <a:gd name="T23" fmla="*/ 316739499 h 13851"/>
                <a:gd name="T24" fmla="*/ 571703752 w 10593"/>
                <a:gd name="T25" fmla="*/ 316739499 h 13851"/>
                <a:gd name="T26" fmla="*/ 703226792 w 10593"/>
                <a:gd name="T27" fmla="*/ 304816354 h 13851"/>
                <a:gd name="T28" fmla="*/ 874401020 w 10593"/>
                <a:gd name="T29" fmla="*/ 336697807 h 13851"/>
                <a:gd name="T30" fmla="*/ 874401020 w 10593"/>
                <a:gd name="T31" fmla="*/ 336697807 h 13851"/>
                <a:gd name="T32" fmla="*/ 1073564090 w 10593"/>
                <a:gd name="T33" fmla="*/ 412383498 h 13851"/>
                <a:gd name="T34" fmla="*/ 1276874028 w 10593"/>
                <a:gd name="T35" fmla="*/ 348620952 h 13851"/>
                <a:gd name="T36" fmla="*/ 1215064812 w 10593"/>
                <a:gd name="T37" fmla="*/ 145409809 h 13851"/>
                <a:gd name="T38" fmla="*/ 874401020 w 10593"/>
                <a:gd name="T39" fmla="*/ 25919880 h 13851"/>
                <a:gd name="T40" fmla="*/ 874401020 w 10593"/>
                <a:gd name="T41" fmla="*/ 25919880 h 13851"/>
                <a:gd name="T42" fmla="*/ 729012969 w 10593"/>
                <a:gd name="T43" fmla="*/ 4017581 h 13851"/>
                <a:gd name="T44" fmla="*/ 571703752 w 10593"/>
                <a:gd name="T45" fmla="*/ 9979154 h 13851"/>
                <a:gd name="T46" fmla="*/ 571703752 w 10593"/>
                <a:gd name="T47" fmla="*/ 9979154 h 13851"/>
                <a:gd name="T48" fmla="*/ 231169550 w 10593"/>
                <a:gd name="T49" fmla="*/ 167441708 h 13851"/>
                <a:gd name="T50" fmla="*/ 67769979 w 10593"/>
                <a:gd name="T51" fmla="*/ 519950282 h 13851"/>
                <a:gd name="T52" fmla="*/ 269006483 w 10593"/>
                <a:gd name="T53" fmla="*/ 890603132 h 13851"/>
                <a:gd name="T54" fmla="*/ 571703752 w 10593"/>
                <a:gd name="T55" fmla="*/ 1009963461 h 13851"/>
                <a:gd name="T56" fmla="*/ 571703752 w 10593"/>
                <a:gd name="T57" fmla="*/ 1009963461 h 13851"/>
                <a:gd name="T58" fmla="*/ 669406417 w 10593"/>
                <a:gd name="T59" fmla="*/ 1025904188 h 13851"/>
                <a:gd name="T60" fmla="*/ 874401020 w 10593"/>
                <a:gd name="T61" fmla="*/ 1067764435 h 13851"/>
                <a:gd name="T62" fmla="*/ 874401020 w 10593"/>
                <a:gd name="T63" fmla="*/ 1067764435 h 13851"/>
                <a:gd name="T64" fmla="*/ 991929460 w 10593"/>
                <a:gd name="T65" fmla="*/ 1125565768 h 13851"/>
                <a:gd name="T66" fmla="*/ 1069676761 w 10593"/>
                <a:gd name="T67" fmla="*/ 1270975577 h 13851"/>
                <a:gd name="T68" fmla="*/ 987912181 w 10593"/>
                <a:gd name="T69" fmla="*/ 1418458977 h 13851"/>
                <a:gd name="T70" fmla="*/ 874401020 w 10593"/>
                <a:gd name="T71" fmla="*/ 1470168779 h 13851"/>
                <a:gd name="T72" fmla="*/ 874401020 w 10593"/>
                <a:gd name="T73" fmla="*/ 1470168779 h 13851"/>
                <a:gd name="T74" fmla="*/ 874401020 w 10593"/>
                <a:gd name="T75" fmla="*/ 1470168779 h 13851"/>
                <a:gd name="T76" fmla="*/ 697266029 w 10593"/>
                <a:gd name="T77" fmla="*/ 1492071078 h 13851"/>
                <a:gd name="T78" fmla="*/ 571703752 w 10593"/>
                <a:gd name="T79" fmla="*/ 1480147933 h 13851"/>
                <a:gd name="T80" fmla="*/ 571703752 w 10593"/>
                <a:gd name="T81" fmla="*/ 1480147933 h 13851"/>
                <a:gd name="T82" fmla="*/ 257085317 w 10593"/>
                <a:gd name="T83" fmla="*/ 1358584413 h 13851"/>
                <a:gd name="T84" fmla="*/ 45871131 w 10593"/>
                <a:gd name="T85" fmla="*/ 1400444660 h 13851"/>
                <a:gd name="T86" fmla="*/ 87725343 w 10593"/>
                <a:gd name="T87" fmla="*/ 1609617015 h 13851"/>
                <a:gd name="T88" fmla="*/ 571703752 w 10593"/>
                <a:gd name="T89" fmla="*/ 1784964287 h 13851"/>
                <a:gd name="T90" fmla="*/ 571703752 w 10593"/>
                <a:gd name="T91" fmla="*/ 1784964287 h 13851"/>
                <a:gd name="T92" fmla="*/ 697266029 w 10593"/>
                <a:gd name="T93" fmla="*/ 1794943441 h 13851"/>
                <a:gd name="T94" fmla="*/ 874401020 w 10593"/>
                <a:gd name="T95" fmla="*/ 1779002714 h 13851"/>
                <a:gd name="T96" fmla="*/ 874401020 w 10593"/>
                <a:gd name="T97" fmla="*/ 1779002714 h 13851"/>
                <a:gd name="T98" fmla="*/ 874401020 w 10593"/>
                <a:gd name="T99" fmla="*/ 1779002714 h 13851"/>
                <a:gd name="T100" fmla="*/ 1159345589 w 10593"/>
                <a:gd name="T101" fmla="*/ 1667418349 h 13851"/>
                <a:gd name="T102" fmla="*/ 1372503619 w 10593"/>
                <a:gd name="T103" fmla="*/ 1270975577 h 13851"/>
                <a:gd name="T104" fmla="*/ 1167250197 w 10593"/>
                <a:gd name="T105" fmla="*/ 878679987 h 1385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593" h="13851">
                  <a:moveTo>
                    <a:pt x="9008" y="6780"/>
                  </a:moveTo>
                  <a:lnTo>
                    <a:pt x="9008" y="6780"/>
                  </a:lnTo>
                  <a:cubicBezTo>
                    <a:pt x="8408" y="6364"/>
                    <a:pt x="7655" y="6042"/>
                    <a:pt x="6748" y="5826"/>
                  </a:cubicBezTo>
                  <a:cubicBezTo>
                    <a:pt x="6349" y="5734"/>
                    <a:pt x="5902" y="5657"/>
                    <a:pt x="5443" y="5596"/>
                  </a:cubicBezTo>
                  <a:cubicBezTo>
                    <a:pt x="5074" y="5550"/>
                    <a:pt x="4720" y="5488"/>
                    <a:pt x="4412" y="5396"/>
                  </a:cubicBezTo>
                  <a:cubicBezTo>
                    <a:pt x="3997" y="5288"/>
                    <a:pt x="3659" y="5135"/>
                    <a:pt x="3398" y="4950"/>
                  </a:cubicBezTo>
                  <a:cubicBezTo>
                    <a:pt x="3013" y="4704"/>
                    <a:pt x="2860" y="4412"/>
                    <a:pt x="2860" y="4012"/>
                  </a:cubicBezTo>
                  <a:cubicBezTo>
                    <a:pt x="2860" y="3567"/>
                    <a:pt x="3136" y="3213"/>
                    <a:pt x="3367" y="3013"/>
                  </a:cubicBezTo>
                  <a:cubicBezTo>
                    <a:pt x="3644" y="2736"/>
                    <a:pt x="4013" y="2552"/>
                    <a:pt x="4412" y="2444"/>
                  </a:cubicBezTo>
                  <a:cubicBezTo>
                    <a:pt x="4735" y="2367"/>
                    <a:pt x="5074" y="2321"/>
                    <a:pt x="5427" y="2352"/>
                  </a:cubicBezTo>
                  <a:cubicBezTo>
                    <a:pt x="5887" y="2398"/>
                    <a:pt x="6349" y="2490"/>
                    <a:pt x="6748" y="2598"/>
                  </a:cubicBezTo>
                  <a:cubicBezTo>
                    <a:pt x="7640" y="2844"/>
                    <a:pt x="8270" y="3167"/>
                    <a:pt x="8285" y="3182"/>
                  </a:cubicBezTo>
                  <a:cubicBezTo>
                    <a:pt x="8854" y="3474"/>
                    <a:pt x="9546" y="3259"/>
                    <a:pt x="9854" y="2690"/>
                  </a:cubicBezTo>
                  <a:cubicBezTo>
                    <a:pt x="10161" y="2121"/>
                    <a:pt x="9946" y="1415"/>
                    <a:pt x="9377" y="1122"/>
                  </a:cubicBezTo>
                  <a:cubicBezTo>
                    <a:pt x="9315" y="1091"/>
                    <a:pt x="8224" y="507"/>
                    <a:pt x="6748" y="200"/>
                  </a:cubicBezTo>
                  <a:cubicBezTo>
                    <a:pt x="6394" y="123"/>
                    <a:pt x="6010" y="62"/>
                    <a:pt x="5626" y="31"/>
                  </a:cubicBezTo>
                  <a:cubicBezTo>
                    <a:pt x="5212" y="0"/>
                    <a:pt x="4812" y="15"/>
                    <a:pt x="4412" y="77"/>
                  </a:cubicBezTo>
                  <a:cubicBezTo>
                    <a:pt x="3429" y="215"/>
                    <a:pt x="2491" y="646"/>
                    <a:pt x="1784" y="1292"/>
                  </a:cubicBezTo>
                  <a:cubicBezTo>
                    <a:pt x="969" y="2029"/>
                    <a:pt x="523" y="2998"/>
                    <a:pt x="523" y="4012"/>
                  </a:cubicBezTo>
                  <a:cubicBezTo>
                    <a:pt x="523" y="5196"/>
                    <a:pt x="1061" y="6180"/>
                    <a:pt x="2076" y="6872"/>
                  </a:cubicBezTo>
                  <a:cubicBezTo>
                    <a:pt x="2691" y="7301"/>
                    <a:pt x="3475" y="7608"/>
                    <a:pt x="4412" y="7793"/>
                  </a:cubicBezTo>
                  <a:cubicBezTo>
                    <a:pt x="4658" y="7839"/>
                    <a:pt x="4904" y="7885"/>
                    <a:pt x="5166" y="7916"/>
                  </a:cubicBezTo>
                  <a:cubicBezTo>
                    <a:pt x="5764" y="7977"/>
                    <a:pt x="6302" y="8100"/>
                    <a:pt x="6748" y="8239"/>
                  </a:cubicBezTo>
                  <a:cubicBezTo>
                    <a:pt x="7117" y="8362"/>
                    <a:pt x="7424" y="8516"/>
                    <a:pt x="7655" y="8685"/>
                  </a:cubicBezTo>
                  <a:cubicBezTo>
                    <a:pt x="8070" y="8977"/>
                    <a:pt x="8255" y="9330"/>
                    <a:pt x="8255" y="9807"/>
                  </a:cubicBezTo>
                  <a:cubicBezTo>
                    <a:pt x="8255" y="10268"/>
                    <a:pt x="8055" y="10652"/>
                    <a:pt x="7624" y="10945"/>
                  </a:cubicBezTo>
                  <a:cubicBezTo>
                    <a:pt x="7378" y="11113"/>
                    <a:pt x="7087" y="11252"/>
                    <a:pt x="6748" y="11344"/>
                  </a:cubicBezTo>
                  <a:cubicBezTo>
                    <a:pt x="6349" y="11452"/>
                    <a:pt x="5887" y="11513"/>
                    <a:pt x="5381" y="11513"/>
                  </a:cubicBezTo>
                  <a:cubicBezTo>
                    <a:pt x="5074" y="11513"/>
                    <a:pt x="4751" y="11482"/>
                    <a:pt x="4412" y="11421"/>
                  </a:cubicBezTo>
                  <a:cubicBezTo>
                    <a:pt x="3536" y="11267"/>
                    <a:pt x="2629" y="10929"/>
                    <a:pt x="1984" y="10483"/>
                  </a:cubicBezTo>
                  <a:cubicBezTo>
                    <a:pt x="1446" y="10130"/>
                    <a:pt x="723" y="10268"/>
                    <a:pt x="354" y="10806"/>
                  </a:cubicBezTo>
                  <a:cubicBezTo>
                    <a:pt x="0" y="11344"/>
                    <a:pt x="139" y="12067"/>
                    <a:pt x="677" y="12420"/>
                  </a:cubicBezTo>
                  <a:cubicBezTo>
                    <a:pt x="1707" y="13112"/>
                    <a:pt x="3091" y="13604"/>
                    <a:pt x="4412" y="13773"/>
                  </a:cubicBezTo>
                  <a:cubicBezTo>
                    <a:pt x="4751" y="13819"/>
                    <a:pt x="5074" y="13850"/>
                    <a:pt x="5381" y="13850"/>
                  </a:cubicBezTo>
                  <a:cubicBezTo>
                    <a:pt x="5857" y="13850"/>
                    <a:pt x="6318" y="13804"/>
                    <a:pt x="6748" y="13727"/>
                  </a:cubicBezTo>
                  <a:cubicBezTo>
                    <a:pt x="7594" y="13573"/>
                    <a:pt x="8347" y="13281"/>
                    <a:pt x="8947" y="12866"/>
                  </a:cubicBezTo>
                  <a:cubicBezTo>
                    <a:pt x="10007" y="12128"/>
                    <a:pt x="10592" y="11037"/>
                    <a:pt x="10592" y="9807"/>
                  </a:cubicBezTo>
                  <a:cubicBezTo>
                    <a:pt x="10592" y="8562"/>
                    <a:pt x="10038" y="7516"/>
                    <a:pt x="9008" y="6780"/>
                  </a:cubicBezTo>
                </a:path>
              </a:pathLst>
            </a:custGeom>
            <a:grpFill/>
            <a:ln>
              <a:noFill/>
            </a:ln>
            <a:effectLst/>
          </p:spPr>
          <p:txBody>
            <a:bodyPr wrap="none" anchor="ctr"/>
            <a:lstStyle/>
            <a:p>
              <a:endParaRPr lang="en-US" sz="2400"/>
            </a:p>
          </p:txBody>
        </p:sp>
      </p:grpSp>
      <p:sp>
        <p:nvSpPr>
          <p:cNvPr id="279" name="Google Shape;2440;p312">
            <a:extLst>
              <a:ext uri="{FF2B5EF4-FFF2-40B4-BE49-F238E27FC236}">
                <a16:creationId xmlns:a16="http://schemas.microsoft.com/office/drawing/2014/main" id="{D7BDEAF8-FFA9-B644-94A8-71A13CD8E875}"/>
              </a:ext>
            </a:extLst>
          </p:cNvPr>
          <p:cNvSpPr/>
          <p:nvPr/>
        </p:nvSpPr>
        <p:spPr>
          <a:xfrm>
            <a:off x="835079" y="5776453"/>
            <a:ext cx="10413024" cy="307776"/>
          </a:xfrm>
          <a:prstGeom prst="rect">
            <a:avLst/>
          </a:prstGeom>
          <a:noFill/>
          <a:ln>
            <a:noFill/>
          </a:ln>
        </p:spPr>
        <p:txBody>
          <a:bodyPr spcFirstLastPara="1" wrap="square" lIns="121900" tIns="60933" rIns="121900" bIns="60933" anchor="t" anchorCtr="0">
            <a:noAutofit/>
          </a:bodyPr>
          <a:lstStyle/>
          <a:p>
            <a:pPr algn="ctr" defTabSz="1219170">
              <a:buClr>
                <a:srgbClr val="000000"/>
              </a:buClr>
              <a:defRPr/>
            </a:pPr>
            <a:r>
              <a:rPr lang="en" sz="1067" kern="0" dirty="0">
                <a:solidFill>
                  <a:srgbClr val="282828"/>
                </a:solidFill>
                <a:latin typeface="CiscoSansTT Light" panose="020B0503020201020303" pitchFamily="34" charset="0"/>
                <a:ea typeface="Arial"/>
                <a:cs typeface="CiscoSansTT Light" panose="020B0503020201020303" pitchFamily="34" charset="0"/>
                <a:sym typeface="Arial"/>
              </a:rPr>
              <a:t>Source: </a:t>
            </a:r>
            <a:r>
              <a:rPr lang="en" sz="1067" kern="0" dirty="0" err="1">
                <a:solidFill>
                  <a:srgbClr val="282828"/>
                </a:solidFill>
                <a:latin typeface="CiscoSansTT Light" panose="020B0503020201020303" pitchFamily="34" charset="0"/>
                <a:ea typeface="Arial"/>
                <a:cs typeface="CiscoSansTT Light" panose="020B0503020201020303" pitchFamily="34" charset="0"/>
                <a:sym typeface="Arial"/>
              </a:rPr>
              <a:t>Ponemon</a:t>
            </a:r>
            <a:r>
              <a:rPr lang="en" sz="1067" kern="0" dirty="0">
                <a:solidFill>
                  <a:srgbClr val="282828"/>
                </a:solidFill>
                <a:latin typeface="CiscoSansTT Light" panose="020B0503020201020303" pitchFamily="34" charset="0"/>
                <a:ea typeface="Arial"/>
                <a:cs typeface="CiscoSansTT Light" panose="020B0503020201020303" pitchFamily="34" charset="0"/>
                <a:sym typeface="Arial"/>
              </a:rPr>
              <a:t> 201</a:t>
            </a:r>
            <a:r>
              <a:rPr lang="en" sz="1067" kern="0" dirty="0">
                <a:solidFill>
                  <a:srgbClr val="282828"/>
                </a:solidFill>
                <a:latin typeface="CiscoSansTT Light" panose="020B0503020201020303" pitchFamily="34" charset="0"/>
                <a:cs typeface="CiscoSansTT Light" panose="020B0503020201020303" pitchFamily="34" charset="0"/>
                <a:sym typeface="Arial"/>
              </a:rPr>
              <a:t>9</a:t>
            </a:r>
            <a:r>
              <a:rPr lang="en" sz="1067" kern="0" dirty="0">
                <a:solidFill>
                  <a:srgbClr val="282828"/>
                </a:solidFill>
                <a:latin typeface="CiscoSansTT Light" panose="020B0503020201020303" pitchFamily="34" charset="0"/>
                <a:ea typeface="Arial"/>
                <a:cs typeface="CiscoSansTT Light" panose="020B0503020201020303" pitchFamily="34" charset="0"/>
                <a:sym typeface="Arial"/>
              </a:rPr>
              <a:t> Cost of a Data Breach Study  </a:t>
            </a:r>
            <a:endParaRPr sz="1067" kern="0" dirty="0">
              <a:solidFill>
                <a:srgbClr val="000000"/>
              </a:solidFill>
              <a:latin typeface="CiscoSansTT Light" panose="020B0503020201020303" pitchFamily="34" charset="0"/>
              <a:cs typeface="CiscoSansTT Light" panose="020B0503020201020303" pitchFamily="34" charset="0"/>
              <a:sym typeface="Arial"/>
            </a:endParaRPr>
          </a:p>
        </p:txBody>
      </p:sp>
      <p:grpSp>
        <p:nvGrpSpPr>
          <p:cNvPr id="192" name="Group 191">
            <a:extLst>
              <a:ext uri="{FF2B5EF4-FFF2-40B4-BE49-F238E27FC236}">
                <a16:creationId xmlns:a16="http://schemas.microsoft.com/office/drawing/2014/main" id="{E97095F2-AE17-4E7E-95DE-1892B09F0DA2}"/>
              </a:ext>
            </a:extLst>
          </p:cNvPr>
          <p:cNvGrpSpPr/>
          <p:nvPr/>
        </p:nvGrpSpPr>
        <p:grpSpPr>
          <a:xfrm>
            <a:off x="9105364" y="6390266"/>
            <a:ext cx="8288791" cy="377582"/>
            <a:chOff x="9105364" y="6390266"/>
            <a:chExt cx="8288791" cy="377582"/>
          </a:xfrm>
        </p:grpSpPr>
        <p:sp>
          <p:nvSpPr>
            <p:cNvPr id="193" name="TextBox 192">
              <a:extLst>
                <a:ext uri="{FF2B5EF4-FFF2-40B4-BE49-F238E27FC236}">
                  <a16:creationId xmlns:a16="http://schemas.microsoft.com/office/drawing/2014/main" id="{9BD9CB04-6230-4C56-AC83-D98ADF88C635}"/>
                </a:ext>
              </a:extLst>
            </p:cNvPr>
            <p:cNvSpPr txBox="1"/>
            <p:nvPr/>
          </p:nvSpPr>
          <p:spPr>
            <a:xfrm>
              <a:off x="10779618" y="6429294"/>
              <a:ext cx="661453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bg1"/>
                  </a:solidFill>
                  <a:latin typeface="Gibson" pitchFamily="2" charset="77"/>
                </a:rPr>
                <a:t>For Finance</a:t>
              </a:r>
            </a:p>
          </p:txBody>
        </p:sp>
        <p:pic>
          <p:nvPicPr>
            <p:cNvPr id="194" name="Picture 193">
              <a:extLst>
                <a:ext uri="{FF2B5EF4-FFF2-40B4-BE49-F238E27FC236}">
                  <a16:creationId xmlns:a16="http://schemas.microsoft.com/office/drawing/2014/main" id="{EF587D2B-F485-4B49-A144-41BE03E777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5364" y="6390266"/>
              <a:ext cx="1712891" cy="361993"/>
            </a:xfrm>
            <a:prstGeom prst="rect">
              <a:avLst/>
            </a:prstGeom>
          </p:spPr>
        </p:pic>
      </p:grpSp>
    </p:spTree>
    <p:extLst>
      <p:ext uri="{BB962C8B-B14F-4D97-AF65-F5344CB8AC3E}">
        <p14:creationId xmlns:p14="http://schemas.microsoft.com/office/powerpoint/2010/main" val="127769957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grpSp>
        <p:nvGrpSpPr>
          <p:cNvPr id="469" name="Group 468">
            <a:extLst>
              <a:ext uri="{FF2B5EF4-FFF2-40B4-BE49-F238E27FC236}">
                <a16:creationId xmlns:a16="http://schemas.microsoft.com/office/drawing/2014/main" id="{F7F34ACE-E31A-EF4D-8E25-ED6665994C9F}"/>
              </a:ext>
            </a:extLst>
          </p:cNvPr>
          <p:cNvGrpSpPr/>
          <p:nvPr/>
        </p:nvGrpSpPr>
        <p:grpSpPr>
          <a:xfrm>
            <a:off x="3668901" y="1757955"/>
            <a:ext cx="5079175" cy="3393989"/>
            <a:chOff x="2751675" y="1272746"/>
            <a:chExt cx="3809381" cy="2545492"/>
          </a:xfrm>
        </p:grpSpPr>
        <p:cxnSp>
          <p:nvCxnSpPr>
            <p:cNvPr id="27" name="Straight Arrow Connector 26">
              <a:extLst>
                <a:ext uri="{FF2B5EF4-FFF2-40B4-BE49-F238E27FC236}">
                  <a16:creationId xmlns:a16="http://schemas.microsoft.com/office/drawing/2014/main" id="{C1FB4095-0331-804D-AFA6-04318B7CFB70}"/>
                </a:ext>
              </a:extLst>
            </p:cNvPr>
            <p:cNvCxnSpPr>
              <a:cxnSpLocks/>
            </p:cNvCxnSpPr>
            <p:nvPr/>
          </p:nvCxnSpPr>
          <p:spPr>
            <a:xfrm flipV="1">
              <a:off x="3558746" y="3303750"/>
              <a:ext cx="293453" cy="293452"/>
            </a:xfrm>
            <a:prstGeom prst="straightConnector1">
              <a:avLst/>
            </a:prstGeom>
            <a:ln w="12700" cap="rnd">
              <a:solidFill>
                <a:schemeClr val="accent6"/>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797AB1FF-2A8E-CA48-B4A4-868D8CBE7774}"/>
                </a:ext>
              </a:extLst>
            </p:cNvPr>
            <p:cNvCxnSpPr>
              <a:cxnSpLocks/>
            </p:cNvCxnSpPr>
            <p:nvPr/>
          </p:nvCxnSpPr>
          <p:spPr>
            <a:xfrm flipV="1">
              <a:off x="4572000" y="3599273"/>
              <a:ext cx="0" cy="218965"/>
            </a:xfrm>
            <a:prstGeom prst="straightConnector1">
              <a:avLst/>
            </a:prstGeom>
            <a:ln w="12700" cap="rnd">
              <a:solidFill>
                <a:schemeClr val="accent6"/>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5261FB6D-B390-6C45-9018-E09D55D50B7D}"/>
                </a:ext>
              </a:extLst>
            </p:cNvPr>
            <p:cNvCxnSpPr>
              <a:cxnSpLocks/>
            </p:cNvCxnSpPr>
            <p:nvPr/>
          </p:nvCxnSpPr>
          <p:spPr>
            <a:xfrm flipH="1" flipV="1">
              <a:off x="5307034" y="3304033"/>
              <a:ext cx="415351" cy="415351"/>
            </a:xfrm>
            <a:prstGeom prst="straightConnector1">
              <a:avLst/>
            </a:prstGeom>
            <a:ln w="12700" cap="rnd">
              <a:solidFill>
                <a:schemeClr val="accent6"/>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24B2C319-057B-3E49-9D32-186CC2CB64A3}"/>
                </a:ext>
              </a:extLst>
            </p:cNvPr>
            <p:cNvCxnSpPr>
              <a:cxnSpLocks/>
            </p:cNvCxnSpPr>
            <p:nvPr/>
          </p:nvCxnSpPr>
          <p:spPr>
            <a:xfrm>
              <a:off x="3058300" y="2573481"/>
              <a:ext cx="498023" cy="0"/>
            </a:xfrm>
            <a:prstGeom prst="straightConnector1">
              <a:avLst/>
            </a:prstGeom>
            <a:ln w="12700" cap="rnd">
              <a:solidFill>
                <a:schemeClr val="accent6"/>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6B80EB44-E759-6142-B7F6-B65E20F06D5C}"/>
                </a:ext>
              </a:extLst>
            </p:cNvPr>
            <p:cNvCxnSpPr>
              <a:cxnSpLocks/>
            </p:cNvCxnSpPr>
            <p:nvPr/>
          </p:nvCxnSpPr>
          <p:spPr>
            <a:xfrm flipH="1">
              <a:off x="5580989" y="2573481"/>
              <a:ext cx="350254" cy="0"/>
            </a:xfrm>
            <a:prstGeom prst="straightConnector1">
              <a:avLst/>
            </a:prstGeom>
            <a:ln w="12700" cap="rnd">
              <a:solidFill>
                <a:schemeClr val="accent6"/>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5E794F35-48A4-8A4C-9C00-5485CB3D7990}"/>
                </a:ext>
              </a:extLst>
            </p:cNvPr>
            <p:cNvCxnSpPr>
              <a:cxnSpLocks/>
            </p:cNvCxnSpPr>
            <p:nvPr/>
          </p:nvCxnSpPr>
          <p:spPr>
            <a:xfrm flipH="1">
              <a:off x="5297262" y="1563130"/>
              <a:ext cx="287301" cy="287302"/>
            </a:xfrm>
            <a:prstGeom prst="straightConnector1">
              <a:avLst/>
            </a:prstGeom>
            <a:ln w="12700" cap="rnd">
              <a:solidFill>
                <a:schemeClr val="accent6"/>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C3D08542-6C5D-DD48-9CD8-204CB2868339}"/>
                </a:ext>
              </a:extLst>
            </p:cNvPr>
            <p:cNvCxnSpPr>
              <a:cxnSpLocks/>
            </p:cNvCxnSpPr>
            <p:nvPr/>
          </p:nvCxnSpPr>
          <p:spPr>
            <a:xfrm>
              <a:off x="4572000" y="1272746"/>
              <a:ext cx="0" cy="278028"/>
            </a:xfrm>
            <a:prstGeom prst="straightConnector1">
              <a:avLst/>
            </a:prstGeom>
            <a:ln w="12700" cap="rnd">
              <a:solidFill>
                <a:schemeClr val="accent6"/>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04FC11B8-EB22-194C-B94D-17B44463AEC7}"/>
                </a:ext>
              </a:extLst>
            </p:cNvPr>
            <p:cNvCxnSpPr>
              <a:cxnSpLocks/>
            </p:cNvCxnSpPr>
            <p:nvPr/>
          </p:nvCxnSpPr>
          <p:spPr>
            <a:xfrm>
              <a:off x="3601039" y="1596811"/>
              <a:ext cx="253620" cy="253621"/>
            </a:xfrm>
            <a:prstGeom prst="straightConnector1">
              <a:avLst/>
            </a:prstGeom>
            <a:ln w="12700" cap="rnd">
              <a:solidFill>
                <a:schemeClr val="accent6"/>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5EADBF85-2BEA-B04C-A7F3-B5269074F37E}"/>
                </a:ext>
              </a:extLst>
            </p:cNvPr>
            <p:cNvCxnSpPr>
              <a:cxnSpLocks/>
            </p:cNvCxnSpPr>
            <p:nvPr/>
          </p:nvCxnSpPr>
          <p:spPr>
            <a:xfrm flipH="1" flipV="1">
              <a:off x="5799298" y="3092036"/>
              <a:ext cx="761758" cy="204111"/>
            </a:xfrm>
            <a:prstGeom prst="straightConnector1">
              <a:avLst/>
            </a:prstGeom>
            <a:ln w="12700" cap="rnd">
              <a:solidFill>
                <a:schemeClr val="accent6"/>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69A91B36-9507-E049-9B46-F280EB7B578B}"/>
                </a:ext>
              </a:extLst>
            </p:cNvPr>
            <p:cNvCxnSpPr>
              <a:cxnSpLocks/>
            </p:cNvCxnSpPr>
            <p:nvPr/>
          </p:nvCxnSpPr>
          <p:spPr>
            <a:xfrm flipH="1">
              <a:off x="5799297" y="1923555"/>
              <a:ext cx="602099" cy="161332"/>
            </a:xfrm>
            <a:prstGeom prst="straightConnector1">
              <a:avLst/>
            </a:prstGeom>
            <a:ln w="12700" cap="rnd">
              <a:solidFill>
                <a:schemeClr val="accent6"/>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B386E6F1-85C5-2B44-A69B-482F8D7106CE}"/>
                </a:ext>
              </a:extLst>
            </p:cNvPr>
            <p:cNvCxnSpPr>
              <a:cxnSpLocks/>
            </p:cNvCxnSpPr>
            <p:nvPr/>
          </p:nvCxnSpPr>
          <p:spPr>
            <a:xfrm>
              <a:off x="2960944" y="1979629"/>
              <a:ext cx="392830" cy="105258"/>
            </a:xfrm>
            <a:prstGeom prst="straightConnector1">
              <a:avLst/>
            </a:prstGeom>
            <a:ln w="12700" cap="rnd">
              <a:solidFill>
                <a:schemeClr val="accent6"/>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A97D147E-C510-9F42-8BB3-1610FA64EB5D}"/>
                </a:ext>
              </a:extLst>
            </p:cNvPr>
            <p:cNvCxnSpPr>
              <a:cxnSpLocks/>
            </p:cNvCxnSpPr>
            <p:nvPr/>
          </p:nvCxnSpPr>
          <p:spPr>
            <a:xfrm flipV="1">
              <a:off x="2751675" y="3092035"/>
              <a:ext cx="602099" cy="161332"/>
            </a:xfrm>
            <a:prstGeom prst="straightConnector1">
              <a:avLst/>
            </a:prstGeom>
            <a:ln w="12700" cap="rnd">
              <a:solidFill>
                <a:schemeClr val="accent6"/>
              </a:solidFill>
              <a:tailEnd type="arrow" w="med" len="sm"/>
            </a:ln>
          </p:spPr>
          <p:style>
            <a:lnRef idx="1">
              <a:schemeClr val="accent1"/>
            </a:lnRef>
            <a:fillRef idx="0">
              <a:schemeClr val="accent1"/>
            </a:fillRef>
            <a:effectRef idx="0">
              <a:schemeClr val="accent1"/>
            </a:effectRef>
            <a:fontRef idx="minor">
              <a:schemeClr val="tx1"/>
            </a:fontRef>
          </p:style>
        </p:cxnSp>
      </p:grpSp>
      <p:sp>
        <p:nvSpPr>
          <p:cNvPr id="115" name="Rounded Rectangle 114">
            <a:extLst>
              <a:ext uri="{FF2B5EF4-FFF2-40B4-BE49-F238E27FC236}">
                <a16:creationId xmlns:a16="http://schemas.microsoft.com/office/drawing/2014/main" id="{2F6F5190-A76F-FB44-94F9-262199B0C60E}"/>
              </a:ext>
            </a:extLst>
          </p:cNvPr>
          <p:cNvSpPr/>
          <p:nvPr/>
        </p:nvSpPr>
        <p:spPr>
          <a:xfrm>
            <a:off x="4876800" y="497475"/>
            <a:ext cx="2438400" cy="1104843"/>
          </a:xfrm>
          <a:prstGeom prst="roundRect">
            <a:avLst>
              <a:gd name="adj" fmla="val 50000"/>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tIns="60960" rIns="0" bIns="0" rtlCol="0" anchor="ctr"/>
          <a:lstStyle/>
          <a:p>
            <a:pPr algn="ctr" defTabSz="609585" fontAlgn="base">
              <a:lnSpc>
                <a:spcPct val="85000"/>
              </a:lnSpc>
              <a:spcBef>
                <a:spcPct val="0"/>
              </a:spcBef>
              <a:spcAft>
                <a:spcPct val="0"/>
              </a:spcAft>
              <a:defRPr/>
            </a:pPr>
            <a:r>
              <a:rPr lang="en-US" sz="2133" dirty="0">
                <a:solidFill>
                  <a:srgbClr val="FFFFFF"/>
                </a:solidFill>
                <a:latin typeface="CiscoSansTT ExtraLight"/>
              </a:rPr>
              <a:t>Move to direct Internet access</a:t>
            </a:r>
          </a:p>
        </p:txBody>
      </p:sp>
      <p:sp>
        <p:nvSpPr>
          <p:cNvPr id="114" name="Rounded Rectangle 113">
            <a:extLst>
              <a:ext uri="{FF2B5EF4-FFF2-40B4-BE49-F238E27FC236}">
                <a16:creationId xmlns:a16="http://schemas.microsoft.com/office/drawing/2014/main" id="{149ADF2F-F8E8-C942-B197-A7C28296C13D}"/>
              </a:ext>
            </a:extLst>
          </p:cNvPr>
          <p:cNvSpPr/>
          <p:nvPr/>
        </p:nvSpPr>
        <p:spPr>
          <a:xfrm>
            <a:off x="1983220" y="1513703"/>
            <a:ext cx="2438400" cy="1104843"/>
          </a:xfrm>
          <a:prstGeom prst="roundRect">
            <a:avLst>
              <a:gd name="adj" fmla="val 50000"/>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tIns="60960" rIns="0" bIns="0" rtlCol="0" anchor="ctr"/>
          <a:lstStyle/>
          <a:p>
            <a:pPr algn="ctr" defTabSz="609585" fontAlgn="base">
              <a:lnSpc>
                <a:spcPct val="85000"/>
              </a:lnSpc>
              <a:spcBef>
                <a:spcPct val="0"/>
              </a:spcBef>
              <a:spcAft>
                <a:spcPct val="0"/>
              </a:spcAft>
              <a:defRPr/>
            </a:pPr>
            <a:r>
              <a:rPr lang="en-US" sz="2133" dirty="0">
                <a:solidFill>
                  <a:srgbClr val="FFFFFF"/>
                </a:solidFill>
                <a:latin typeface="CiscoSansTT ExtraLight"/>
              </a:rPr>
              <a:t>Networks transform with </a:t>
            </a:r>
          </a:p>
          <a:p>
            <a:pPr algn="ctr" defTabSz="609585" fontAlgn="base">
              <a:lnSpc>
                <a:spcPct val="85000"/>
              </a:lnSpc>
              <a:spcBef>
                <a:spcPct val="0"/>
              </a:spcBef>
              <a:spcAft>
                <a:spcPct val="0"/>
              </a:spcAft>
              <a:defRPr/>
            </a:pPr>
            <a:r>
              <a:rPr lang="en-US" sz="2133" dirty="0">
                <a:solidFill>
                  <a:srgbClr val="FFFFFF"/>
                </a:solidFill>
                <a:latin typeface="CiscoSansTT ExtraLight"/>
              </a:rPr>
              <a:t>SD-WAN</a:t>
            </a:r>
          </a:p>
        </p:txBody>
      </p:sp>
      <p:sp>
        <p:nvSpPr>
          <p:cNvPr id="116" name="Rounded Rectangle 115">
            <a:extLst>
              <a:ext uri="{FF2B5EF4-FFF2-40B4-BE49-F238E27FC236}">
                <a16:creationId xmlns:a16="http://schemas.microsoft.com/office/drawing/2014/main" id="{46629F88-EEDB-B04A-AE4D-25F252D73FAB}"/>
              </a:ext>
            </a:extLst>
          </p:cNvPr>
          <p:cNvSpPr/>
          <p:nvPr/>
        </p:nvSpPr>
        <p:spPr>
          <a:xfrm>
            <a:off x="7770380" y="1433972"/>
            <a:ext cx="2438400" cy="1104843"/>
          </a:xfrm>
          <a:prstGeom prst="roundRect">
            <a:avLst>
              <a:gd name="adj" fmla="val 50000"/>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tIns="60960" rIns="0" bIns="0" rtlCol="0" anchor="ctr"/>
          <a:lstStyle/>
          <a:p>
            <a:pPr algn="ctr" defTabSz="609585" fontAlgn="base">
              <a:lnSpc>
                <a:spcPct val="85000"/>
              </a:lnSpc>
              <a:spcBef>
                <a:spcPct val="0"/>
              </a:spcBef>
              <a:spcAft>
                <a:spcPct val="0"/>
              </a:spcAft>
              <a:defRPr/>
            </a:pPr>
            <a:r>
              <a:rPr lang="en-US" sz="2133">
                <a:solidFill>
                  <a:srgbClr val="FFFFFF"/>
                </a:solidFill>
                <a:latin typeface="CiscoSansTT ExtraLight"/>
              </a:rPr>
              <a:t>More mobile workforce</a:t>
            </a:r>
          </a:p>
        </p:txBody>
      </p:sp>
      <p:sp>
        <p:nvSpPr>
          <p:cNvPr id="7" name="Rounded Rectangle 6">
            <a:extLst>
              <a:ext uri="{FF2B5EF4-FFF2-40B4-BE49-F238E27FC236}">
                <a16:creationId xmlns:a16="http://schemas.microsoft.com/office/drawing/2014/main" id="{37080842-EAD0-4942-8169-875E0E00A0C0}"/>
              </a:ext>
            </a:extLst>
          </p:cNvPr>
          <p:cNvSpPr/>
          <p:nvPr/>
        </p:nvSpPr>
        <p:spPr>
          <a:xfrm>
            <a:off x="953581" y="3233127"/>
            <a:ext cx="2438400" cy="1104843"/>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60960" rIns="0" bIns="0" rtlCol="0" anchor="ctr"/>
          <a:lstStyle/>
          <a:p>
            <a:pPr algn="ctr" defTabSz="609585" fontAlgn="base">
              <a:lnSpc>
                <a:spcPct val="85000"/>
              </a:lnSpc>
              <a:spcBef>
                <a:spcPct val="0"/>
              </a:spcBef>
              <a:spcAft>
                <a:spcPct val="0"/>
              </a:spcAft>
              <a:defRPr/>
            </a:pPr>
            <a:r>
              <a:rPr lang="en-US" sz="2133" dirty="0">
                <a:solidFill>
                  <a:srgbClr val="FFFFFF"/>
                </a:solidFill>
                <a:latin typeface="CiscoSansTT ExtraLight"/>
              </a:rPr>
              <a:t>Apps, data </a:t>
            </a:r>
          </a:p>
          <a:p>
            <a:pPr algn="ctr" defTabSz="609585" fontAlgn="base">
              <a:lnSpc>
                <a:spcPct val="85000"/>
              </a:lnSpc>
              <a:spcBef>
                <a:spcPct val="0"/>
              </a:spcBef>
              <a:spcAft>
                <a:spcPct val="0"/>
              </a:spcAft>
              <a:defRPr/>
            </a:pPr>
            <a:r>
              <a:rPr lang="en-US" sz="1867" dirty="0">
                <a:solidFill>
                  <a:srgbClr val="FFFFFF"/>
                </a:solidFill>
                <a:latin typeface="CiscoSansTT ExtraLight"/>
              </a:rPr>
              <a:t>(and more!) </a:t>
            </a:r>
          </a:p>
          <a:p>
            <a:pPr algn="ctr" defTabSz="609585" fontAlgn="base">
              <a:lnSpc>
                <a:spcPct val="85000"/>
              </a:lnSpc>
              <a:spcBef>
                <a:spcPct val="0"/>
              </a:spcBef>
              <a:spcAft>
                <a:spcPct val="0"/>
              </a:spcAft>
              <a:defRPr/>
            </a:pPr>
            <a:r>
              <a:rPr lang="en-US" sz="2133" dirty="0">
                <a:solidFill>
                  <a:srgbClr val="FFFFFF"/>
                </a:solidFill>
                <a:latin typeface="CiscoSansTT ExtraLight"/>
              </a:rPr>
              <a:t>move to cloud</a:t>
            </a:r>
          </a:p>
        </p:txBody>
      </p:sp>
      <p:sp>
        <p:nvSpPr>
          <p:cNvPr id="127" name="Rounded Rectangle 126">
            <a:extLst>
              <a:ext uri="{FF2B5EF4-FFF2-40B4-BE49-F238E27FC236}">
                <a16:creationId xmlns:a16="http://schemas.microsoft.com/office/drawing/2014/main" id="{D455A992-6E1C-4F4C-8BEE-B51FD18E92F0}"/>
              </a:ext>
            </a:extLst>
          </p:cNvPr>
          <p:cNvSpPr/>
          <p:nvPr/>
        </p:nvSpPr>
        <p:spPr>
          <a:xfrm>
            <a:off x="8800020" y="3233127"/>
            <a:ext cx="2438400" cy="1104843"/>
          </a:xfrm>
          <a:prstGeom prst="roundRect">
            <a:avLst>
              <a:gd name="adj" fmla="val 50000"/>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tIns="60960" rIns="0" bIns="0" rtlCol="0" anchor="ctr"/>
          <a:lstStyle/>
          <a:p>
            <a:pPr algn="ctr" defTabSz="609585" fontAlgn="base">
              <a:lnSpc>
                <a:spcPct val="85000"/>
              </a:lnSpc>
              <a:spcBef>
                <a:spcPct val="0"/>
              </a:spcBef>
              <a:spcAft>
                <a:spcPct val="0"/>
              </a:spcAft>
              <a:defRPr/>
            </a:pPr>
            <a:r>
              <a:rPr lang="en-US" sz="2133" dirty="0">
                <a:solidFill>
                  <a:srgbClr val="FFFFFF"/>
                </a:solidFill>
                <a:latin typeface="CiscoSansTT ExtraLight"/>
              </a:rPr>
              <a:t>Increase in encrypted traffic (SSL, 5G)</a:t>
            </a:r>
          </a:p>
        </p:txBody>
      </p:sp>
      <p:grpSp>
        <p:nvGrpSpPr>
          <p:cNvPr id="76" name="Group 75">
            <a:extLst>
              <a:ext uri="{FF2B5EF4-FFF2-40B4-BE49-F238E27FC236}">
                <a16:creationId xmlns:a16="http://schemas.microsoft.com/office/drawing/2014/main" id="{50C25A1F-7884-6B41-BF93-B69F7EDFC0C7}"/>
              </a:ext>
            </a:extLst>
          </p:cNvPr>
          <p:cNvGrpSpPr>
            <a:grpSpLocks noChangeAspect="1"/>
          </p:cNvGrpSpPr>
          <p:nvPr/>
        </p:nvGrpSpPr>
        <p:grpSpPr>
          <a:xfrm>
            <a:off x="4876800" y="2270760"/>
            <a:ext cx="2438400" cy="2438400"/>
            <a:chOff x="1554163" y="0"/>
            <a:chExt cx="7559675" cy="7559675"/>
          </a:xfrm>
        </p:grpSpPr>
        <p:sp>
          <p:nvSpPr>
            <p:cNvPr id="77" name="Freeform 1">
              <a:extLst>
                <a:ext uri="{FF2B5EF4-FFF2-40B4-BE49-F238E27FC236}">
                  <a16:creationId xmlns:a16="http://schemas.microsoft.com/office/drawing/2014/main" id="{29CA044D-605C-F149-91E3-BF33077F3C87}"/>
                </a:ext>
              </a:extLst>
            </p:cNvPr>
            <p:cNvSpPr>
              <a:spLocks noChangeArrowheads="1"/>
            </p:cNvSpPr>
            <p:nvPr/>
          </p:nvSpPr>
          <p:spPr bwMode="auto">
            <a:xfrm>
              <a:off x="1554163" y="0"/>
              <a:ext cx="7559675" cy="7559675"/>
            </a:xfrm>
            <a:custGeom>
              <a:avLst/>
              <a:gdLst>
                <a:gd name="T0" fmla="*/ 20999 w 21000"/>
                <a:gd name="T1" fmla="*/ 10507 h 21000"/>
                <a:gd name="T2" fmla="*/ 20999 w 21000"/>
                <a:gd name="T3" fmla="*/ 10507 h 21000"/>
                <a:gd name="T4" fmla="*/ 10507 w 21000"/>
                <a:gd name="T5" fmla="*/ 20999 h 21000"/>
                <a:gd name="T6" fmla="*/ 0 w 21000"/>
                <a:gd name="T7" fmla="*/ 10507 h 21000"/>
                <a:gd name="T8" fmla="*/ 10507 w 21000"/>
                <a:gd name="T9" fmla="*/ 0 h 21000"/>
                <a:gd name="T10" fmla="*/ 20999 w 21000"/>
                <a:gd name="T11" fmla="*/ 10507 h 21000"/>
              </a:gdLst>
              <a:ahLst/>
              <a:cxnLst>
                <a:cxn ang="0">
                  <a:pos x="T0" y="T1"/>
                </a:cxn>
                <a:cxn ang="0">
                  <a:pos x="T2" y="T3"/>
                </a:cxn>
                <a:cxn ang="0">
                  <a:pos x="T4" y="T5"/>
                </a:cxn>
                <a:cxn ang="0">
                  <a:pos x="T6" y="T7"/>
                </a:cxn>
                <a:cxn ang="0">
                  <a:pos x="T8" y="T9"/>
                </a:cxn>
                <a:cxn ang="0">
                  <a:pos x="T10" y="T11"/>
                </a:cxn>
              </a:cxnLst>
              <a:rect l="0" t="0" r="r" b="b"/>
              <a:pathLst>
                <a:path w="21000" h="21000">
                  <a:moveTo>
                    <a:pt x="20999" y="10507"/>
                  </a:moveTo>
                  <a:lnTo>
                    <a:pt x="20999" y="10507"/>
                  </a:lnTo>
                  <a:cubicBezTo>
                    <a:pt x="20999" y="16306"/>
                    <a:pt x="16306" y="20999"/>
                    <a:pt x="10507" y="20999"/>
                  </a:cubicBezTo>
                  <a:cubicBezTo>
                    <a:pt x="4708" y="20999"/>
                    <a:pt x="0" y="16306"/>
                    <a:pt x="0" y="10507"/>
                  </a:cubicBezTo>
                  <a:cubicBezTo>
                    <a:pt x="0" y="4708"/>
                    <a:pt x="4708" y="0"/>
                    <a:pt x="10507" y="0"/>
                  </a:cubicBezTo>
                  <a:cubicBezTo>
                    <a:pt x="16306" y="0"/>
                    <a:pt x="20999" y="4708"/>
                    <a:pt x="20999" y="10507"/>
                  </a:cubicBezTo>
                </a:path>
              </a:pathLst>
            </a:custGeom>
            <a:solidFill>
              <a:srgbClr val="003A5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609585" fontAlgn="base">
                <a:spcBef>
                  <a:spcPct val="0"/>
                </a:spcBef>
                <a:spcAft>
                  <a:spcPct val="0"/>
                </a:spcAft>
                <a:defRPr/>
              </a:pPr>
              <a:endParaRPr lang="en-US" sz="2400">
                <a:solidFill>
                  <a:srgbClr val="282828"/>
                </a:solidFill>
                <a:latin typeface="Arial" charset="0"/>
                <a:ea typeface="ＭＳ Ｐゴシック" charset="0"/>
              </a:endParaRPr>
            </a:p>
          </p:txBody>
        </p:sp>
        <p:sp>
          <p:nvSpPr>
            <p:cNvPr id="79" name="Freeform 3">
              <a:extLst>
                <a:ext uri="{FF2B5EF4-FFF2-40B4-BE49-F238E27FC236}">
                  <a16:creationId xmlns:a16="http://schemas.microsoft.com/office/drawing/2014/main" id="{BEC40CC2-2909-9D43-80A4-C45B7DCA1B30}"/>
                </a:ext>
              </a:extLst>
            </p:cNvPr>
            <p:cNvSpPr>
              <a:spLocks noChangeArrowheads="1"/>
            </p:cNvSpPr>
            <p:nvPr/>
          </p:nvSpPr>
          <p:spPr bwMode="auto">
            <a:xfrm>
              <a:off x="3405188" y="2747963"/>
              <a:ext cx="4640262" cy="1357312"/>
            </a:xfrm>
            <a:custGeom>
              <a:avLst/>
              <a:gdLst>
                <a:gd name="T0" fmla="*/ 10998 w 12891"/>
                <a:gd name="T1" fmla="*/ 3768 h 3769"/>
                <a:gd name="T2" fmla="*/ 10998 w 12891"/>
                <a:gd name="T3" fmla="*/ 3768 h 3769"/>
                <a:gd name="T4" fmla="*/ 1892 w 12891"/>
                <a:gd name="T5" fmla="*/ 3768 h 3769"/>
                <a:gd name="T6" fmla="*/ 0 w 12891"/>
                <a:gd name="T7" fmla="*/ 1892 h 3769"/>
                <a:gd name="T8" fmla="*/ 0 w 12891"/>
                <a:gd name="T9" fmla="*/ 1892 h 3769"/>
                <a:gd name="T10" fmla="*/ 1892 w 12891"/>
                <a:gd name="T11" fmla="*/ 0 h 3769"/>
                <a:gd name="T12" fmla="*/ 10998 w 12891"/>
                <a:gd name="T13" fmla="*/ 0 h 3769"/>
                <a:gd name="T14" fmla="*/ 12890 w 12891"/>
                <a:gd name="T15" fmla="*/ 1892 h 3769"/>
                <a:gd name="T16" fmla="*/ 12890 w 12891"/>
                <a:gd name="T17" fmla="*/ 1892 h 3769"/>
                <a:gd name="T18" fmla="*/ 10998 w 12891"/>
                <a:gd name="T19" fmla="*/ 3768 h 3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91" h="3769">
                  <a:moveTo>
                    <a:pt x="10998" y="3768"/>
                  </a:moveTo>
                  <a:lnTo>
                    <a:pt x="10998" y="3768"/>
                  </a:lnTo>
                  <a:cubicBezTo>
                    <a:pt x="1892" y="3768"/>
                    <a:pt x="1892" y="3768"/>
                    <a:pt x="1892" y="3768"/>
                  </a:cubicBezTo>
                  <a:cubicBezTo>
                    <a:pt x="845" y="3768"/>
                    <a:pt x="0" y="2922"/>
                    <a:pt x="0" y="1892"/>
                  </a:cubicBezTo>
                  <a:lnTo>
                    <a:pt x="0" y="1892"/>
                  </a:lnTo>
                  <a:cubicBezTo>
                    <a:pt x="0" y="846"/>
                    <a:pt x="845" y="0"/>
                    <a:pt x="1892" y="0"/>
                  </a:cubicBezTo>
                  <a:cubicBezTo>
                    <a:pt x="10998" y="0"/>
                    <a:pt x="10998" y="0"/>
                    <a:pt x="10998" y="0"/>
                  </a:cubicBezTo>
                  <a:cubicBezTo>
                    <a:pt x="12029" y="0"/>
                    <a:pt x="12890" y="846"/>
                    <a:pt x="12890" y="1892"/>
                  </a:cubicBezTo>
                  <a:lnTo>
                    <a:pt x="12890" y="1892"/>
                  </a:lnTo>
                  <a:cubicBezTo>
                    <a:pt x="12890" y="2922"/>
                    <a:pt x="12029" y="3768"/>
                    <a:pt x="10998" y="3768"/>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609585" fontAlgn="base">
                <a:spcBef>
                  <a:spcPct val="0"/>
                </a:spcBef>
                <a:spcAft>
                  <a:spcPct val="0"/>
                </a:spcAft>
                <a:defRPr/>
              </a:pPr>
              <a:endParaRPr lang="en-US" sz="2400" dirty="0">
                <a:solidFill>
                  <a:srgbClr val="282828"/>
                </a:solidFill>
                <a:latin typeface="Arial" charset="0"/>
                <a:ea typeface="ＭＳ Ｐゴシック" charset="0"/>
              </a:endParaRPr>
            </a:p>
          </p:txBody>
        </p:sp>
        <p:sp>
          <p:nvSpPr>
            <p:cNvPr id="80" name="Freeform 4">
              <a:extLst>
                <a:ext uri="{FF2B5EF4-FFF2-40B4-BE49-F238E27FC236}">
                  <a16:creationId xmlns:a16="http://schemas.microsoft.com/office/drawing/2014/main" id="{9F348E56-EAC1-1C4F-AAC0-880FBB078CEA}"/>
                </a:ext>
              </a:extLst>
            </p:cNvPr>
            <p:cNvSpPr>
              <a:spLocks noChangeArrowheads="1"/>
            </p:cNvSpPr>
            <p:nvPr/>
          </p:nvSpPr>
          <p:spPr bwMode="auto">
            <a:xfrm>
              <a:off x="4794250" y="1878013"/>
              <a:ext cx="2657475" cy="1357312"/>
            </a:xfrm>
            <a:custGeom>
              <a:avLst/>
              <a:gdLst>
                <a:gd name="T0" fmla="*/ 5491 w 7384"/>
                <a:gd name="T1" fmla="*/ 3769 h 3770"/>
                <a:gd name="T2" fmla="*/ 5491 w 7384"/>
                <a:gd name="T3" fmla="*/ 3769 h 3770"/>
                <a:gd name="T4" fmla="*/ 1876 w 7384"/>
                <a:gd name="T5" fmla="*/ 3769 h 3770"/>
                <a:gd name="T6" fmla="*/ 0 w 7384"/>
                <a:gd name="T7" fmla="*/ 1877 h 3770"/>
                <a:gd name="T8" fmla="*/ 0 w 7384"/>
                <a:gd name="T9" fmla="*/ 1877 h 3770"/>
                <a:gd name="T10" fmla="*/ 1876 w 7384"/>
                <a:gd name="T11" fmla="*/ 0 h 3770"/>
                <a:gd name="T12" fmla="*/ 5491 w 7384"/>
                <a:gd name="T13" fmla="*/ 0 h 3770"/>
                <a:gd name="T14" fmla="*/ 7383 w 7384"/>
                <a:gd name="T15" fmla="*/ 1877 h 3770"/>
                <a:gd name="T16" fmla="*/ 7383 w 7384"/>
                <a:gd name="T17" fmla="*/ 1877 h 3770"/>
                <a:gd name="T18" fmla="*/ 5491 w 7384"/>
                <a:gd name="T19" fmla="*/ 3769 h 3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84" h="3770">
                  <a:moveTo>
                    <a:pt x="5491" y="3769"/>
                  </a:moveTo>
                  <a:lnTo>
                    <a:pt x="5491" y="3769"/>
                  </a:lnTo>
                  <a:cubicBezTo>
                    <a:pt x="1876" y="3769"/>
                    <a:pt x="1876" y="3769"/>
                    <a:pt x="1876" y="3769"/>
                  </a:cubicBezTo>
                  <a:cubicBezTo>
                    <a:pt x="846" y="3769"/>
                    <a:pt x="0" y="2923"/>
                    <a:pt x="0" y="1877"/>
                  </a:cubicBezTo>
                  <a:lnTo>
                    <a:pt x="0" y="1877"/>
                  </a:lnTo>
                  <a:cubicBezTo>
                    <a:pt x="0" y="846"/>
                    <a:pt x="846" y="0"/>
                    <a:pt x="1876" y="0"/>
                  </a:cubicBezTo>
                  <a:cubicBezTo>
                    <a:pt x="5491" y="0"/>
                    <a:pt x="5491" y="0"/>
                    <a:pt x="5491" y="0"/>
                  </a:cubicBezTo>
                  <a:cubicBezTo>
                    <a:pt x="6522" y="0"/>
                    <a:pt x="7383" y="846"/>
                    <a:pt x="7383" y="1877"/>
                  </a:cubicBezTo>
                  <a:lnTo>
                    <a:pt x="7383" y="1877"/>
                  </a:lnTo>
                  <a:cubicBezTo>
                    <a:pt x="7383" y="2923"/>
                    <a:pt x="6522" y="3769"/>
                    <a:pt x="5491" y="376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609585" fontAlgn="base">
                <a:spcBef>
                  <a:spcPct val="0"/>
                </a:spcBef>
                <a:spcAft>
                  <a:spcPct val="0"/>
                </a:spcAft>
                <a:defRPr/>
              </a:pPr>
              <a:endParaRPr lang="en-US" sz="2400">
                <a:solidFill>
                  <a:srgbClr val="282828"/>
                </a:solidFill>
                <a:latin typeface="Arial" charset="0"/>
                <a:ea typeface="ＭＳ Ｐゴシック" charset="0"/>
              </a:endParaRPr>
            </a:p>
          </p:txBody>
        </p:sp>
        <p:sp>
          <p:nvSpPr>
            <p:cNvPr id="81" name="Freeform 5">
              <a:extLst>
                <a:ext uri="{FF2B5EF4-FFF2-40B4-BE49-F238E27FC236}">
                  <a16:creationId xmlns:a16="http://schemas.microsoft.com/office/drawing/2014/main" id="{9862D83A-05D7-B24F-B611-6642D8A8B230}"/>
                </a:ext>
              </a:extLst>
            </p:cNvPr>
            <p:cNvSpPr>
              <a:spLocks noChangeArrowheads="1"/>
            </p:cNvSpPr>
            <p:nvPr/>
          </p:nvSpPr>
          <p:spPr bwMode="auto">
            <a:xfrm>
              <a:off x="2190750" y="3638550"/>
              <a:ext cx="6291263" cy="1357313"/>
            </a:xfrm>
            <a:custGeom>
              <a:avLst/>
              <a:gdLst>
                <a:gd name="T0" fmla="*/ 15584 w 17477"/>
                <a:gd name="T1" fmla="*/ 3769 h 3770"/>
                <a:gd name="T2" fmla="*/ 15584 w 17477"/>
                <a:gd name="T3" fmla="*/ 3769 h 3770"/>
                <a:gd name="T4" fmla="*/ 1893 w 17477"/>
                <a:gd name="T5" fmla="*/ 3769 h 3770"/>
                <a:gd name="T6" fmla="*/ 0 w 17477"/>
                <a:gd name="T7" fmla="*/ 1892 h 3770"/>
                <a:gd name="T8" fmla="*/ 0 w 17477"/>
                <a:gd name="T9" fmla="*/ 1892 h 3770"/>
                <a:gd name="T10" fmla="*/ 1893 w 17477"/>
                <a:gd name="T11" fmla="*/ 0 h 3770"/>
                <a:gd name="T12" fmla="*/ 15584 w 17477"/>
                <a:gd name="T13" fmla="*/ 0 h 3770"/>
                <a:gd name="T14" fmla="*/ 17476 w 17477"/>
                <a:gd name="T15" fmla="*/ 1892 h 3770"/>
                <a:gd name="T16" fmla="*/ 17476 w 17477"/>
                <a:gd name="T17" fmla="*/ 1892 h 3770"/>
                <a:gd name="T18" fmla="*/ 15584 w 17477"/>
                <a:gd name="T19" fmla="*/ 3769 h 3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77" h="3770">
                  <a:moveTo>
                    <a:pt x="15584" y="3769"/>
                  </a:moveTo>
                  <a:lnTo>
                    <a:pt x="15584" y="3769"/>
                  </a:lnTo>
                  <a:cubicBezTo>
                    <a:pt x="1893" y="3769"/>
                    <a:pt x="1893" y="3769"/>
                    <a:pt x="1893" y="3769"/>
                  </a:cubicBezTo>
                  <a:cubicBezTo>
                    <a:pt x="847" y="3769"/>
                    <a:pt x="0" y="2923"/>
                    <a:pt x="0" y="1892"/>
                  </a:cubicBezTo>
                  <a:lnTo>
                    <a:pt x="0" y="1892"/>
                  </a:lnTo>
                  <a:cubicBezTo>
                    <a:pt x="0" y="846"/>
                    <a:pt x="847" y="0"/>
                    <a:pt x="1893" y="0"/>
                  </a:cubicBezTo>
                  <a:cubicBezTo>
                    <a:pt x="15584" y="0"/>
                    <a:pt x="15584" y="0"/>
                    <a:pt x="15584" y="0"/>
                  </a:cubicBezTo>
                  <a:cubicBezTo>
                    <a:pt x="16630" y="0"/>
                    <a:pt x="17476" y="846"/>
                    <a:pt x="17476" y="1892"/>
                  </a:cubicBezTo>
                  <a:lnTo>
                    <a:pt x="17476" y="1892"/>
                  </a:lnTo>
                  <a:cubicBezTo>
                    <a:pt x="17476" y="2923"/>
                    <a:pt x="16630" y="3769"/>
                    <a:pt x="15584" y="376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609585" fontAlgn="base">
                <a:spcBef>
                  <a:spcPct val="0"/>
                </a:spcBef>
                <a:spcAft>
                  <a:spcPct val="0"/>
                </a:spcAft>
                <a:defRPr/>
              </a:pPr>
              <a:endParaRPr lang="en-US" sz="2400">
                <a:solidFill>
                  <a:srgbClr val="282828"/>
                </a:solidFill>
                <a:latin typeface="Arial" charset="0"/>
                <a:ea typeface="ＭＳ Ｐゴシック" charset="0"/>
              </a:endParaRPr>
            </a:p>
          </p:txBody>
        </p:sp>
      </p:grpSp>
      <p:sp>
        <p:nvSpPr>
          <p:cNvPr id="113" name="Google Shape;480;p80">
            <a:extLst>
              <a:ext uri="{FF2B5EF4-FFF2-40B4-BE49-F238E27FC236}">
                <a16:creationId xmlns:a16="http://schemas.microsoft.com/office/drawing/2014/main" id="{C6505168-F7D7-4440-9C89-06A032881F6D}"/>
              </a:ext>
            </a:extLst>
          </p:cNvPr>
          <p:cNvSpPr txBox="1"/>
          <p:nvPr/>
        </p:nvSpPr>
        <p:spPr>
          <a:xfrm>
            <a:off x="2631579" y="5568482"/>
            <a:ext cx="6928843" cy="795036"/>
          </a:xfrm>
          <a:prstGeom prst="rect">
            <a:avLst/>
          </a:prstGeom>
          <a:noFill/>
          <a:ln>
            <a:noFill/>
          </a:ln>
        </p:spPr>
        <p:txBody>
          <a:bodyPr spcFirstLastPara="1" wrap="square" lIns="121900" tIns="60933" rIns="121900" bIns="60933" anchor="t" anchorCtr="0">
            <a:noAutofit/>
          </a:bodyPr>
          <a:lstStyle/>
          <a:p>
            <a:pPr algn="ctr" defTabSz="609585" fontAlgn="base">
              <a:spcBef>
                <a:spcPts val="1333"/>
              </a:spcBef>
              <a:buClr>
                <a:srgbClr val="FFFFFF"/>
              </a:buClr>
              <a:buSzPts val="1800"/>
              <a:defRPr/>
            </a:pPr>
            <a:r>
              <a:rPr lang="en-US" sz="2400" dirty="0">
                <a:solidFill>
                  <a:srgbClr val="E3241B"/>
                </a:solidFill>
                <a:latin typeface="CiscoSansTT ExtraLight"/>
                <a:ea typeface="ＭＳ Ｐゴシック"/>
              </a:rPr>
              <a:t>Attackers aren’t sitting idly by...</a:t>
            </a:r>
            <a:endParaRPr lang="en-US" sz="2400" dirty="0">
              <a:solidFill>
                <a:srgbClr val="E3241B"/>
              </a:solidFill>
              <a:latin typeface="CiscoSansTT ExtraLight"/>
              <a:ea typeface="ＭＳ Ｐゴシック" charset="0"/>
            </a:endParaRPr>
          </a:p>
        </p:txBody>
      </p:sp>
      <p:grpSp>
        <p:nvGrpSpPr>
          <p:cNvPr id="18" name="Group 17">
            <a:extLst>
              <a:ext uri="{FF2B5EF4-FFF2-40B4-BE49-F238E27FC236}">
                <a16:creationId xmlns:a16="http://schemas.microsoft.com/office/drawing/2014/main" id="{95B10049-9EA1-E844-9D4A-D8262DE1FFA8}"/>
              </a:ext>
            </a:extLst>
          </p:cNvPr>
          <p:cNvGrpSpPr/>
          <p:nvPr/>
        </p:nvGrpSpPr>
        <p:grpSpPr>
          <a:xfrm>
            <a:off x="-1" y="2119931"/>
            <a:ext cx="12191988" cy="3588456"/>
            <a:chOff x="-1" y="1544228"/>
            <a:chExt cx="9143991" cy="2691342"/>
          </a:xfrm>
        </p:grpSpPr>
        <p:sp>
          <p:nvSpPr>
            <p:cNvPr id="8" name="TextBox 7">
              <a:extLst>
                <a:ext uri="{FF2B5EF4-FFF2-40B4-BE49-F238E27FC236}">
                  <a16:creationId xmlns:a16="http://schemas.microsoft.com/office/drawing/2014/main" id="{BF421708-C5E5-3A4C-8994-66A0590C2B63}"/>
                </a:ext>
              </a:extLst>
            </p:cNvPr>
            <p:cNvSpPr txBox="1"/>
            <p:nvPr/>
          </p:nvSpPr>
          <p:spPr>
            <a:xfrm>
              <a:off x="-1" y="3858495"/>
              <a:ext cx="9143991" cy="377075"/>
            </a:xfrm>
            <a:prstGeom prst="rect">
              <a:avLst/>
            </a:prstGeom>
            <a:noFill/>
          </p:spPr>
          <p:txBody>
            <a:bodyPr wrap="square" rtlCol="0">
              <a:spAutoFit/>
            </a:bodyPr>
            <a:lstStyle/>
            <a:p>
              <a:pPr algn="ctr" defTabSz="609585" fontAlgn="base">
                <a:spcBef>
                  <a:spcPct val="0"/>
                </a:spcBef>
                <a:spcAft>
                  <a:spcPct val="0"/>
                </a:spcAft>
                <a:defRPr/>
              </a:pPr>
              <a:r>
                <a:rPr lang="en-US" sz="2667" b="1" dirty="0">
                  <a:solidFill>
                    <a:srgbClr val="003A5C"/>
                  </a:solidFill>
                  <a:latin typeface="Calibri" panose="020F0502020204030204" pitchFamily="34" charset="0"/>
                  <a:cs typeface="Calibri" panose="020F0502020204030204" pitchFamily="34" charset="0"/>
                </a:rPr>
                <a:t>L</a:t>
              </a:r>
              <a:r>
                <a:rPr lang="en-US" sz="2667" b="1" dirty="0" err="1">
                  <a:solidFill>
                    <a:srgbClr val="003A5C"/>
                  </a:solidFill>
                  <a:latin typeface="Calibri" panose="020F0502020204030204" pitchFamily="34" charset="0"/>
                  <a:ea typeface="ＭＳ Ｐゴシック" charset="0"/>
                  <a:cs typeface="Calibri" panose="020F0502020204030204" pitchFamily="34" charset="0"/>
                </a:rPr>
                <a:t>eads</a:t>
              </a:r>
              <a:r>
                <a:rPr lang="en-US" sz="2667" b="1" dirty="0">
                  <a:solidFill>
                    <a:srgbClr val="003A5C"/>
                  </a:solidFill>
                  <a:latin typeface="Calibri" panose="020F0502020204030204" pitchFamily="34" charset="0"/>
                  <a:ea typeface="ＭＳ Ｐゴシック" charset="0"/>
                  <a:cs typeface="Calibri" panose="020F0502020204030204" pitchFamily="34" charset="0"/>
                </a:rPr>
                <a:t> to gaps in visibility and protection</a:t>
              </a:r>
            </a:p>
          </p:txBody>
        </p:sp>
        <p:grpSp>
          <p:nvGrpSpPr>
            <p:cNvPr id="13" name="Group 12">
              <a:extLst>
                <a:ext uri="{FF2B5EF4-FFF2-40B4-BE49-F238E27FC236}">
                  <a16:creationId xmlns:a16="http://schemas.microsoft.com/office/drawing/2014/main" id="{0700820A-2F9F-C747-86D4-7EDFFEDE7D7F}"/>
                </a:ext>
              </a:extLst>
            </p:cNvPr>
            <p:cNvGrpSpPr/>
            <p:nvPr/>
          </p:nvGrpSpPr>
          <p:grpSpPr>
            <a:xfrm>
              <a:off x="3544478" y="1544228"/>
              <a:ext cx="2055044" cy="2055044"/>
              <a:chOff x="3483748" y="1797453"/>
              <a:chExt cx="2176504" cy="2176504"/>
            </a:xfrm>
          </p:grpSpPr>
          <p:sp>
            <p:nvSpPr>
              <p:cNvPr id="58" name="Freeform 57">
                <a:extLst>
                  <a:ext uri="{FF2B5EF4-FFF2-40B4-BE49-F238E27FC236}">
                    <a16:creationId xmlns:a16="http://schemas.microsoft.com/office/drawing/2014/main" id="{46482CD9-E9BA-6D4A-A540-47A000B1CD16}"/>
                  </a:ext>
                </a:extLst>
              </p:cNvPr>
              <p:cNvSpPr/>
              <p:nvPr/>
            </p:nvSpPr>
            <p:spPr>
              <a:xfrm>
                <a:off x="3950301" y="1797453"/>
                <a:ext cx="412237" cy="173736"/>
              </a:xfrm>
              <a:custGeom>
                <a:avLst/>
                <a:gdLst>
                  <a:gd name="connsiteX0" fmla="*/ 412237 w 412237"/>
                  <a:gd name="connsiteY0" fmla="*/ 0 h 582565"/>
                  <a:gd name="connsiteX1" fmla="*/ 412237 w 412237"/>
                  <a:gd name="connsiteY1" fmla="*/ 582565 h 582565"/>
                  <a:gd name="connsiteX2" fmla="*/ 0 w 412237"/>
                  <a:gd name="connsiteY2" fmla="*/ 170328 h 582565"/>
                  <a:gd name="connsiteX3" fmla="*/ 1846 w 412237"/>
                  <a:gd name="connsiteY3" fmla="*/ 168947 h 582565"/>
                  <a:gd name="connsiteX4" fmla="*/ 398269 w 412237"/>
                  <a:gd name="connsiteY4" fmla="*/ 2132 h 582565"/>
                  <a:gd name="connsiteX5" fmla="*/ 412237 w 412237"/>
                  <a:gd name="connsiteY5" fmla="*/ 0 h 582565"/>
                  <a:gd name="connsiteX0" fmla="*/ 412237 w 503677"/>
                  <a:gd name="connsiteY0" fmla="*/ 582565 h 674005"/>
                  <a:gd name="connsiteX1" fmla="*/ 0 w 503677"/>
                  <a:gd name="connsiteY1" fmla="*/ 170328 h 674005"/>
                  <a:gd name="connsiteX2" fmla="*/ 1846 w 503677"/>
                  <a:gd name="connsiteY2" fmla="*/ 168947 h 674005"/>
                  <a:gd name="connsiteX3" fmla="*/ 398269 w 503677"/>
                  <a:gd name="connsiteY3" fmla="*/ 2132 h 674005"/>
                  <a:gd name="connsiteX4" fmla="*/ 412237 w 503677"/>
                  <a:gd name="connsiteY4" fmla="*/ 0 h 674005"/>
                  <a:gd name="connsiteX5" fmla="*/ 503677 w 503677"/>
                  <a:gd name="connsiteY5" fmla="*/ 674005 h 674005"/>
                  <a:gd name="connsiteX0" fmla="*/ 0 w 503677"/>
                  <a:gd name="connsiteY0" fmla="*/ 170328 h 674005"/>
                  <a:gd name="connsiteX1" fmla="*/ 1846 w 503677"/>
                  <a:gd name="connsiteY1" fmla="*/ 168947 h 674005"/>
                  <a:gd name="connsiteX2" fmla="*/ 398269 w 503677"/>
                  <a:gd name="connsiteY2" fmla="*/ 2132 h 674005"/>
                  <a:gd name="connsiteX3" fmla="*/ 412237 w 503677"/>
                  <a:gd name="connsiteY3" fmla="*/ 0 h 674005"/>
                  <a:gd name="connsiteX4" fmla="*/ 503677 w 503677"/>
                  <a:gd name="connsiteY4" fmla="*/ 674005 h 674005"/>
                  <a:gd name="connsiteX0" fmla="*/ 0 w 412237"/>
                  <a:gd name="connsiteY0" fmla="*/ 170328 h 170328"/>
                  <a:gd name="connsiteX1" fmla="*/ 1846 w 412237"/>
                  <a:gd name="connsiteY1" fmla="*/ 168947 h 170328"/>
                  <a:gd name="connsiteX2" fmla="*/ 398269 w 412237"/>
                  <a:gd name="connsiteY2" fmla="*/ 2132 h 170328"/>
                  <a:gd name="connsiteX3" fmla="*/ 412237 w 412237"/>
                  <a:gd name="connsiteY3" fmla="*/ 0 h 170328"/>
                </a:gdLst>
                <a:ahLst/>
                <a:cxnLst>
                  <a:cxn ang="0">
                    <a:pos x="connsiteX0" y="connsiteY0"/>
                  </a:cxn>
                  <a:cxn ang="0">
                    <a:pos x="connsiteX1" y="connsiteY1"/>
                  </a:cxn>
                  <a:cxn ang="0">
                    <a:pos x="connsiteX2" y="connsiteY2"/>
                  </a:cxn>
                  <a:cxn ang="0">
                    <a:pos x="connsiteX3" y="connsiteY3"/>
                  </a:cxn>
                </a:cxnLst>
                <a:rect l="l" t="t" r="r" b="b"/>
                <a:pathLst>
                  <a:path w="412237" h="170328">
                    <a:moveTo>
                      <a:pt x="0" y="170328"/>
                    </a:moveTo>
                    <a:lnTo>
                      <a:pt x="1846" y="168947"/>
                    </a:lnTo>
                    <a:cubicBezTo>
                      <a:pt x="119806" y="89255"/>
                      <a:pt x="253929" y="31668"/>
                      <a:pt x="398269" y="2132"/>
                    </a:cubicBezTo>
                    <a:lnTo>
                      <a:pt x="412237" y="0"/>
                    </a:lnTo>
                  </a:path>
                </a:pathLst>
              </a:custGeom>
              <a:ln/>
            </p:spPr>
            <p:style>
              <a:lnRef idx="3">
                <a:schemeClr val="accent2"/>
              </a:lnRef>
              <a:fillRef idx="0">
                <a:schemeClr val="accent2"/>
              </a:fillRef>
              <a:effectRef idx="2">
                <a:schemeClr val="accent2"/>
              </a:effectRef>
              <a:fontRef idx="minor">
                <a:schemeClr val="tx1"/>
              </a:fontRef>
            </p:style>
            <p:txBody>
              <a:bodyPr rtlCol="0" anchor="ctr"/>
              <a:lstStyle/>
              <a:p>
                <a:pPr algn="ctr" defTabSz="609585" fontAlgn="base">
                  <a:spcBef>
                    <a:spcPct val="0"/>
                  </a:spcBef>
                  <a:spcAft>
                    <a:spcPct val="0"/>
                  </a:spcAft>
                  <a:defRPr/>
                </a:pPr>
                <a:endParaRPr lang="en-US" sz="2400" dirty="0">
                  <a:solidFill>
                    <a:srgbClr val="005073"/>
                  </a:solidFill>
                  <a:latin typeface="CiscoSansTT ExtraLight"/>
                </a:endParaRPr>
              </a:p>
            </p:txBody>
          </p:sp>
          <p:sp>
            <p:nvSpPr>
              <p:cNvPr id="57" name="Freeform 56">
                <a:extLst>
                  <a:ext uri="{FF2B5EF4-FFF2-40B4-BE49-F238E27FC236}">
                    <a16:creationId xmlns:a16="http://schemas.microsoft.com/office/drawing/2014/main" id="{2F2A984F-0FF6-224D-9184-B7A2E9EFF606}"/>
                  </a:ext>
                </a:extLst>
              </p:cNvPr>
              <p:cNvSpPr/>
              <p:nvPr/>
            </p:nvSpPr>
            <p:spPr>
              <a:xfrm>
                <a:off x="4781463" y="1797453"/>
                <a:ext cx="412237" cy="170328"/>
              </a:xfrm>
              <a:custGeom>
                <a:avLst/>
                <a:gdLst>
                  <a:gd name="connsiteX0" fmla="*/ 0 w 412237"/>
                  <a:gd name="connsiteY0" fmla="*/ 0 h 582565"/>
                  <a:gd name="connsiteX1" fmla="*/ 13967 w 412237"/>
                  <a:gd name="connsiteY1" fmla="*/ 2132 h 582565"/>
                  <a:gd name="connsiteX2" fmla="*/ 410390 w 412237"/>
                  <a:gd name="connsiteY2" fmla="*/ 168947 h 582565"/>
                  <a:gd name="connsiteX3" fmla="*/ 412237 w 412237"/>
                  <a:gd name="connsiteY3" fmla="*/ 170328 h 582565"/>
                  <a:gd name="connsiteX4" fmla="*/ 0 w 412237"/>
                  <a:gd name="connsiteY4" fmla="*/ 582565 h 582565"/>
                  <a:gd name="connsiteX5" fmla="*/ 0 w 412237"/>
                  <a:gd name="connsiteY5" fmla="*/ 0 h 582565"/>
                  <a:gd name="connsiteX0" fmla="*/ 0 w 412237"/>
                  <a:gd name="connsiteY0" fmla="*/ 582565 h 674005"/>
                  <a:gd name="connsiteX1" fmla="*/ 0 w 412237"/>
                  <a:gd name="connsiteY1" fmla="*/ 0 h 674005"/>
                  <a:gd name="connsiteX2" fmla="*/ 13967 w 412237"/>
                  <a:gd name="connsiteY2" fmla="*/ 2132 h 674005"/>
                  <a:gd name="connsiteX3" fmla="*/ 410390 w 412237"/>
                  <a:gd name="connsiteY3" fmla="*/ 168947 h 674005"/>
                  <a:gd name="connsiteX4" fmla="*/ 412237 w 412237"/>
                  <a:gd name="connsiteY4" fmla="*/ 170328 h 674005"/>
                  <a:gd name="connsiteX5" fmla="*/ 91440 w 412237"/>
                  <a:gd name="connsiteY5" fmla="*/ 674005 h 674005"/>
                  <a:gd name="connsiteX0" fmla="*/ 0 w 412237"/>
                  <a:gd name="connsiteY0" fmla="*/ 0 h 674005"/>
                  <a:gd name="connsiteX1" fmla="*/ 13967 w 412237"/>
                  <a:gd name="connsiteY1" fmla="*/ 2132 h 674005"/>
                  <a:gd name="connsiteX2" fmla="*/ 410390 w 412237"/>
                  <a:gd name="connsiteY2" fmla="*/ 168947 h 674005"/>
                  <a:gd name="connsiteX3" fmla="*/ 412237 w 412237"/>
                  <a:gd name="connsiteY3" fmla="*/ 170328 h 674005"/>
                  <a:gd name="connsiteX4" fmla="*/ 91440 w 412237"/>
                  <a:gd name="connsiteY4" fmla="*/ 674005 h 674005"/>
                  <a:gd name="connsiteX0" fmla="*/ 0 w 412237"/>
                  <a:gd name="connsiteY0" fmla="*/ 0 h 170328"/>
                  <a:gd name="connsiteX1" fmla="*/ 13967 w 412237"/>
                  <a:gd name="connsiteY1" fmla="*/ 2132 h 170328"/>
                  <a:gd name="connsiteX2" fmla="*/ 410390 w 412237"/>
                  <a:gd name="connsiteY2" fmla="*/ 168947 h 170328"/>
                  <a:gd name="connsiteX3" fmla="*/ 412237 w 412237"/>
                  <a:gd name="connsiteY3" fmla="*/ 170328 h 170328"/>
                </a:gdLst>
                <a:ahLst/>
                <a:cxnLst>
                  <a:cxn ang="0">
                    <a:pos x="connsiteX0" y="connsiteY0"/>
                  </a:cxn>
                  <a:cxn ang="0">
                    <a:pos x="connsiteX1" y="connsiteY1"/>
                  </a:cxn>
                  <a:cxn ang="0">
                    <a:pos x="connsiteX2" y="connsiteY2"/>
                  </a:cxn>
                  <a:cxn ang="0">
                    <a:pos x="connsiteX3" y="connsiteY3"/>
                  </a:cxn>
                </a:cxnLst>
                <a:rect l="l" t="t" r="r" b="b"/>
                <a:pathLst>
                  <a:path w="412237" h="170328">
                    <a:moveTo>
                      <a:pt x="0" y="0"/>
                    </a:moveTo>
                    <a:lnTo>
                      <a:pt x="13967" y="2132"/>
                    </a:lnTo>
                    <a:cubicBezTo>
                      <a:pt x="158308" y="31668"/>
                      <a:pt x="292430" y="89255"/>
                      <a:pt x="410390" y="168947"/>
                    </a:cubicBezTo>
                    <a:lnTo>
                      <a:pt x="412237" y="170328"/>
                    </a:lnTo>
                  </a:path>
                </a:pathLst>
              </a:custGeom>
              <a:ln/>
            </p:spPr>
            <p:style>
              <a:lnRef idx="3">
                <a:schemeClr val="accent2"/>
              </a:lnRef>
              <a:fillRef idx="0">
                <a:schemeClr val="accent2"/>
              </a:fillRef>
              <a:effectRef idx="2">
                <a:schemeClr val="accent2"/>
              </a:effectRef>
              <a:fontRef idx="minor">
                <a:schemeClr val="tx1"/>
              </a:fontRef>
            </p:style>
            <p:txBody>
              <a:bodyPr rtlCol="0" anchor="ctr"/>
              <a:lstStyle/>
              <a:p>
                <a:pPr algn="ctr" defTabSz="609585" fontAlgn="base">
                  <a:spcBef>
                    <a:spcPct val="0"/>
                  </a:spcBef>
                  <a:spcAft>
                    <a:spcPct val="0"/>
                  </a:spcAft>
                  <a:defRPr/>
                </a:pPr>
                <a:endParaRPr lang="en-US" sz="2400" dirty="0">
                  <a:solidFill>
                    <a:srgbClr val="005073"/>
                  </a:solidFill>
                  <a:latin typeface="CiscoSansTT ExtraLight"/>
                </a:endParaRPr>
              </a:p>
            </p:txBody>
          </p:sp>
          <p:sp>
            <p:nvSpPr>
              <p:cNvPr id="56" name="Freeform 55">
                <a:extLst>
                  <a:ext uri="{FF2B5EF4-FFF2-40B4-BE49-F238E27FC236}">
                    <a16:creationId xmlns:a16="http://schemas.microsoft.com/office/drawing/2014/main" id="{7354DA87-22CE-084B-ABD0-DC3B6FD430CA}"/>
                  </a:ext>
                </a:extLst>
              </p:cNvPr>
              <p:cNvSpPr/>
              <p:nvPr/>
            </p:nvSpPr>
            <p:spPr>
              <a:xfrm>
                <a:off x="3483748" y="2264006"/>
                <a:ext cx="170328" cy="412237"/>
              </a:xfrm>
              <a:custGeom>
                <a:avLst/>
                <a:gdLst>
                  <a:gd name="connsiteX0" fmla="*/ 170328 w 582565"/>
                  <a:gd name="connsiteY0" fmla="*/ 0 h 412237"/>
                  <a:gd name="connsiteX1" fmla="*/ 582565 w 582565"/>
                  <a:gd name="connsiteY1" fmla="*/ 412237 h 412237"/>
                  <a:gd name="connsiteX2" fmla="*/ 0 w 582565"/>
                  <a:gd name="connsiteY2" fmla="*/ 412237 h 412237"/>
                  <a:gd name="connsiteX3" fmla="*/ 2132 w 582565"/>
                  <a:gd name="connsiteY3" fmla="*/ 398269 h 412237"/>
                  <a:gd name="connsiteX4" fmla="*/ 168947 w 582565"/>
                  <a:gd name="connsiteY4" fmla="*/ 1846 h 412237"/>
                  <a:gd name="connsiteX5" fmla="*/ 170328 w 582565"/>
                  <a:gd name="connsiteY5" fmla="*/ 0 h 412237"/>
                  <a:gd name="connsiteX0" fmla="*/ 582565 w 674005"/>
                  <a:gd name="connsiteY0" fmla="*/ 412237 h 503677"/>
                  <a:gd name="connsiteX1" fmla="*/ 0 w 674005"/>
                  <a:gd name="connsiteY1" fmla="*/ 412237 h 503677"/>
                  <a:gd name="connsiteX2" fmla="*/ 2132 w 674005"/>
                  <a:gd name="connsiteY2" fmla="*/ 398269 h 503677"/>
                  <a:gd name="connsiteX3" fmla="*/ 168947 w 674005"/>
                  <a:gd name="connsiteY3" fmla="*/ 1846 h 503677"/>
                  <a:gd name="connsiteX4" fmla="*/ 170328 w 674005"/>
                  <a:gd name="connsiteY4" fmla="*/ 0 h 503677"/>
                  <a:gd name="connsiteX5" fmla="*/ 674005 w 674005"/>
                  <a:gd name="connsiteY5" fmla="*/ 503677 h 503677"/>
                  <a:gd name="connsiteX0" fmla="*/ 0 w 674005"/>
                  <a:gd name="connsiteY0" fmla="*/ 412237 h 503677"/>
                  <a:gd name="connsiteX1" fmla="*/ 2132 w 674005"/>
                  <a:gd name="connsiteY1" fmla="*/ 398269 h 503677"/>
                  <a:gd name="connsiteX2" fmla="*/ 168947 w 674005"/>
                  <a:gd name="connsiteY2" fmla="*/ 1846 h 503677"/>
                  <a:gd name="connsiteX3" fmla="*/ 170328 w 674005"/>
                  <a:gd name="connsiteY3" fmla="*/ 0 h 503677"/>
                  <a:gd name="connsiteX4" fmla="*/ 674005 w 674005"/>
                  <a:gd name="connsiteY4" fmla="*/ 503677 h 503677"/>
                  <a:gd name="connsiteX0" fmla="*/ 0 w 170328"/>
                  <a:gd name="connsiteY0" fmla="*/ 412237 h 412237"/>
                  <a:gd name="connsiteX1" fmla="*/ 2132 w 170328"/>
                  <a:gd name="connsiteY1" fmla="*/ 398269 h 412237"/>
                  <a:gd name="connsiteX2" fmla="*/ 168947 w 170328"/>
                  <a:gd name="connsiteY2" fmla="*/ 1846 h 412237"/>
                  <a:gd name="connsiteX3" fmla="*/ 170328 w 170328"/>
                  <a:gd name="connsiteY3" fmla="*/ 0 h 412237"/>
                </a:gdLst>
                <a:ahLst/>
                <a:cxnLst>
                  <a:cxn ang="0">
                    <a:pos x="connsiteX0" y="connsiteY0"/>
                  </a:cxn>
                  <a:cxn ang="0">
                    <a:pos x="connsiteX1" y="connsiteY1"/>
                  </a:cxn>
                  <a:cxn ang="0">
                    <a:pos x="connsiteX2" y="connsiteY2"/>
                  </a:cxn>
                  <a:cxn ang="0">
                    <a:pos x="connsiteX3" y="connsiteY3"/>
                  </a:cxn>
                </a:cxnLst>
                <a:rect l="l" t="t" r="r" b="b"/>
                <a:pathLst>
                  <a:path w="170328" h="412237">
                    <a:moveTo>
                      <a:pt x="0" y="412237"/>
                    </a:moveTo>
                    <a:lnTo>
                      <a:pt x="2132" y="398269"/>
                    </a:lnTo>
                    <a:cubicBezTo>
                      <a:pt x="31668" y="253929"/>
                      <a:pt x="89255" y="119806"/>
                      <a:pt x="168947" y="1846"/>
                    </a:cubicBezTo>
                    <a:lnTo>
                      <a:pt x="170328" y="0"/>
                    </a:lnTo>
                  </a:path>
                </a:pathLst>
              </a:custGeom>
              <a:ln/>
            </p:spPr>
            <p:style>
              <a:lnRef idx="3">
                <a:schemeClr val="accent2"/>
              </a:lnRef>
              <a:fillRef idx="0">
                <a:schemeClr val="accent2"/>
              </a:fillRef>
              <a:effectRef idx="2">
                <a:schemeClr val="accent2"/>
              </a:effectRef>
              <a:fontRef idx="minor">
                <a:schemeClr val="tx1"/>
              </a:fontRef>
            </p:style>
            <p:txBody>
              <a:bodyPr rtlCol="0" anchor="ctr"/>
              <a:lstStyle/>
              <a:p>
                <a:pPr algn="ctr" defTabSz="609585" fontAlgn="base">
                  <a:spcBef>
                    <a:spcPct val="0"/>
                  </a:spcBef>
                  <a:spcAft>
                    <a:spcPct val="0"/>
                  </a:spcAft>
                  <a:defRPr/>
                </a:pPr>
                <a:endParaRPr lang="en-US" sz="2400" dirty="0">
                  <a:solidFill>
                    <a:srgbClr val="005073"/>
                  </a:solidFill>
                  <a:latin typeface="CiscoSansTT ExtraLight"/>
                </a:endParaRPr>
              </a:p>
            </p:txBody>
          </p:sp>
          <p:sp>
            <p:nvSpPr>
              <p:cNvPr id="55" name="Freeform 54">
                <a:extLst>
                  <a:ext uri="{FF2B5EF4-FFF2-40B4-BE49-F238E27FC236}">
                    <a16:creationId xmlns:a16="http://schemas.microsoft.com/office/drawing/2014/main" id="{EF8FCDDF-E3FE-CA4F-BC13-4150BF9489F1}"/>
                  </a:ext>
                </a:extLst>
              </p:cNvPr>
              <p:cNvSpPr/>
              <p:nvPr/>
            </p:nvSpPr>
            <p:spPr>
              <a:xfrm>
                <a:off x="5489925" y="2264006"/>
                <a:ext cx="170327" cy="412237"/>
              </a:xfrm>
              <a:custGeom>
                <a:avLst/>
                <a:gdLst>
                  <a:gd name="connsiteX0" fmla="*/ 412237 w 582564"/>
                  <a:gd name="connsiteY0" fmla="*/ 0 h 412237"/>
                  <a:gd name="connsiteX1" fmla="*/ 413617 w 582564"/>
                  <a:gd name="connsiteY1" fmla="*/ 1846 h 412237"/>
                  <a:gd name="connsiteX2" fmla="*/ 580432 w 582564"/>
                  <a:gd name="connsiteY2" fmla="*/ 398269 h 412237"/>
                  <a:gd name="connsiteX3" fmla="*/ 582564 w 582564"/>
                  <a:gd name="connsiteY3" fmla="*/ 412237 h 412237"/>
                  <a:gd name="connsiteX4" fmla="*/ 0 w 582564"/>
                  <a:gd name="connsiteY4" fmla="*/ 412237 h 412237"/>
                  <a:gd name="connsiteX5" fmla="*/ 412237 w 582564"/>
                  <a:gd name="connsiteY5" fmla="*/ 0 h 412237"/>
                  <a:gd name="connsiteX0" fmla="*/ 0 w 582564"/>
                  <a:gd name="connsiteY0" fmla="*/ 412237 h 503677"/>
                  <a:gd name="connsiteX1" fmla="*/ 412237 w 582564"/>
                  <a:gd name="connsiteY1" fmla="*/ 0 h 503677"/>
                  <a:gd name="connsiteX2" fmla="*/ 413617 w 582564"/>
                  <a:gd name="connsiteY2" fmla="*/ 1846 h 503677"/>
                  <a:gd name="connsiteX3" fmla="*/ 580432 w 582564"/>
                  <a:gd name="connsiteY3" fmla="*/ 398269 h 503677"/>
                  <a:gd name="connsiteX4" fmla="*/ 582564 w 582564"/>
                  <a:gd name="connsiteY4" fmla="*/ 412237 h 503677"/>
                  <a:gd name="connsiteX5" fmla="*/ 91440 w 582564"/>
                  <a:gd name="connsiteY5" fmla="*/ 503677 h 503677"/>
                  <a:gd name="connsiteX0" fmla="*/ 320797 w 491124"/>
                  <a:gd name="connsiteY0" fmla="*/ 0 h 503677"/>
                  <a:gd name="connsiteX1" fmla="*/ 322177 w 491124"/>
                  <a:gd name="connsiteY1" fmla="*/ 1846 h 503677"/>
                  <a:gd name="connsiteX2" fmla="*/ 488992 w 491124"/>
                  <a:gd name="connsiteY2" fmla="*/ 398269 h 503677"/>
                  <a:gd name="connsiteX3" fmla="*/ 491124 w 491124"/>
                  <a:gd name="connsiteY3" fmla="*/ 412237 h 503677"/>
                  <a:gd name="connsiteX4" fmla="*/ 0 w 491124"/>
                  <a:gd name="connsiteY4" fmla="*/ 503677 h 503677"/>
                  <a:gd name="connsiteX0" fmla="*/ 0 w 170327"/>
                  <a:gd name="connsiteY0" fmla="*/ 0 h 412237"/>
                  <a:gd name="connsiteX1" fmla="*/ 1380 w 170327"/>
                  <a:gd name="connsiteY1" fmla="*/ 1846 h 412237"/>
                  <a:gd name="connsiteX2" fmla="*/ 168195 w 170327"/>
                  <a:gd name="connsiteY2" fmla="*/ 398269 h 412237"/>
                  <a:gd name="connsiteX3" fmla="*/ 170327 w 170327"/>
                  <a:gd name="connsiteY3" fmla="*/ 412237 h 412237"/>
                </a:gdLst>
                <a:ahLst/>
                <a:cxnLst>
                  <a:cxn ang="0">
                    <a:pos x="connsiteX0" y="connsiteY0"/>
                  </a:cxn>
                  <a:cxn ang="0">
                    <a:pos x="connsiteX1" y="connsiteY1"/>
                  </a:cxn>
                  <a:cxn ang="0">
                    <a:pos x="connsiteX2" y="connsiteY2"/>
                  </a:cxn>
                  <a:cxn ang="0">
                    <a:pos x="connsiteX3" y="connsiteY3"/>
                  </a:cxn>
                </a:cxnLst>
                <a:rect l="l" t="t" r="r" b="b"/>
                <a:pathLst>
                  <a:path w="170327" h="412237">
                    <a:moveTo>
                      <a:pt x="0" y="0"/>
                    </a:moveTo>
                    <a:lnTo>
                      <a:pt x="1380" y="1846"/>
                    </a:lnTo>
                    <a:cubicBezTo>
                      <a:pt x="81073" y="119806"/>
                      <a:pt x="138659" y="253929"/>
                      <a:pt x="168195" y="398269"/>
                    </a:cubicBezTo>
                    <a:lnTo>
                      <a:pt x="170327" y="412237"/>
                    </a:lnTo>
                  </a:path>
                </a:pathLst>
              </a:custGeom>
              <a:ln/>
            </p:spPr>
            <p:style>
              <a:lnRef idx="3">
                <a:schemeClr val="accent2"/>
              </a:lnRef>
              <a:fillRef idx="0">
                <a:schemeClr val="accent2"/>
              </a:fillRef>
              <a:effectRef idx="2">
                <a:schemeClr val="accent2"/>
              </a:effectRef>
              <a:fontRef idx="minor">
                <a:schemeClr val="tx1"/>
              </a:fontRef>
            </p:style>
            <p:txBody>
              <a:bodyPr rtlCol="0" anchor="ctr"/>
              <a:lstStyle/>
              <a:p>
                <a:pPr algn="ctr" defTabSz="609585" fontAlgn="base">
                  <a:spcBef>
                    <a:spcPct val="0"/>
                  </a:spcBef>
                  <a:spcAft>
                    <a:spcPct val="0"/>
                  </a:spcAft>
                  <a:defRPr/>
                </a:pPr>
                <a:endParaRPr lang="en-US" sz="2400" dirty="0">
                  <a:solidFill>
                    <a:srgbClr val="005073"/>
                  </a:solidFill>
                  <a:latin typeface="CiscoSansTT ExtraLight"/>
                </a:endParaRPr>
              </a:p>
            </p:txBody>
          </p:sp>
          <p:sp>
            <p:nvSpPr>
              <p:cNvPr id="65" name="Freeform 64">
                <a:extLst>
                  <a:ext uri="{FF2B5EF4-FFF2-40B4-BE49-F238E27FC236}">
                    <a16:creationId xmlns:a16="http://schemas.microsoft.com/office/drawing/2014/main" id="{908E294F-13C1-EE42-8EDB-29A2ABAEB5F0}"/>
                  </a:ext>
                </a:extLst>
              </p:cNvPr>
              <p:cNvSpPr/>
              <p:nvPr/>
            </p:nvSpPr>
            <p:spPr>
              <a:xfrm flipV="1">
                <a:off x="3950301" y="3800221"/>
                <a:ext cx="412237" cy="173736"/>
              </a:xfrm>
              <a:custGeom>
                <a:avLst/>
                <a:gdLst>
                  <a:gd name="connsiteX0" fmla="*/ 412237 w 412237"/>
                  <a:gd name="connsiteY0" fmla="*/ 0 h 582565"/>
                  <a:gd name="connsiteX1" fmla="*/ 412237 w 412237"/>
                  <a:gd name="connsiteY1" fmla="*/ 582565 h 582565"/>
                  <a:gd name="connsiteX2" fmla="*/ 0 w 412237"/>
                  <a:gd name="connsiteY2" fmla="*/ 170328 h 582565"/>
                  <a:gd name="connsiteX3" fmla="*/ 1846 w 412237"/>
                  <a:gd name="connsiteY3" fmla="*/ 168947 h 582565"/>
                  <a:gd name="connsiteX4" fmla="*/ 398269 w 412237"/>
                  <a:gd name="connsiteY4" fmla="*/ 2132 h 582565"/>
                  <a:gd name="connsiteX5" fmla="*/ 412237 w 412237"/>
                  <a:gd name="connsiteY5" fmla="*/ 0 h 582565"/>
                  <a:gd name="connsiteX0" fmla="*/ 412237 w 503677"/>
                  <a:gd name="connsiteY0" fmla="*/ 582565 h 674005"/>
                  <a:gd name="connsiteX1" fmla="*/ 0 w 503677"/>
                  <a:gd name="connsiteY1" fmla="*/ 170328 h 674005"/>
                  <a:gd name="connsiteX2" fmla="*/ 1846 w 503677"/>
                  <a:gd name="connsiteY2" fmla="*/ 168947 h 674005"/>
                  <a:gd name="connsiteX3" fmla="*/ 398269 w 503677"/>
                  <a:gd name="connsiteY3" fmla="*/ 2132 h 674005"/>
                  <a:gd name="connsiteX4" fmla="*/ 412237 w 503677"/>
                  <a:gd name="connsiteY4" fmla="*/ 0 h 674005"/>
                  <a:gd name="connsiteX5" fmla="*/ 503677 w 503677"/>
                  <a:gd name="connsiteY5" fmla="*/ 674005 h 674005"/>
                  <a:gd name="connsiteX0" fmla="*/ 0 w 503677"/>
                  <a:gd name="connsiteY0" fmla="*/ 170328 h 674005"/>
                  <a:gd name="connsiteX1" fmla="*/ 1846 w 503677"/>
                  <a:gd name="connsiteY1" fmla="*/ 168947 h 674005"/>
                  <a:gd name="connsiteX2" fmla="*/ 398269 w 503677"/>
                  <a:gd name="connsiteY2" fmla="*/ 2132 h 674005"/>
                  <a:gd name="connsiteX3" fmla="*/ 412237 w 503677"/>
                  <a:gd name="connsiteY3" fmla="*/ 0 h 674005"/>
                  <a:gd name="connsiteX4" fmla="*/ 503677 w 503677"/>
                  <a:gd name="connsiteY4" fmla="*/ 674005 h 674005"/>
                  <a:gd name="connsiteX0" fmla="*/ 0 w 412237"/>
                  <a:gd name="connsiteY0" fmla="*/ 170328 h 170328"/>
                  <a:gd name="connsiteX1" fmla="*/ 1846 w 412237"/>
                  <a:gd name="connsiteY1" fmla="*/ 168947 h 170328"/>
                  <a:gd name="connsiteX2" fmla="*/ 398269 w 412237"/>
                  <a:gd name="connsiteY2" fmla="*/ 2132 h 170328"/>
                  <a:gd name="connsiteX3" fmla="*/ 412237 w 412237"/>
                  <a:gd name="connsiteY3" fmla="*/ 0 h 170328"/>
                </a:gdLst>
                <a:ahLst/>
                <a:cxnLst>
                  <a:cxn ang="0">
                    <a:pos x="connsiteX0" y="connsiteY0"/>
                  </a:cxn>
                  <a:cxn ang="0">
                    <a:pos x="connsiteX1" y="connsiteY1"/>
                  </a:cxn>
                  <a:cxn ang="0">
                    <a:pos x="connsiteX2" y="connsiteY2"/>
                  </a:cxn>
                  <a:cxn ang="0">
                    <a:pos x="connsiteX3" y="connsiteY3"/>
                  </a:cxn>
                </a:cxnLst>
                <a:rect l="l" t="t" r="r" b="b"/>
                <a:pathLst>
                  <a:path w="412237" h="170328">
                    <a:moveTo>
                      <a:pt x="0" y="170328"/>
                    </a:moveTo>
                    <a:lnTo>
                      <a:pt x="1846" y="168947"/>
                    </a:lnTo>
                    <a:cubicBezTo>
                      <a:pt x="119806" y="89255"/>
                      <a:pt x="253929" y="31668"/>
                      <a:pt x="398269" y="2132"/>
                    </a:cubicBezTo>
                    <a:lnTo>
                      <a:pt x="412237" y="0"/>
                    </a:lnTo>
                  </a:path>
                </a:pathLst>
              </a:custGeom>
              <a:ln/>
            </p:spPr>
            <p:style>
              <a:lnRef idx="3">
                <a:schemeClr val="accent2"/>
              </a:lnRef>
              <a:fillRef idx="0">
                <a:schemeClr val="accent2"/>
              </a:fillRef>
              <a:effectRef idx="2">
                <a:schemeClr val="accent2"/>
              </a:effectRef>
              <a:fontRef idx="minor">
                <a:schemeClr val="tx1"/>
              </a:fontRef>
            </p:style>
            <p:txBody>
              <a:bodyPr rtlCol="0" anchor="ctr"/>
              <a:lstStyle/>
              <a:p>
                <a:pPr algn="ctr" defTabSz="609585" fontAlgn="base">
                  <a:spcBef>
                    <a:spcPct val="0"/>
                  </a:spcBef>
                  <a:spcAft>
                    <a:spcPct val="0"/>
                  </a:spcAft>
                  <a:defRPr/>
                </a:pPr>
                <a:endParaRPr lang="en-US" sz="2400" dirty="0">
                  <a:solidFill>
                    <a:srgbClr val="005073"/>
                  </a:solidFill>
                  <a:latin typeface="CiscoSansTT ExtraLight"/>
                </a:endParaRPr>
              </a:p>
            </p:txBody>
          </p:sp>
          <p:sp>
            <p:nvSpPr>
              <p:cNvPr id="66" name="Freeform 65">
                <a:extLst>
                  <a:ext uri="{FF2B5EF4-FFF2-40B4-BE49-F238E27FC236}">
                    <a16:creationId xmlns:a16="http://schemas.microsoft.com/office/drawing/2014/main" id="{9A92A6D4-E88C-7649-8507-A107B05B0A8E}"/>
                  </a:ext>
                </a:extLst>
              </p:cNvPr>
              <p:cNvSpPr/>
              <p:nvPr/>
            </p:nvSpPr>
            <p:spPr>
              <a:xfrm flipV="1">
                <a:off x="4781463" y="3803629"/>
                <a:ext cx="412237" cy="170328"/>
              </a:xfrm>
              <a:custGeom>
                <a:avLst/>
                <a:gdLst>
                  <a:gd name="connsiteX0" fmla="*/ 0 w 412237"/>
                  <a:gd name="connsiteY0" fmla="*/ 0 h 582565"/>
                  <a:gd name="connsiteX1" fmla="*/ 13967 w 412237"/>
                  <a:gd name="connsiteY1" fmla="*/ 2132 h 582565"/>
                  <a:gd name="connsiteX2" fmla="*/ 410390 w 412237"/>
                  <a:gd name="connsiteY2" fmla="*/ 168947 h 582565"/>
                  <a:gd name="connsiteX3" fmla="*/ 412237 w 412237"/>
                  <a:gd name="connsiteY3" fmla="*/ 170328 h 582565"/>
                  <a:gd name="connsiteX4" fmla="*/ 0 w 412237"/>
                  <a:gd name="connsiteY4" fmla="*/ 582565 h 582565"/>
                  <a:gd name="connsiteX5" fmla="*/ 0 w 412237"/>
                  <a:gd name="connsiteY5" fmla="*/ 0 h 582565"/>
                  <a:gd name="connsiteX0" fmla="*/ 0 w 412237"/>
                  <a:gd name="connsiteY0" fmla="*/ 582565 h 674005"/>
                  <a:gd name="connsiteX1" fmla="*/ 0 w 412237"/>
                  <a:gd name="connsiteY1" fmla="*/ 0 h 674005"/>
                  <a:gd name="connsiteX2" fmla="*/ 13967 w 412237"/>
                  <a:gd name="connsiteY2" fmla="*/ 2132 h 674005"/>
                  <a:gd name="connsiteX3" fmla="*/ 410390 w 412237"/>
                  <a:gd name="connsiteY3" fmla="*/ 168947 h 674005"/>
                  <a:gd name="connsiteX4" fmla="*/ 412237 w 412237"/>
                  <a:gd name="connsiteY4" fmla="*/ 170328 h 674005"/>
                  <a:gd name="connsiteX5" fmla="*/ 91440 w 412237"/>
                  <a:gd name="connsiteY5" fmla="*/ 674005 h 674005"/>
                  <a:gd name="connsiteX0" fmla="*/ 0 w 412237"/>
                  <a:gd name="connsiteY0" fmla="*/ 0 h 674005"/>
                  <a:gd name="connsiteX1" fmla="*/ 13967 w 412237"/>
                  <a:gd name="connsiteY1" fmla="*/ 2132 h 674005"/>
                  <a:gd name="connsiteX2" fmla="*/ 410390 w 412237"/>
                  <a:gd name="connsiteY2" fmla="*/ 168947 h 674005"/>
                  <a:gd name="connsiteX3" fmla="*/ 412237 w 412237"/>
                  <a:gd name="connsiteY3" fmla="*/ 170328 h 674005"/>
                  <a:gd name="connsiteX4" fmla="*/ 91440 w 412237"/>
                  <a:gd name="connsiteY4" fmla="*/ 674005 h 674005"/>
                  <a:gd name="connsiteX0" fmla="*/ 0 w 412237"/>
                  <a:gd name="connsiteY0" fmla="*/ 0 h 170328"/>
                  <a:gd name="connsiteX1" fmla="*/ 13967 w 412237"/>
                  <a:gd name="connsiteY1" fmla="*/ 2132 h 170328"/>
                  <a:gd name="connsiteX2" fmla="*/ 410390 w 412237"/>
                  <a:gd name="connsiteY2" fmla="*/ 168947 h 170328"/>
                  <a:gd name="connsiteX3" fmla="*/ 412237 w 412237"/>
                  <a:gd name="connsiteY3" fmla="*/ 170328 h 170328"/>
                </a:gdLst>
                <a:ahLst/>
                <a:cxnLst>
                  <a:cxn ang="0">
                    <a:pos x="connsiteX0" y="connsiteY0"/>
                  </a:cxn>
                  <a:cxn ang="0">
                    <a:pos x="connsiteX1" y="connsiteY1"/>
                  </a:cxn>
                  <a:cxn ang="0">
                    <a:pos x="connsiteX2" y="connsiteY2"/>
                  </a:cxn>
                  <a:cxn ang="0">
                    <a:pos x="connsiteX3" y="connsiteY3"/>
                  </a:cxn>
                </a:cxnLst>
                <a:rect l="l" t="t" r="r" b="b"/>
                <a:pathLst>
                  <a:path w="412237" h="170328">
                    <a:moveTo>
                      <a:pt x="0" y="0"/>
                    </a:moveTo>
                    <a:lnTo>
                      <a:pt x="13967" y="2132"/>
                    </a:lnTo>
                    <a:cubicBezTo>
                      <a:pt x="158308" y="31668"/>
                      <a:pt x="292430" y="89255"/>
                      <a:pt x="410390" y="168947"/>
                    </a:cubicBezTo>
                    <a:lnTo>
                      <a:pt x="412237" y="170328"/>
                    </a:lnTo>
                  </a:path>
                </a:pathLst>
              </a:custGeom>
              <a:ln/>
            </p:spPr>
            <p:style>
              <a:lnRef idx="3">
                <a:schemeClr val="accent2"/>
              </a:lnRef>
              <a:fillRef idx="0">
                <a:schemeClr val="accent2"/>
              </a:fillRef>
              <a:effectRef idx="2">
                <a:schemeClr val="accent2"/>
              </a:effectRef>
              <a:fontRef idx="minor">
                <a:schemeClr val="tx1"/>
              </a:fontRef>
            </p:style>
            <p:txBody>
              <a:bodyPr rtlCol="0" anchor="ctr"/>
              <a:lstStyle/>
              <a:p>
                <a:pPr algn="ctr" defTabSz="609585" fontAlgn="base">
                  <a:spcBef>
                    <a:spcPct val="0"/>
                  </a:spcBef>
                  <a:spcAft>
                    <a:spcPct val="0"/>
                  </a:spcAft>
                  <a:defRPr/>
                </a:pPr>
                <a:endParaRPr lang="en-US" sz="2400" dirty="0">
                  <a:solidFill>
                    <a:srgbClr val="005073"/>
                  </a:solidFill>
                  <a:latin typeface="CiscoSansTT ExtraLight"/>
                </a:endParaRPr>
              </a:p>
            </p:txBody>
          </p:sp>
          <p:sp>
            <p:nvSpPr>
              <p:cNvPr id="67" name="Freeform 66">
                <a:extLst>
                  <a:ext uri="{FF2B5EF4-FFF2-40B4-BE49-F238E27FC236}">
                    <a16:creationId xmlns:a16="http://schemas.microsoft.com/office/drawing/2014/main" id="{A563F451-22A9-DA45-9B9A-328F6BCEF235}"/>
                  </a:ext>
                </a:extLst>
              </p:cNvPr>
              <p:cNvSpPr/>
              <p:nvPr/>
            </p:nvSpPr>
            <p:spPr>
              <a:xfrm flipV="1">
                <a:off x="3483748" y="3095167"/>
                <a:ext cx="170328" cy="412237"/>
              </a:xfrm>
              <a:custGeom>
                <a:avLst/>
                <a:gdLst>
                  <a:gd name="connsiteX0" fmla="*/ 170328 w 582565"/>
                  <a:gd name="connsiteY0" fmla="*/ 0 h 412237"/>
                  <a:gd name="connsiteX1" fmla="*/ 582565 w 582565"/>
                  <a:gd name="connsiteY1" fmla="*/ 412237 h 412237"/>
                  <a:gd name="connsiteX2" fmla="*/ 0 w 582565"/>
                  <a:gd name="connsiteY2" fmla="*/ 412237 h 412237"/>
                  <a:gd name="connsiteX3" fmla="*/ 2132 w 582565"/>
                  <a:gd name="connsiteY3" fmla="*/ 398269 h 412237"/>
                  <a:gd name="connsiteX4" fmla="*/ 168947 w 582565"/>
                  <a:gd name="connsiteY4" fmla="*/ 1846 h 412237"/>
                  <a:gd name="connsiteX5" fmla="*/ 170328 w 582565"/>
                  <a:gd name="connsiteY5" fmla="*/ 0 h 412237"/>
                  <a:gd name="connsiteX0" fmla="*/ 582565 w 674005"/>
                  <a:gd name="connsiteY0" fmla="*/ 412237 h 503677"/>
                  <a:gd name="connsiteX1" fmla="*/ 0 w 674005"/>
                  <a:gd name="connsiteY1" fmla="*/ 412237 h 503677"/>
                  <a:gd name="connsiteX2" fmla="*/ 2132 w 674005"/>
                  <a:gd name="connsiteY2" fmla="*/ 398269 h 503677"/>
                  <a:gd name="connsiteX3" fmla="*/ 168947 w 674005"/>
                  <a:gd name="connsiteY3" fmla="*/ 1846 h 503677"/>
                  <a:gd name="connsiteX4" fmla="*/ 170328 w 674005"/>
                  <a:gd name="connsiteY4" fmla="*/ 0 h 503677"/>
                  <a:gd name="connsiteX5" fmla="*/ 674005 w 674005"/>
                  <a:gd name="connsiteY5" fmla="*/ 503677 h 503677"/>
                  <a:gd name="connsiteX0" fmla="*/ 0 w 674005"/>
                  <a:gd name="connsiteY0" fmla="*/ 412237 h 503677"/>
                  <a:gd name="connsiteX1" fmla="*/ 2132 w 674005"/>
                  <a:gd name="connsiteY1" fmla="*/ 398269 h 503677"/>
                  <a:gd name="connsiteX2" fmla="*/ 168947 w 674005"/>
                  <a:gd name="connsiteY2" fmla="*/ 1846 h 503677"/>
                  <a:gd name="connsiteX3" fmla="*/ 170328 w 674005"/>
                  <a:gd name="connsiteY3" fmla="*/ 0 h 503677"/>
                  <a:gd name="connsiteX4" fmla="*/ 674005 w 674005"/>
                  <a:gd name="connsiteY4" fmla="*/ 503677 h 503677"/>
                  <a:gd name="connsiteX0" fmla="*/ 0 w 170328"/>
                  <a:gd name="connsiteY0" fmla="*/ 412237 h 412237"/>
                  <a:gd name="connsiteX1" fmla="*/ 2132 w 170328"/>
                  <a:gd name="connsiteY1" fmla="*/ 398269 h 412237"/>
                  <a:gd name="connsiteX2" fmla="*/ 168947 w 170328"/>
                  <a:gd name="connsiteY2" fmla="*/ 1846 h 412237"/>
                  <a:gd name="connsiteX3" fmla="*/ 170328 w 170328"/>
                  <a:gd name="connsiteY3" fmla="*/ 0 h 412237"/>
                </a:gdLst>
                <a:ahLst/>
                <a:cxnLst>
                  <a:cxn ang="0">
                    <a:pos x="connsiteX0" y="connsiteY0"/>
                  </a:cxn>
                  <a:cxn ang="0">
                    <a:pos x="connsiteX1" y="connsiteY1"/>
                  </a:cxn>
                  <a:cxn ang="0">
                    <a:pos x="connsiteX2" y="connsiteY2"/>
                  </a:cxn>
                  <a:cxn ang="0">
                    <a:pos x="connsiteX3" y="connsiteY3"/>
                  </a:cxn>
                </a:cxnLst>
                <a:rect l="l" t="t" r="r" b="b"/>
                <a:pathLst>
                  <a:path w="170328" h="412237">
                    <a:moveTo>
                      <a:pt x="0" y="412237"/>
                    </a:moveTo>
                    <a:lnTo>
                      <a:pt x="2132" y="398269"/>
                    </a:lnTo>
                    <a:cubicBezTo>
                      <a:pt x="31668" y="253929"/>
                      <a:pt x="89255" y="119806"/>
                      <a:pt x="168947" y="1846"/>
                    </a:cubicBezTo>
                    <a:lnTo>
                      <a:pt x="170328" y="0"/>
                    </a:lnTo>
                  </a:path>
                </a:pathLst>
              </a:custGeom>
              <a:ln/>
            </p:spPr>
            <p:style>
              <a:lnRef idx="3">
                <a:schemeClr val="accent2"/>
              </a:lnRef>
              <a:fillRef idx="0">
                <a:schemeClr val="accent2"/>
              </a:fillRef>
              <a:effectRef idx="2">
                <a:schemeClr val="accent2"/>
              </a:effectRef>
              <a:fontRef idx="minor">
                <a:schemeClr val="tx1"/>
              </a:fontRef>
            </p:style>
            <p:txBody>
              <a:bodyPr rtlCol="0" anchor="ctr"/>
              <a:lstStyle/>
              <a:p>
                <a:pPr algn="ctr" defTabSz="609585" fontAlgn="base">
                  <a:spcBef>
                    <a:spcPct val="0"/>
                  </a:spcBef>
                  <a:spcAft>
                    <a:spcPct val="0"/>
                  </a:spcAft>
                  <a:defRPr/>
                </a:pPr>
                <a:endParaRPr lang="en-US" sz="2400" dirty="0">
                  <a:solidFill>
                    <a:srgbClr val="005073"/>
                  </a:solidFill>
                  <a:latin typeface="CiscoSansTT ExtraLight"/>
                </a:endParaRPr>
              </a:p>
            </p:txBody>
          </p:sp>
          <p:sp>
            <p:nvSpPr>
              <p:cNvPr id="68" name="Freeform 67">
                <a:extLst>
                  <a:ext uri="{FF2B5EF4-FFF2-40B4-BE49-F238E27FC236}">
                    <a16:creationId xmlns:a16="http://schemas.microsoft.com/office/drawing/2014/main" id="{12CC2B19-B461-274C-94AC-772DF4BBC171}"/>
                  </a:ext>
                </a:extLst>
              </p:cNvPr>
              <p:cNvSpPr/>
              <p:nvPr/>
            </p:nvSpPr>
            <p:spPr>
              <a:xfrm flipV="1">
                <a:off x="5489925" y="3095167"/>
                <a:ext cx="170327" cy="412237"/>
              </a:xfrm>
              <a:custGeom>
                <a:avLst/>
                <a:gdLst>
                  <a:gd name="connsiteX0" fmla="*/ 412237 w 582564"/>
                  <a:gd name="connsiteY0" fmla="*/ 0 h 412237"/>
                  <a:gd name="connsiteX1" fmla="*/ 413617 w 582564"/>
                  <a:gd name="connsiteY1" fmla="*/ 1846 h 412237"/>
                  <a:gd name="connsiteX2" fmla="*/ 580432 w 582564"/>
                  <a:gd name="connsiteY2" fmla="*/ 398269 h 412237"/>
                  <a:gd name="connsiteX3" fmla="*/ 582564 w 582564"/>
                  <a:gd name="connsiteY3" fmla="*/ 412237 h 412237"/>
                  <a:gd name="connsiteX4" fmla="*/ 0 w 582564"/>
                  <a:gd name="connsiteY4" fmla="*/ 412237 h 412237"/>
                  <a:gd name="connsiteX5" fmla="*/ 412237 w 582564"/>
                  <a:gd name="connsiteY5" fmla="*/ 0 h 412237"/>
                  <a:gd name="connsiteX0" fmla="*/ 0 w 582564"/>
                  <a:gd name="connsiteY0" fmla="*/ 412237 h 503677"/>
                  <a:gd name="connsiteX1" fmla="*/ 412237 w 582564"/>
                  <a:gd name="connsiteY1" fmla="*/ 0 h 503677"/>
                  <a:gd name="connsiteX2" fmla="*/ 413617 w 582564"/>
                  <a:gd name="connsiteY2" fmla="*/ 1846 h 503677"/>
                  <a:gd name="connsiteX3" fmla="*/ 580432 w 582564"/>
                  <a:gd name="connsiteY3" fmla="*/ 398269 h 503677"/>
                  <a:gd name="connsiteX4" fmla="*/ 582564 w 582564"/>
                  <a:gd name="connsiteY4" fmla="*/ 412237 h 503677"/>
                  <a:gd name="connsiteX5" fmla="*/ 91440 w 582564"/>
                  <a:gd name="connsiteY5" fmla="*/ 503677 h 503677"/>
                  <a:gd name="connsiteX0" fmla="*/ 320797 w 491124"/>
                  <a:gd name="connsiteY0" fmla="*/ 0 h 503677"/>
                  <a:gd name="connsiteX1" fmla="*/ 322177 w 491124"/>
                  <a:gd name="connsiteY1" fmla="*/ 1846 h 503677"/>
                  <a:gd name="connsiteX2" fmla="*/ 488992 w 491124"/>
                  <a:gd name="connsiteY2" fmla="*/ 398269 h 503677"/>
                  <a:gd name="connsiteX3" fmla="*/ 491124 w 491124"/>
                  <a:gd name="connsiteY3" fmla="*/ 412237 h 503677"/>
                  <a:gd name="connsiteX4" fmla="*/ 0 w 491124"/>
                  <a:gd name="connsiteY4" fmla="*/ 503677 h 503677"/>
                  <a:gd name="connsiteX0" fmla="*/ 0 w 170327"/>
                  <a:gd name="connsiteY0" fmla="*/ 0 h 412237"/>
                  <a:gd name="connsiteX1" fmla="*/ 1380 w 170327"/>
                  <a:gd name="connsiteY1" fmla="*/ 1846 h 412237"/>
                  <a:gd name="connsiteX2" fmla="*/ 168195 w 170327"/>
                  <a:gd name="connsiteY2" fmla="*/ 398269 h 412237"/>
                  <a:gd name="connsiteX3" fmla="*/ 170327 w 170327"/>
                  <a:gd name="connsiteY3" fmla="*/ 412237 h 412237"/>
                </a:gdLst>
                <a:ahLst/>
                <a:cxnLst>
                  <a:cxn ang="0">
                    <a:pos x="connsiteX0" y="connsiteY0"/>
                  </a:cxn>
                  <a:cxn ang="0">
                    <a:pos x="connsiteX1" y="connsiteY1"/>
                  </a:cxn>
                  <a:cxn ang="0">
                    <a:pos x="connsiteX2" y="connsiteY2"/>
                  </a:cxn>
                  <a:cxn ang="0">
                    <a:pos x="connsiteX3" y="connsiteY3"/>
                  </a:cxn>
                </a:cxnLst>
                <a:rect l="l" t="t" r="r" b="b"/>
                <a:pathLst>
                  <a:path w="170327" h="412237">
                    <a:moveTo>
                      <a:pt x="0" y="0"/>
                    </a:moveTo>
                    <a:lnTo>
                      <a:pt x="1380" y="1846"/>
                    </a:lnTo>
                    <a:cubicBezTo>
                      <a:pt x="81073" y="119806"/>
                      <a:pt x="138659" y="253929"/>
                      <a:pt x="168195" y="398269"/>
                    </a:cubicBezTo>
                    <a:lnTo>
                      <a:pt x="170327" y="412237"/>
                    </a:lnTo>
                  </a:path>
                </a:pathLst>
              </a:custGeom>
              <a:ln/>
            </p:spPr>
            <p:style>
              <a:lnRef idx="3">
                <a:schemeClr val="accent2"/>
              </a:lnRef>
              <a:fillRef idx="0">
                <a:schemeClr val="accent2"/>
              </a:fillRef>
              <a:effectRef idx="2">
                <a:schemeClr val="accent2"/>
              </a:effectRef>
              <a:fontRef idx="minor">
                <a:schemeClr val="tx1"/>
              </a:fontRef>
            </p:style>
            <p:txBody>
              <a:bodyPr rtlCol="0" anchor="ctr"/>
              <a:lstStyle/>
              <a:p>
                <a:pPr algn="ctr" defTabSz="609585" fontAlgn="base">
                  <a:spcBef>
                    <a:spcPct val="0"/>
                  </a:spcBef>
                  <a:spcAft>
                    <a:spcPct val="0"/>
                  </a:spcAft>
                  <a:defRPr/>
                </a:pPr>
                <a:endParaRPr lang="en-US" sz="2400" dirty="0">
                  <a:solidFill>
                    <a:srgbClr val="005073"/>
                  </a:solidFill>
                  <a:latin typeface="CiscoSansTT ExtraLight"/>
                </a:endParaRPr>
              </a:p>
            </p:txBody>
          </p:sp>
        </p:grpSp>
      </p:grpSp>
      <p:sp>
        <p:nvSpPr>
          <p:cNvPr id="40" name="Google Shape;2678;p314">
            <a:extLst>
              <a:ext uri="{FF2B5EF4-FFF2-40B4-BE49-F238E27FC236}">
                <a16:creationId xmlns:a16="http://schemas.microsoft.com/office/drawing/2014/main" id="{AB069C1A-EA26-D242-A3CB-09C89927C72C}"/>
              </a:ext>
            </a:extLst>
          </p:cNvPr>
          <p:cNvSpPr txBox="1">
            <a:spLocks noGrp="1"/>
          </p:cNvSpPr>
          <p:nvPr>
            <p:ph type="title"/>
          </p:nvPr>
        </p:nvSpPr>
        <p:spPr>
          <a:xfrm>
            <a:off x="583688" y="455085"/>
            <a:ext cx="11127317" cy="975783"/>
          </a:xfrm>
        </p:spPr>
        <p:txBody>
          <a:bodyPr/>
          <a:lstStyle/>
          <a:p>
            <a:pPr lvl="0"/>
            <a:r>
              <a:rPr lang="en-US" b="1" dirty="0">
                <a:solidFill>
                  <a:srgbClr val="003A5C"/>
                </a:solidFill>
                <a:latin typeface="+mn-lt"/>
              </a:rPr>
              <a:t>Our new reality</a:t>
            </a:r>
          </a:p>
        </p:txBody>
      </p:sp>
      <p:grpSp>
        <p:nvGrpSpPr>
          <p:cNvPr id="38" name="Group 37">
            <a:extLst>
              <a:ext uri="{FF2B5EF4-FFF2-40B4-BE49-F238E27FC236}">
                <a16:creationId xmlns:a16="http://schemas.microsoft.com/office/drawing/2014/main" id="{D45D57D3-0B1F-4301-811C-B7E888D0A85D}"/>
              </a:ext>
            </a:extLst>
          </p:cNvPr>
          <p:cNvGrpSpPr/>
          <p:nvPr/>
        </p:nvGrpSpPr>
        <p:grpSpPr>
          <a:xfrm>
            <a:off x="9105364" y="6390266"/>
            <a:ext cx="8288791" cy="377582"/>
            <a:chOff x="9105364" y="6390266"/>
            <a:chExt cx="8288791" cy="377582"/>
          </a:xfrm>
        </p:grpSpPr>
        <p:sp>
          <p:nvSpPr>
            <p:cNvPr id="39" name="TextBox 38">
              <a:extLst>
                <a:ext uri="{FF2B5EF4-FFF2-40B4-BE49-F238E27FC236}">
                  <a16:creationId xmlns:a16="http://schemas.microsoft.com/office/drawing/2014/main" id="{3CC57404-8036-460F-99DB-F340CB2B2CF4}"/>
                </a:ext>
              </a:extLst>
            </p:cNvPr>
            <p:cNvSpPr txBox="1"/>
            <p:nvPr/>
          </p:nvSpPr>
          <p:spPr>
            <a:xfrm>
              <a:off x="10779618" y="6429294"/>
              <a:ext cx="661453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bg1"/>
                  </a:solidFill>
                  <a:latin typeface="Gibson" pitchFamily="2" charset="77"/>
                </a:rPr>
                <a:t>For Finance</a:t>
              </a:r>
            </a:p>
          </p:txBody>
        </p:sp>
        <p:pic>
          <p:nvPicPr>
            <p:cNvPr id="41" name="Picture 40">
              <a:extLst>
                <a:ext uri="{FF2B5EF4-FFF2-40B4-BE49-F238E27FC236}">
                  <a16:creationId xmlns:a16="http://schemas.microsoft.com/office/drawing/2014/main" id="{878B0CA9-5CDC-4D1C-955B-99E51541CC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5364" y="6390266"/>
              <a:ext cx="1712891" cy="361993"/>
            </a:xfrm>
            <a:prstGeom prst="rect">
              <a:avLst/>
            </a:prstGeom>
          </p:spPr>
        </p:pic>
      </p:grpSp>
    </p:spTree>
    <p:extLst>
      <p:ext uri="{BB962C8B-B14F-4D97-AF65-F5344CB8AC3E}">
        <p14:creationId xmlns:p14="http://schemas.microsoft.com/office/powerpoint/2010/main" val="33728464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469"/>
                                        </p:tgtEl>
                                        <p:attrNameLst>
                                          <p:attrName>style.visibility</p:attrName>
                                        </p:attrNameLst>
                                      </p:cBhvr>
                                      <p:to>
                                        <p:strVal val="visible"/>
                                      </p:to>
                                    </p:set>
                                    <p:anim calcmode="lin" valueType="num">
                                      <p:cBhvr>
                                        <p:cTn id="7" dur="500" fill="hold"/>
                                        <p:tgtEl>
                                          <p:spTgt spid="469"/>
                                        </p:tgtEl>
                                        <p:attrNameLst>
                                          <p:attrName>ppt_w</p:attrName>
                                        </p:attrNameLst>
                                      </p:cBhvr>
                                      <p:tavLst>
                                        <p:tav tm="0">
                                          <p:val>
                                            <p:strVal val="4*#ppt_w"/>
                                          </p:val>
                                        </p:tav>
                                        <p:tav tm="100000">
                                          <p:val>
                                            <p:strVal val="#ppt_w"/>
                                          </p:val>
                                        </p:tav>
                                      </p:tavLst>
                                    </p:anim>
                                    <p:anim calcmode="lin" valueType="num">
                                      <p:cBhvr>
                                        <p:cTn id="8" dur="500" fill="hold"/>
                                        <p:tgtEl>
                                          <p:spTgt spid="469"/>
                                        </p:tgtEl>
                                        <p:attrNameLst>
                                          <p:attrName>ppt_h</p:attrName>
                                        </p:attrNameLst>
                                      </p:cBhvr>
                                      <p:tavLst>
                                        <p:tav tm="0">
                                          <p:val>
                                            <p:strVal val="4*#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469"/>
                                        </p:tgtEl>
                                        <p:attrNameLst>
                                          <p:attrName>style.visibility</p:attrName>
                                        </p:attrNameLst>
                                      </p:cBhvr>
                                      <p:to>
                                        <p:strVal val="visible"/>
                                      </p:to>
                                    </p:set>
                                    <p:animEffect transition="in" filter="fade">
                                      <p:cBhvr>
                                        <p:cTn id="11" dur="500"/>
                                        <p:tgtEl>
                                          <p:spTgt spid="469"/>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13"/>
                                        </p:tgtEl>
                                        <p:attrNameLst>
                                          <p:attrName>style.visibility</p:attrName>
                                        </p:attrNameLst>
                                      </p:cBhvr>
                                      <p:to>
                                        <p:strVal val="visible"/>
                                      </p:to>
                                    </p:set>
                                    <p:animEffect transition="in" filter="fade">
                                      <p:cBhvr>
                                        <p:cTn id="15"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tanding in front of a building&#10;&#10;Description automatically generated">
            <a:extLst>
              <a:ext uri="{FF2B5EF4-FFF2-40B4-BE49-F238E27FC236}">
                <a16:creationId xmlns:a16="http://schemas.microsoft.com/office/drawing/2014/main" id="{A2943B5A-D0E1-AE41-9D2C-7927A2E6542F}"/>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flipH="1">
            <a:off x="-7032" y="-1"/>
            <a:ext cx="12199032" cy="6858001"/>
          </a:xfrm>
          <a:prstGeom prst="rect">
            <a:avLst/>
          </a:prstGeom>
        </p:spPr>
      </p:pic>
      <p:sp>
        <p:nvSpPr>
          <p:cNvPr id="13" name="Rectangle 12">
            <a:extLst>
              <a:ext uri="{FF2B5EF4-FFF2-40B4-BE49-F238E27FC236}">
                <a16:creationId xmlns:a16="http://schemas.microsoft.com/office/drawing/2014/main" id="{87AE2F0B-DD12-6746-AF86-1F8C714FD997}"/>
              </a:ext>
            </a:extLst>
          </p:cNvPr>
          <p:cNvSpPr/>
          <p:nvPr/>
        </p:nvSpPr>
        <p:spPr>
          <a:xfrm>
            <a:off x="0" y="2071685"/>
            <a:ext cx="12192000" cy="4786316"/>
          </a:xfrm>
          <a:prstGeom prst="rect">
            <a:avLst/>
          </a:prstGeom>
          <a:gradFill>
            <a:gsLst>
              <a:gs pos="0">
                <a:srgbClr val="000000">
                  <a:alpha val="0"/>
                </a:srgbClr>
              </a:gs>
              <a:gs pos="100000">
                <a:srgbClr val="0000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Title 6">
            <a:extLst>
              <a:ext uri="{FF2B5EF4-FFF2-40B4-BE49-F238E27FC236}">
                <a16:creationId xmlns:a16="http://schemas.microsoft.com/office/drawing/2014/main" id="{0C436BBF-F1AB-FB45-A01A-21619F0ECA00}"/>
              </a:ext>
            </a:extLst>
          </p:cNvPr>
          <p:cNvSpPr txBox="1">
            <a:spLocks/>
          </p:cNvSpPr>
          <p:nvPr/>
        </p:nvSpPr>
        <p:spPr bwMode="auto">
          <a:xfrm>
            <a:off x="555232" y="1715701"/>
            <a:ext cx="11257017" cy="342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21899" tIns="60949" rIns="121899" bIns="60949" numCol="1" anchor="b" anchorCtr="0" compatLnSpc="1">
            <a:prstTxWarp prst="textNoShape">
              <a:avLst/>
            </a:prstTxWarp>
            <a:noAutofit/>
          </a:bodyPr>
          <a:lstStyle>
            <a:lvl1pPr marL="0" indent="0" algn="l" defTabSz="684213" rtl="0" eaLnBrk="1" fontAlgn="base" hangingPunct="1">
              <a:lnSpc>
                <a:spcPct val="90000"/>
              </a:lnSpc>
              <a:spcBef>
                <a:spcPct val="0"/>
              </a:spcBef>
              <a:spcAft>
                <a:spcPct val="0"/>
              </a:spcAft>
              <a:buFont typeface="Arial" panose="020B0604020202020204" pitchFamily="34" charset="0"/>
              <a:buNone/>
              <a:defRPr lang="en-US" sz="4600" b="0" i="0" u="none" kern="1200" spc="0" baseline="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sz="6133" dirty="0">
                <a:solidFill>
                  <a:schemeClr val="bg2"/>
                </a:solidFill>
                <a:latin typeface="+mn-lt"/>
              </a:rPr>
              <a:t>End complexity</a:t>
            </a:r>
          </a:p>
          <a:p>
            <a:r>
              <a:rPr lang="en-US" sz="3733" dirty="0">
                <a:solidFill>
                  <a:schemeClr val="accent2"/>
                </a:solidFill>
                <a:latin typeface="+mn-lt"/>
              </a:rPr>
              <a:t>Simplify with DNS-layer security </a:t>
            </a:r>
          </a:p>
        </p:txBody>
      </p:sp>
    </p:spTree>
    <p:extLst>
      <p:ext uri="{BB962C8B-B14F-4D97-AF65-F5344CB8AC3E}">
        <p14:creationId xmlns:p14="http://schemas.microsoft.com/office/powerpoint/2010/main" val="296837318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64EE3C-A0FA-4E94-AFE3-DFB46F509A5F}"/>
              </a:ext>
            </a:extLst>
          </p:cNvPr>
          <p:cNvSpPr/>
          <p:nvPr/>
        </p:nvSpPr>
        <p:spPr>
          <a:xfrm>
            <a:off x="-1" y="0"/>
            <a:ext cx="6280609" cy="62312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14C4FA38-35C6-9448-87A1-CF6E4552B614}"/>
              </a:ext>
            </a:extLst>
          </p:cNvPr>
          <p:cNvGrpSpPr/>
          <p:nvPr/>
        </p:nvGrpSpPr>
        <p:grpSpPr>
          <a:xfrm>
            <a:off x="7203264" y="1487001"/>
            <a:ext cx="4362803" cy="3853099"/>
            <a:chOff x="5402448" y="1115251"/>
            <a:chExt cx="3272102" cy="2889824"/>
          </a:xfrm>
        </p:grpSpPr>
        <p:grpSp>
          <p:nvGrpSpPr>
            <p:cNvPr id="24" name="Group 23">
              <a:extLst>
                <a:ext uri="{FF2B5EF4-FFF2-40B4-BE49-F238E27FC236}">
                  <a16:creationId xmlns:a16="http://schemas.microsoft.com/office/drawing/2014/main" id="{92E89830-94A5-DD43-A359-66C77D1BAE76}"/>
                </a:ext>
              </a:extLst>
            </p:cNvPr>
            <p:cNvGrpSpPr/>
            <p:nvPr/>
          </p:nvGrpSpPr>
          <p:grpSpPr>
            <a:xfrm>
              <a:off x="5601813" y="1115251"/>
              <a:ext cx="2492801" cy="1335012"/>
              <a:chOff x="1848851" y="1439316"/>
              <a:chExt cx="2492801" cy="1335012"/>
            </a:xfrm>
          </p:grpSpPr>
          <p:sp>
            <p:nvSpPr>
              <p:cNvPr id="81" name="Freeform 80">
                <a:extLst>
                  <a:ext uri="{FF2B5EF4-FFF2-40B4-BE49-F238E27FC236}">
                    <a16:creationId xmlns:a16="http://schemas.microsoft.com/office/drawing/2014/main" id="{40F235A5-28CB-444C-AC84-372CCA49B973}"/>
                  </a:ext>
                </a:extLst>
              </p:cNvPr>
              <p:cNvSpPr/>
              <p:nvPr/>
            </p:nvSpPr>
            <p:spPr>
              <a:xfrm rot="3300032">
                <a:off x="3398167" y="1713692"/>
                <a:ext cx="782748" cy="325466"/>
              </a:xfrm>
              <a:custGeom>
                <a:avLst/>
                <a:gdLst>
                  <a:gd name="connsiteX0" fmla="*/ 93636 w 763657"/>
                  <a:gd name="connsiteY0" fmla="*/ 139429 h 327630"/>
                  <a:gd name="connsiteX1" fmla="*/ 690959 w 763657"/>
                  <a:gd name="connsiteY1" fmla="*/ 109085 h 327630"/>
                  <a:gd name="connsiteX2" fmla="*/ 748448 w 763657"/>
                  <a:gd name="connsiteY2" fmla="*/ 172594 h 327630"/>
                  <a:gd name="connsiteX3" fmla="*/ 763657 w 763657"/>
                  <a:gd name="connsiteY3" fmla="*/ 195582 h 327630"/>
                  <a:gd name="connsiteX4" fmla="*/ 212297 w 763657"/>
                  <a:gd name="connsiteY4" fmla="*/ 327630 h 327630"/>
                  <a:gd name="connsiteX5" fmla="*/ 212297 w 763657"/>
                  <a:gd name="connsiteY5" fmla="*/ 311204 h 327630"/>
                  <a:gd name="connsiteX6" fmla="*/ 0 w 763657"/>
                  <a:gd name="connsiteY6" fmla="*/ 311204 h 327630"/>
                  <a:gd name="connsiteX7" fmla="*/ 1679 w 763657"/>
                  <a:gd name="connsiteY7" fmla="*/ 303443 h 327630"/>
                  <a:gd name="connsiteX8" fmla="*/ 93636 w 763657"/>
                  <a:gd name="connsiteY8" fmla="*/ 139429 h 327630"/>
                  <a:gd name="connsiteX0" fmla="*/ 212297 w 763657"/>
                  <a:gd name="connsiteY0" fmla="*/ 311204 h 402644"/>
                  <a:gd name="connsiteX1" fmla="*/ 0 w 763657"/>
                  <a:gd name="connsiteY1" fmla="*/ 311204 h 402644"/>
                  <a:gd name="connsiteX2" fmla="*/ 1679 w 763657"/>
                  <a:gd name="connsiteY2" fmla="*/ 303443 h 402644"/>
                  <a:gd name="connsiteX3" fmla="*/ 93636 w 763657"/>
                  <a:gd name="connsiteY3" fmla="*/ 139429 h 402644"/>
                  <a:gd name="connsiteX4" fmla="*/ 690959 w 763657"/>
                  <a:gd name="connsiteY4" fmla="*/ 109085 h 402644"/>
                  <a:gd name="connsiteX5" fmla="*/ 748448 w 763657"/>
                  <a:gd name="connsiteY5" fmla="*/ 172594 h 402644"/>
                  <a:gd name="connsiteX6" fmla="*/ 763657 w 763657"/>
                  <a:gd name="connsiteY6" fmla="*/ 195582 h 402644"/>
                  <a:gd name="connsiteX7" fmla="*/ 212297 w 763657"/>
                  <a:gd name="connsiteY7" fmla="*/ 327630 h 402644"/>
                  <a:gd name="connsiteX8" fmla="*/ 303737 w 763657"/>
                  <a:gd name="connsiteY8" fmla="*/ 402644 h 402644"/>
                  <a:gd name="connsiteX0" fmla="*/ 212297 w 763657"/>
                  <a:gd name="connsiteY0" fmla="*/ 311204 h 327630"/>
                  <a:gd name="connsiteX1" fmla="*/ 0 w 763657"/>
                  <a:gd name="connsiteY1" fmla="*/ 311204 h 327630"/>
                  <a:gd name="connsiteX2" fmla="*/ 1679 w 763657"/>
                  <a:gd name="connsiteY2" fmla="*/ 303443 h 327630"/>
                  <a:gd name="connsiteX3" fmla="*/ 93636 w 763657"/>
                  <a:gd name="connsiteY3" fmla="*/ 139429 h 327630"/>
                  <a:gd name="connsiteX4" fmla="*/ 690959 w 763657"/>
                  <a:gd name="connsiteY4" fmla="*/ 109085 h 327630"/>
                  <a:gd name="connsiteX5" fmla="*/ 748448 w 763657"/>
                  <a:gd name="connsiteY5" fmla="*/ 172594 h 327630"/>
                  <a:gd name="connsiteX6" fmla="*/ 763657 w 763657"/>
                  <a:gd name="connsiteY6" fmla="*/ 195582 h 327630"/>
                  <a:gd name="connsiteX7" fmla="*/ 212297 w 763657"/>
                  <a:gd name="connsiteY7" fmla="*/ 327630 h 327630"/>
                  <a:gd name="connsiteX0" fmla="*/ 212297 w 763657"/>
                  <a:gd name="connsiteY0" fmla="*/ 311204 h 311204"/>
                  <a:gd name="connsiteX1" fmla="*/ 0 w 763657"/>
                  <a:gd name="connsiteY1" fmla="*/ 311204 h 311204"/>
                  <a:gd name="connsiteX2" fmla="*/ 1679 w 763657"/>
                  <a:gd name="connsiteY2" fmla="*/ 303443 h 311204"/>
                  <a:gd name="connsiteX3" fmla="*/ 93636 w 763657"/>
                  <a:gd name="connsiteY3" fmla="*/ 139429 h 311204"/>
                  <a:gd name="connsiteX4" fmla="*/ 690959 w 763657"/>
                  <a:gd name="connsiteY4" fmla="*/ 109085 h 311204"/>
                  <a:gd name="connsiteX5" fmla="*/ 748448 w 763657"/>
                  <a:gd name="connsiteY5" fmla="*/ 172594 h 311204"/>
                  <a:gd name="connsiteX6" fmla="*/ 763657 w 763657"/>
                  <a:gd name="connsiteY6" fmla="*/ 195582 h 311204"/>
                  <a:gd name="connsiteX0" fmla="*/ 0 w 763657"/>
                  <a:gd name="connsiteY0" fmla="*/ 311204 h 311204"/>
                  <a:gd name="connsiteX1" fmla="*/ 1679 w 763657"/>
                  <a:gd name="connsiteY1" fmla="*/ 303443 h 311204"/>
                  <a:gd name="connsiteX2" fmla="*/ 93636 w 763657"/>
                  <a:gd name="connsiteY2" fmla="*/ 139429 h 311204"/>
                  <a:gd name="connsiteX3" fmla="*/ 690959 w 763657"/>
                  <a:gd name="connsiteY3" fmla="*/ 109085 h 311204"/>
                  <a:gd name="connsiteX4" fmla="*/ 748448 w 763657"/>
                  <a:gd name="connsiteY4" fmla="*/ 172594 h 311204"/>
                  <a:gd name="connsiteX5" fmla="*/ 763657 w 763657"/>
                  <a:gd name="connsiteY5" fmla="*/ 195582 h 311204"/>
                  <a:gd name="connsiteX0" fmla="*/ 0 w 748448"/>
                  <a:gd name="connsiteY0" fmla="*/ 311204 h 311204"/>
                  <a:gd name="connsiteX1" fmla="*/ 1679 w 748448"/>
                  <a:gd name="connsiteY1" fmla="*/ 303443 h 311204"/>
                  <a:gd name="connsiteX2" fmla="*/ 93636 w 748448"/>
                  <a:gd name="connsiteY2" fmla="*/ 139429 h 311204"/>
                  <a:gd name="connsiteX3" fmla="*/ 690959 w 748448"/>
                  <a:gd name="connsiteY3" fmla="*/ 109085 h 311204"/>
                  <a:gd name="connsiteX4" fmla="*/ 748448 w 748448"/>
                  <a:gd name="connsiteY4" fmla="*/ 172594 h 311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448" h="311204">
                    <a:moveTo>
                      <a:pt x="0" y="311204"/>
                    </a:moveTo>
                    <a:lnTo>
                      <a:pt x="1679" y="303443"/>
                    </a:lnTo>
                    <a:cubicBezTo>
                      <a:pt x="19026" y="244368"/>
                      <a:pt x="49601" y="188177"/>
                      <a:pt x="93636" y="139429"/>
                    </a:cubicBezTo>
                    <a:cubicBezTo>
                      <a:pt x="250203" y="-33896"/>
                      <a:pt x="517634" y="-47482"/>
                      <a:pt x="690959" y="109085"/>
                    </a:cubicBezTo>
                    <a:cubicBezTo>
                      <a:pt x="712624" y="128656"/>
                      <a:pt x="731795" y="149959"/>
                      <a:pt x="748448" y="172594"/>
                    </a:cubicBezTo>
                  </a:path>
                </a:pathLst>
              </a:custGeom>
              <a:noFill/>
              <a:ln w="76200" cap="rnd" cmpd="sng" algn="ctr">
                <a:solidFill>
                  <a:schemeClr val="accent2"/>
                </a:solidFill>
                <a:prstDash val="solid"/>
              </a:ln>
              <a:effectLst/>
            </p:spPr>
            <p:txBody>
              <a:bodyPr rtlCol="0" anchor="ctr"/>
              <a:lstStyle/>
              <a:p>
                <a:pPr algn="ctr" defTabSz="1219170">
                  <a:defRPr/>
                </a:pPr>
                <a:endParaRPr lang="en-US" sz="2400" kern="0" dirty="0">
                  <a:solidFill>
                    <a:srgbClr val="FFFFFF"/>
                  </a:solidFill>
                  <a:latin typeface="CiscoSansTT ExtraLight"/>
                  <a:ea typeface="ＭＳ Ｐゴシック" charset="0"/>
                </a:endParaRPr>
              </a:p>
            </p:txBody>
          </p:sp>
          <p:sp>
            <p:nvSpPr>
              <p:cNvPr id="82" name="Freeform 81">
                <a:extLst>
                  <a:ext uri="{FF2B5EF4-FFF2-40B4-BE49-F238E27FC236}">
                    <a16:creationId xmlns:a16="http://schemas.microsoft.com/office/drawing/2014/main" id="{93886E41-E0E4-7D43-88E3-3E4BDBF844E4}"/>
                  </a:ext>
                </a:extLst>
              </p:cNvPr>
              <p:cNvSpPr/>
              <p:nvPr/>
            </p:nvSpPr>
            <p:spPr>
              <a:xfrm>
                <a:off x="1848851" y="2138484"/>
                <a:ext cx="318488" cy="635844"/>
              </a:xfrm>
              <a:custGeom>
                <a:avLst/>
                <a:gdLst>
                  <a:gd name="connsiteX0" fmla="*/ 293809 w 392310"/>
                  <a:gd name="connsiteY0" fmla="*/ 0 h 607981"/>
                  <a:gd name="connsiteX1" fmla="*/ 293809 w 392310"/>
                  <a:gd name="connsiteY1" fmla="*/ 232977 h 607981"/>
                  <a:gd name="connsiteX2" fmla="*/ 392310 w 392310"/>
                  <a:gd name="connsiteY2" fmla="*/ 232977 h 607981"/>
                  <a:gd name="connsiteX3" fmla="*/ 304532 w 392310"/>
                  <a:gd name="connsiteY3" fmla="*/ 607981 h 607981"/>
                  <a:gd name="connsiteX4" fmla="*/ 0 w 392310"/>
                  <a:gd name="connsiteY4" fmla="*/ 303450 h 607981"/>
                  <a:gd name="connsiteX5" fmla="*/ 243158 w 392310"/>
                  <a:gd name="connsiteY5" fmla="*/ 5106 h 607981"/>
                  <a:gd name="connsiteX6" fmla="*/ 293809 w 392310"/>
                  <a:gd name="connsiteY6" fmla="*/ 0 h 607981"/>
                  <a:gd name="connsiteX0" fmla="*/ 392310 w 483750"/>
                  <a:gd name="connsiteY0" fmla="*/ 232977 h 607981"/>
                  <a:gd name="connsiteX1" fmla="*/ 304532 w 483750"/>
                  <a:gd name="connsiteY1" fmla="*/ 607981 h 607981"/>
                  <a:gd name="connsiteX2" fmla="*/ 0 w 483750"/>
                  <a:gd name="connsiteY2" fmla="*/ 303450 h 607981"/>
                  <a:gd name="connsiteX3" fmla="*/ 243158 w 483750"/>
                  <a:gd name="connsiteY3" fmla="*/ 5106 h 607981"/>
                  <a:gd name="connsiteX4" fmla="*/ 293809 w 483750"/>
                  <a:gd name="connsiteY4" fmla="*/ 0 h 607981"/>
                  <a:gd name="connsiteX5" fmla="*/ 293809 w 483750"/>
                  <a:gd name="connsiteY5" fmla="*/ 232977 h 607981"/>
                  <a:gd name="connsiteX6" fmla="*/ 483750 w 483750"/>
                  <a:gd name="connsiteY6" fmla="*/ 32441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5" fmla="*/ 293809 w 392310"/>
                  <a:gd name="connsiteY5" fmla="*/ 23297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0" fmla="*/ 304532 w 304532"/>
                  <a:gd name="connsiteY0" fmla="*/ 607981 h 607981"/>
                  <a:gd name="connsiteX1" fmla="*/ 0 w 304532"/>
                  <a:gd name="connsiteY1" fmla="*/ 303450 h 607981"/>
                  <a:gd name="connsiteX2" fmla="*/ 243158 w 304532"/>
                  <a:gd name="connsiteY2" fmla="*/ 5106 h 607981"/>
                  <a:gd name="connsiteX3" fmla="*/ 293809 w 304532"/>
                  <a:gd name="connsiteY3" fmla="*/ 0 h 607981"/>
                </a:gdLst>
                <a:ahLst/>
                <a:cxnLst>
                  <a:cxn ang="0">
                    <a:pos x="connsiteX0" y="connsiteY0"/>
                  </a:cxn>
                  <a:cxn ang="0">
                    <a:pos x="connsiteX1" y="connsiteY1"/>
                  </a:cxn>
                  <a:cxn ang="0">
                    <a:pos x="connsiteX2" y="connsiteY2"/>
                  </a:cxn>
                  <a:cxn ang="0">
                    <a:pos x="connsiteX3" y="connsiteY3"/>
                  </a:cxn>
                </a:cxnLst>
                <a:rect l="l" t="t" r="r" b="b"/>
                <a:pathLst>
                  <a:path w="304532" h="607981">
                    <a:moveTo>
                      <a:pt x="304532" y="607981"/>
                    </a:moveTo>
                    <a:cubicBezTo>
                      <a:pt x="136344" y="607981"/>
                      <a:pt x="0" y="471638"/>
                      <a:pt x="0" y="303450"/>
                    </a:cubicBezTo>
                    <a:cubicBezTo>
                      <a:pt x="0" y="156286"/>
                      <a:pt x="104388" y="33502"/>
                      <a:pt x="243158" y="5106"/>
                    </a:cubicBezTo>
                    <a:lnTo>
                      <a:pt x="293809" y="0"/>
                    </a:lnTo>
                  </a:path>
                </a:pathLst>
              </a:custGeom>
              <a:noFill/>
              <a:ln w="76200" cap="rnd" cmpd="sng" algn="ctr">
                <a:solidFill>
                  <a:schemeClr val="accent2"/>
                </a:solidFill>
                <a:prstDash val="solid"/>
              </a:ln>
              <a:effectLst/>
            </p:spPr>
            <p:txBody>
              <a:bodyPr rtlCol="0" anchor="ctr"/>
              <a:lstStyle/>
              <a:p>
                <a:pPr algn="ctr" defTabSz="1219170">
                  <a:defRPr/>
                </a:pPr>
                <a:endParaRPr lang="en-US" sz="2400" kern="0" dirty="0">
                  <a:solidFill>
                    <a:srgbClr val="FFFFFF"/>
                  </a:solidFill>
                  <a:latin typeface="CiscoSansTT ExtraLight"/>
                  <a:ea typeface="ＭＳ Ｐゴシック" charset="0"/>
                </a:endParaRPr>
              </a:p>
            </p:txBody>
          </p:sp>
          <p:sp>
            <p:nvSpPr>
              <p:cNvPr id="83" name="Freeform 82">
                <a:extLst>
                  <a:ext uri="{FF2B5EF4-FFF2-40B4-BE49-F238E27FC236}">
                    <a16:creationId xmlns:a16="http://schemas.microsoft.com/office/drawing/2014/main" id="{2F26AD37-E326-0B4A-A515-048B76102F5F}"/>
                  </a:ext>
                </a:extLst>
              </p:cNvPr>
              <p:cNvSpPr/>
              <p:nvPr/>
            </p:nvSpPr>
            <p:spPr>
              <a:xfrm rot="787047" flipH="1">
                <a:off x="2237837" y="1439316"/>
                <a:ext cx="1158045" cy="919888"/>
              </a:xfrm>
              <a:custGeom>
                <a:avLst/>
                <a:gdLst>
                  <a:gd name="connsiteX0" fmla="*/ 472534 w 1270634"/>
                  <a:gd name="connsiteY0" fmla="*/ 0 h 1009323"/>
                  <a:gd name="connsiteX1" fmla="*/ 1270634 w 1270634"/>
                  <a:gd name="connsiteY1" fmla="*/ 798100 h 1009323"/>
                  <a:gd name="connsiteX2" fmla="*/ 1254419 w 1270634"/>
                  <a:gd name="connsiteY2" fmla="*/ 958945 h 1009323"/>
                  <a:gd name="connsiteX3" fmla="*/ 1241466 w 1270634"/>
                  <a:gd name="connsiteY3" fmla="*/ 1009323 h 1009323"/>
                  <a:gd name="connsiteX4" fmla="*/ 371141 w 1270634"/>
                  <a:gd name="connsiteY4" fmla="*/ 1009323 h 1009323"/>
                  <a:gd name="connsiteX5" fmla="*/ 371141 w 1270634"/>
                  <a:gd name="connsiteY5" fmla="*/ 158010 h 1009323"/>
                  <a:gd name="connsiteX6" fmla="*/ 0 w 1270634"/>
                  <a:gd name="connsiteY6" fmla="*/ 158010 h 1009323"/>
                  <a:gd name="connsiteX7" fmla="*/ 26309 w 1270634"/>
                  <a:gd name="connsiteY7" fmla="*/ 136303 h 1009323"/>
                  <a:gd name="connsiteX8" fmla="*/ 472534 w 1270634"/>
                  <a:gd name="connsiteY8" fmla="*/ 0 h 1009323"/>
                  <a:gd name="connsiteX0" fmla="*/ 371141 w 1270634"/>
                  <a:gd name="connsiteY0" fmla="*/ 158010 h 1009323"/>
                  <a:gd name="connsiteX1" fmla="*/ 0 w 1270634"/>
                  <a:gd name="connsiteY1" fmla="*/ 158010 h 1009323"/>
                  <a:gd name="connsiteX2" fmla="*/ 26309 w 1270634"/>
                  <a:gd name="connsiteY2" fmla="*/ 136303 h 1009323"/>
                  <a:gd name="connsiteX3" fmla="*/ 472534 w 1270634"/>
                  <a:gd name="connsiteY3" fmla="*/ 0 h 1009323"/>
                  <a:gd name="connsiteX4" fmla="*/ 1270634 w 1270634"/>
                  <a:gd name="connsiteY4" fmla="*/ 798100 h 1009323"/>
                  <a:gd name="connsiteX5" fmla="*/ 1254419 w 1270634"/>
                  <a:gd name="connsiteY5" fmla="*/ 958945 h 1009323"/>
                  <a:gd name="connsiteX6" fmla="*/ 1241466 w 1270634"/>
                  <a:gd name="connsiteY6" fmla="*/ 1009323 h 1009323"/>
                  <a:gd name="connsiteX7" fmla="*/ 371141 w 1270634"/>
                  <a:gd name="connsiteY7" fmla="*/ 1009323 h 1009323"/>
                  <a:gd name="connsiteX8" fmla="*/ 462581 w 1270634"/>
                  <a:gd name="connsiteY8" fmla="*/ 249450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 name="connsiteX6" fmla="*/ 371141 w 1270634"/>
                  <a:gd name="connsiteY6" fmla="*/ 1009323 h 1009323"/>
                  <a:gd name="connsiteX7" fmla="*/ 462581 w 1270634"/>
                  <a:gd name="connsiteY7" fmla="*/ 249450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 name="connsiteX6" fmla="*/ 371141 w 1270634"/>
                  <a:gd name="connsiteY6" fmla="*/ 1009323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634" h="1009323">
                    <a:moveTo>
                      <a:pt x="0" y="158010"/>
                    </a:moveTo>
                    <a:lnTo>
                      <a:pt x="26309" y="136303"/>
                    </a:lnTo>
                    <a:cubicBezTo>
                      <a:pt x="153687" y="50248"/>
                      <a:pt x="307242" y="0"/>
                      <a:pt x="472534" y="0"/>
                    </a:cubicBezTo>
                    <a:cubicBezTo>
                      <a:pt x="913312" y="0"/>
                      <a:pt x="1270634" y="357322"/>
                      <a:pt x="1270634" y="798100"/>
                    </a:cubicBezTo>
                    <a:cubicBezTo>
                      <a:pt x="1270634" y="853197"/>
                      <a:pt x="1265051" y="906991"/>
                      <a:pt x="1254419" y="958945"/>
                    </a:cubicBezTo>
                    <a:lnTo>
                      <a:pt x="1241466" y="1009323"/>
                    </a:lnTo>
                  </a:path>
                </a:pathLst>
              </a:custGeom>
              <a:noFill/>
              <a:ln w="76200" cap="rnd" cmpd="sng" algn="ctr">
                <a:solidFill>
                  <a:schemeClr val="accent2"/>
                </a:solidFill>
                <a:prstDash val="solid"/>
              </a:ln>
              <a:effectLst/>
            </p:spPr>
            <p:txBody>
              <a:bodyPr rtlCol="0" anchor="ctr"/>
              <a:lstStyle/>
              <a:p>
                <a:pPr algn="ctr" defTabSz="1219170">
                  <a:defRPr/>
                </a:pPr>
                <a:endParaRPr lang="en-US" sz="2400" kern="0" dirty="0">
                  <a:solidFill>
                    <a:srgbClr val="FFFFFF"/>
                  </a:solidFill>
                  <a:latin typeface="CiscoSansTT ExtraLight"/>
                  <a:ea typeface="ＭＳ Ｐゴシック" charset="0"/>
                </a:endParaRPr>
              </a:p>
            </p:txBody>
          </p:sp>
          <p:sp>
            <p:nvSpPr>
              <p:cNvPr id="84" name="Freeform 83">
                <a:extLst>
                  <a:ext uri="{FF2B5EF4-FFF2-40B4-BE49-F238E27FC236}">
                    <a16:creationId xmlns:a16="http://schemas.microsoft.com/office/drawing/2014/main" id="{5E922918-54FB-5547-8732-B960292F78BC}"/>
                  </a:ext>
                </a:extLst>
              </p:cNvPr>
              <p:cNvSpPr/>
              <p:nvPr/>
            </p:nvSpPr>
            <p:spPr>
              <a:xfrm flipH="1">
                <a:off x="4023164" y="2138484"/>
                <a:ext cx="318488" cy="635844"/>
              </a:xfrm>
              <a:custGeom>
                <a:avLst/>
                <a:gdLst>
                  <a:gd name="connsiteX0" fmla="*/ 293809 w 392310"/>
                  <a:gd name="connsiteY0" fmla="*/ 0 h 607981"/>
                  <a:gd name="connsiteX1" fmla="*/ 293809 w 392310"/>
                  <a:gd name="connsiteY1" fmla="*/ 232977 h 607981"/>
                  <a:gd name="connsiteX2" fmla="*/ 392310 w 392310"/>
                  <a:gd name="connsiteY2" fmla="*/ 232977 h 607981"/>
                  <a:gd name="connsiteX3" fmla="*/ 304532 w 392310"/>
                  <a:gd name="connsiteY3" fmla="*/ 607981 h 607981"/>
                  <a:gd name="connsiteX4" fmla="*/ 0 w 392310"/>
                  <a:gd name="connsiteY4" fmla="*/ 303450 h 607981"/>
                  <a:gd name="connsiteX5" fmla="*/ 243158 w 392310"/>
                  <a:gd name="connsiteY5" fmla="*/ 5106 h 607981"/>
                  <a:gd name="connsiteX6" fmla="*/ 293809 w 392310"/>
                  <a:gd name="connsiteY6" fmla="*/ 0 h 607981"/>
                  <a:gd name="connsiteX0" fmla="*/ 392310 w 483750"/>
                  <a:gd name="connsiteY0" fmla="*/ 232977 h 607981"/>
                  <a:gd name="connsiteX1" fmla="*/ 304532 w 483750"/>
                  <a:gd name="connsiteY1" fmla="*/ 607981 h 607981"/>
                  <a:gd name="connsiteX2" fmla="*/ 0 w 483750"/>
                  <a:gd name="connsiteY2" fmla="*/ 303450 h 607981"/>
                  <a:gd name="connsiteX3" fmla="*/ 243158 w 483750"/>
                  <a:gd name="connsiteY3" fmla="*/ 5106 h 607981"/>
                  <a:gd name="connsiteX4" fmla="*/ 293809 w 483750"/>
                  <a:gd name="connsiteY4" fmla="*/ 0 h 607981"/>
                  <a:gd name="connsiteX5" fmla="*/ 293809 w 483750"/>
                  <a:gd name="connsiteY5" fmla="*/ 232977 h 607981"/>
                  <a:gd name="connsiteX6" fmla="*/ 483750 w 483750"/>
                  <a:gd name="connsiteY6" fmla="*/ 32441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5" fmla="*/ 293809 w 392310"/>
                  <a:gd name="connsiteY5" fmla="*/ 23297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0" fmla="*/ 304532 w 304532"/>
                  <a:gd name="connsiteY0" fmla="*/ 607981 h 607981"/>
                  <a:gd name="connsiteX1" fmla="*/ 0 w 304532"/>
                  <a:gd name="connsiteY1" fmla="*/ 303450 h 607981"/>
                  <a:gd name="connsiteX2" fmla="*/ 243158 w 304532"/>
                  <a:gd name="connsiteY2" fmla="*/ 5106 h 607981"/>
                  <a:gd name="connsiteX3" fmla="*/ 293809 w 304532"/>
                  <a:gd name="connsiteY3" fmla="*/ 0 h 607981"/>
                </a:gdLst>
                <a:ahLst/>
                <a:cxnLst>
                  <a:cxn ang="0">
                    <a:pos x="connsiteX0" y="connsiteY0"/>
                  </a:cxn>
                  <a:cxn ang="0">
                    <a:pos x="connsiteX1" y="connsiteY1"/>
                  </a:cxn>
                  <a:cxn ang="0">
                    <a:pos x="connsiteX2" y="connsiteY2"/>
                  </a:cxn>
                  <a:cxn ang="0">
                    <a:pos x="connsiteX3" y="connsiteY3"/>
                  </a:cxn>
                </a:cxnLst>
                <a:rect l="l" t="t" r="r" b="b"/>
                <a:pathLst>
                  <a:path w="304532" h="607981">
                    <a:moveTo>
                      <a:pt x="304532" y="607981"/>
                    </a:moveTo>
                    <a:cubicBezTo>
                      <a:pt x="136344" y="607981"/>
                      <a:pt x="0" y="471638"/>
                      <a:pt x="0" y="303450"/>
                    </a:cubicBezTo>
                    <a:cubicBezTo>
                      <a:pt x="0" y="156286"/>
                      <a:pt x="104388" y="33502"/>
                      <a:pt x="243158" y="5106"/>
                    </a:cubicBezTo>
                    <a:lnTo>
                      <a:pt x="293809" y="0"/>
                    </a:lnTo>
                  </a:path>
                </a:pathLst>
              </a:custGeom>
              <a:noFill/>
              <a:ln w="76200" cap="rnd" cmpd="sng" algn="ctr">
                <a:solidFill>
                  <a:schemeClr val="accent2"/>
                </a:solidFill>
                <a:prstDash val="solid"/>
              </a:ln>
              <a:effectLst/>
            </p:spPr>
            <p:txBody>
              <a:bodyPr rtlCol="0" anchor="ctr"/>
              <a:lstStyle/>
              <a:p>
                <a:pPr algn="ctr" defTabSz="1219170">
                  <a:defRPr/>
                </a:pPr>
                <a:endParaRPr lang="en-US" sz="2400" kern="0" dirty="0">
                  <a:solidFill>
                    <a:srgbClr val="FFFFFF"/>
                  </a:solidFill>
                  <a:latin typeface="CiscoSansTT ExtraLight"/>
                  <a:ea typeface="ＭＳ Ｐゴシック" charset="0"/>
                </a:endParaRPr>
              </a:p>
            </p:txBody>
          </p:sp>
          <p:sp>
            <p:nvSpPr>
              <p:cNvPr id="85" name="Freeform 84">
                <a:extLst>
                  <a:ext uri="{FF2B5EF4-FFF2-40B4-BE49-F238E27FC236}">
                    <a16:creationId xmlns:a16="http://schemas.microsoft.com/office/drawing/2014/main" id="{1D56F892-CB3E-F542-A33F-3A4E7D898021}"/>
                  </a:ext>
                </a:extLst>
              </p:cNvPr>
              <p:cNvSpPr/>
              <p:nvPr/>
            </p:nvSpPr>
            <p:spPr>
              <a:xfrm flipH="1">
                <a:off x="1848851" y="2455841"/>
                <a:ext cx="2492801" cy="318487"/>
              </a:xfrm>
              <a:custGeom>
                <a:avLst/>
                <a:gdLst>
                  <a:gd name="connsiteX0" fmla="*/ 2492801 w 2492801"/>
                  <a:gd name="connsiteY0" fmla="*/ 0 h 318487"/>
                  <a:gd name="connsiteX1" fmla="*/ 1246401 w 2492801"/>
                  <a:gd name="connsiteY1" fmla="*/ 145032 h 318487"/>
                  <a:gd name="connsiteX2" fmla="*/ 0 w 2492801"/>
                  <a:gd name="connsiteY2" fmla="*/ 0 h 318487"/>
                  <a:gd name="connsiteX3" fmla="*/ 318488 w 2492801"/>
                  <a:gd name="connsiteY3" fmla="*/ 318487 h 318487"/>
                  <a:gd name="connsiteX4" fmla="*/ 1246401 w 2492801"/>
                  <a:gd name="connsiteY4" fmla="*/ 161662 h 318487"/>
                  <a:gd name="connsiteX5" fmla="*/ 2174313 w 2492801"/>
                  <a:gd name="connsiteY5" fmla="*/ 318487 h 318487"/>
                  <a:gd name="connsiteX6" fmla="*/ 2492801 w 2492801"/>
                  <a:gd name="connsiteY6" fmla="*/ 0 h 318487"/>
                  <a:gd name="connsiteX0" fmla="*/ 2492801 w 2492801"/>
                  <a:gd name="connsiteY0" fmla="*/ 0 h 318487"/>
                  <a:gd name="connsiteX1" fmla="*/ 1246401 w 2492801"/>
                  <a:gd name="connsiteY1" fmla="*/ 145032 h 318487"/>
                  <a:gd name="connsiteX2" fmla="*/ 0 w 2492801"/>
                  <a:gd name="connsiteY2" fmla="*/ 0 h 318487"/>
                  <a:gd name="connsiteX3" fmla="*/ 318488 w 2492801"/>
                  <a:gd name="connsiteY3" fmla="*/ 318487 h 318487"/>
                  <a:gd name="connsiteX4" fmla="*/ 2174313 w 2492801"/>
                  <a:gd name="connsiteY4" fmla="*/ 318487 h 318487"/>
                  <a:gd name="connsiteX5" fmla="*/ 2492801 w 2492801"/>
                  <a:gd name="connsiteY5" fmla="*/ 0 h 318487"/>
                  <a:gd name="connsiteX0" fmla="*/ 1246401 w 2492801"/>
                  <a:gd name="connsiteY0" fmla="*/ 145032 h 318487"/>
                  <a:gd name="connsiteX1" fmla="*/ 0 w 2492801"/>
                  <a:gd name="connsiteY1" fmla="*/ 0 h 318487"/>
                  <a:gd name="connsiteX2" fmla="*/ 318488 w 2492801"/>
                  <a:gd name="connsiteY2" fmla="*/ 318487 h 318487"/>
                  <a:gd name="connsiteX3" fmla="*/ 2174313 w 2492801"/>
                  <a:gd name="connsiteY3" fmla="*/ 318487 h 318487"/>
                  <a:gd name="connsiteX4" fmla="*/ 2492801 w 2492801"/>
                  <a:gd name="connsiteY4" fmla="*/ 0 h 318487"/>
                  <a:gd name="connsiteX5" fmla="*/ 1337841 w 2492801"/>
                  <a:gd name="connsiteY5" fmla="*/ 236472 h 318487"/>
                  <a:gd name="connsiteX0" fmla="*/ 1246401 w 2492801"/>
                  <a:gd name="connsiteY0" fmla="*/ 145032 h 318487"/>
                  <a:gd name="connsiteX1" fmla="*/ 0 w 2492801"/>
                  <a:gd name="connsiteY1" fmla="*/ 0 h 318487"/>
                  <a:gd name="connsiteX2" fmla="*/ 318488 w 2492801"/>
                  <a:gd name="connsiteY2" fmla="*/ 318487 h 318487"/>
                  <a:gd name="connsiteX3" fmla="*/ 2174313 w 2492801"/>
                  <a:gd name="connsiteY3" fmla="*/ 318487 h 318487"/>
                  <a:gd name="connsiteX4" fmla="*/ 2492801 w 2492801"/>
                  <a:gd name="connsiteY4" fmla="*/ 0 h 318487"/>
                  <a:gd name="connsiteX0" fmla="*/ 0 w 2492801"/>
                  <a:gd name="connsiteY0" fmla="*/ 0 h 318487"/>
                  <a:gd name="connsiteX1" fmla="*/ 318488 w 2492801"/>
                  <a:gd name="connsiteY1" fmla="*/ 318487 h 318487"/>
                  <a:gd name="connsiteX2" fmla="*/ 2174313 w 2492801"/>
                  <a:gd name="connsiteY2" fmla="*/ 318487 h 318487"/>
                  <a:gd name="connsiteX3" fmla="*/ 2492801 w 2492801"/>
                  <a:gd name="connsiteY3" fmla="*/ 0 h 318487"/>
                </a:gdLst>
                <a:ahLst/>
                <a:cxnLst>
                  <a:cxn ang="0">
                    <a:pos x="connsiteX0" y="connsiteY0"/>
                  </a:cxn>
                  <a:cxn ang="0">
                    <a:pos x="connsiteX1" y="connsiteY1"/>
                  </a:cxn>
                  <a:cxn ang="0">
                    <a:pos x="connsiteX2" y="connsiteY2"/>
                  </a:cxn>
                  <a:cxn ang="0">
                    <a:pos x="connsiteX3" y="connsiteY3"/>
                  </a:cxn>
                </a:cxnLst>
                <a:rect l="l" t="t" r="r" b="b"/>
                <a:pathLst>
                  <a:path w="2492801" h="318487">
                    <a:moveTo>
                      <a:pt x="0" y="0"/>
                    </a:moveTo>
                    <a:cubicBezTo>
                      <a:pt x="0" y="175896"/>
                      <a:pt x="142592" y="318487"/>
                      <a:pt x="318488" y="318487"/>
                    </a:cubicBezTo>
                    <a:lnTo>
                      <a:pt x="2174313" y="318487"/>
                    </a:lnTo>
                    <a:cubicBezTo>
                      <a:pt x="2350209" y="318487"/>
                      <a:pt x="2492801" y="175896"/>
                      <a:pt x="2492801" y="0"/>
                    </a:cubicBezTo>
                  </a:path>
                </a:pathLst>
              </a:custGeom>
              <a:noFill/>
              <a:ln w="76200" cap="rnd" cmpd="sng" algn="ctr">
                <a:solidFill>
                  <a:schemeClr val="accent2"/>
                </a:solidFill>
                <a:prstDash val="solid"/>
              </a:ln>
              <a:effectLst/>
            </p:spPr>
            <p:txBody>
              <a:bodyPr rtlCol="0" anchor="ctr"/>
              <a:lstStyle/>
              <a:p>
                <a:pPr algn="ctr" defTabSz="1219170">
                  <a:defRPr/>
                </a:pPr>
                <a:endParaRPr lang="en-US" sz="2400" kern="0" dirty="0">
                  <a:solidFill>
                    <a:srgbClr val="FFFFFF"/>
                  </a:solidFill>
                  <a:latin typeface="CiscoSansTT ExtraLight"/>
                  <a:ea typeface="ＭＳ Ｐゴシック" charset="0"/>
                </a:endParaRPr>
              </a:p>
            </p:txBody>
          </p:sp>
        </p:grpSp>
        <p:cxnSp>
          <p:nvCxnSpPr>
            <p:cNvPr id="25" name="Straight Connector 24">
              <a:extLst>
                <a:ext uri="{FF2B5EF4-FFF2-40B4-BE49-F238E27FC236}">
                  <a16:creationId xmlns:a16="http://schemas.microsoft.com/office/drawing/2014/main" id="{35B85D4F-1318-1241-87AB-FEB75FEA2C48}"/>
                </a:ext>
              </a:extLst>
            </p:cNvPr>
            <p:cNvCxnSpPr/>
            <p:nvPr/>
          </p:nvCxnSpPr>
          <p:spPr bwMode="auto">
            <a:xfrm>
              <a:off x="6948806" y="2700498"/>
              <a:ext cx="0" cy="548640"/>
            </a:xfrm>
            <a:prstGeom prst="line">
              <a:avLst/>
            </a:prstGeom>
            <a:ln>
              <a:headEnd type="none" w="med" len="med"/>
              <a:tailEnd type="arrow" w="med" len="sm"/>
            </a:ln>
          </p:spPr>
          <p:style>
            <a:lnRef idx="3">
              <a:schemeClr val="accent2"/>
            </a:lnRef>
            <a:fillRef idx="0">
              <a:schemeClr val="accent2"/>
            </a:fillRef>
            <a:effectRef idx="2">
              <a:schemeClr val="accent2"/>
            </a:effectRef>
            <a:fontRef idx="minor">
              <a:schemeClr val="tx1"/>
            </a:fontRef>
          </p:style>
        </p:cxnSp>
        <p:cxnSp>
          <p:nvCxnSpPr>
            <p:cNvPr id="26" name="Straight Connector 25">
              <a:extLst>
                <a:ext uri="{FF2B5EF4-FFF2-40B4-BE49-F238E27FC236}">
                  <a16:creationId xmlns:a16="http://schemas.microsoft.com/office/drawing/2014/main" id="{0191684A-F7DC-AC4F-AD55-0AEB894842CC}"/>
                </a:ext>
              </a:extLst>
            </p:cNvPr>
            <p:cNvCxnSpPr/>
            <p:nvPr/>
          </p:nvCxnSpPr>
          <p:spPr bwMode="auto">
            <a:xfrm>
              <a:off x="6792620" y="2700498"/>
              <a:ext cx="0" cy="548640"/>
            </a:xfrm>
            <a:prstGeom prst="line">
              <a:avLst/>
            </a:prstGeom>
            <a:ln>
              <a:headEnd type="arrow" w="med" len="sm"/>
              <a:tailEnd type="none" w="lg" len="lg"/>
            </a:ln>
          </p:spPr>
          <p:style>
            <a:lnRef idx="3">
              <a:schemeClr val="accent2"/>
            </a:lnRef>
            <a:fillRef idx="0">
              <a:schemeClr val="accent2"/>
            </a:fillRef>
            <a:effectRef idx="2">
              <a:schemeClr val="accent2"/>
            </a:effectRef>
            <a:fontRef idx="minor">
              <a:schemeClr val="tx1"/>
            </a:fontRef>
          </p:style>
        </p:cxnSp>
        <p:sp>
          <p:nvSpPr>
            <p:cNvPr id="41" name="TextBox 40">
              <a:extLst>
                <a:ext uri="{FF2B5EF4-FFF2-40B4-BE49-F238E27FC236}">
                  <a16:creationId xmlns:a16="http://schemas.microsoft.com/office/drawing/2014/main" id="{E020B734-4128-8A4F-8837-E0DAC44FE59F}"/>
                </a:ext>
              </a:extLst>
            </p:cNvPr>
            <p:cNvSpPr txBox="1"/>
            <p:nvPr/>
          </p:nvSpPr>
          <p:spPr>
            <a:xfrm>
              <a:off x="5940318" y="1704521"/>
              <a:ext cx="1786482" cy="377200"/>
            </a:xfrm>
            <a:prstGeom prst="rect">
              <a:avLst/>
            </a:prstGeom>
          </p:spPr>
          <p:txBody>
            <a:bodyPr wrap="square" rtlCol="0" anchor="ctr">
              <a:noAutofit/>
            </a:bodyPr>
            <a:lstStyle/>
            <a:p>
              <a:pPr algn="ctr" defTabSz="1218072" fontAlgn="base">
                <a:lnSpc>
                  <a:spcPct val="90000"/>
                </a:lnSpc>
                <a:spcBef>
                  <a:spcPct val="0"/>
                </a:spcBef>
                <a:spcAft>
                  <a:spcPct val="0"/>
                </a:spcAft>
                <a:defRPr/>
              </a:pPr>
              <a:r>
                <a:rPr lang="en-US" sz="2400" b="1" kern="0" dirty="0">
                  <a:solidFill>
                    <a:srgbClr val="003A5C"/>
                  </a:solidFill>
                  <a:latin typeface="Calibri" panose="020F0502020204030204" pitchFamily="34" charset="0"/>
                  <a:ea typeface="Arial" charset="0"/>
                  <a:cs typeface="Calibri" panose="020F0502020204030204" pitchFamily="34" charset="0"/>
                </a:rPr>
                <a:t>Internet</a:t>
              </a:r>
            </a:p>
          </p:txBody>
        </p:sp>
        <p:sp>
          <p:nvSpPr>
            <p:cNvPr id="42" name="TextBox 41">
              <a:extLst>
                <a:ext uri="{FF2B5EF4-FFF2-40B4-BE49-F238E27FC236}">
                  <a16:creationId xmlns:a16="http://schemas.microsoft.com/office/drawing/2014/main" id="{4FA6A783-0DF9-2E48-BC6E-FC9F6BC43DA3}"/>
                </a:ext>
              </a:extLst>
            </p:cNvPr>
            <p:cNvSpPr txBox="1"/>
            <p:nvPr/>
          </p:nvSpPr>
          <p:spPr>
            <a:xfrm>
              <a:off x="5402448" y="2784616"/>
              <a:ext cx="1344029" cy="323165"/>
            </a:xfrm>
            <a:prstGeom prst="rect">
              <a:avLst/>
            </a:prstGeom>
            <a:noFill/>
          </p:spPr>
          <p:txBody>
            <a:bodyPr wrap="square" rtlCol="0">
              <a:spAutoFit/>
            </a:bodyPr>
            <a:lstStyle/>
            <a:p>
              <a:pPr algn="ctr" defTabSz="609585" fontAlgn="base">
                <a:spcBef>
                  <a:spcPct val="0"/>
                </a:spcBef>
                <a:spcAft>
                  <a:spcPct val="0"/>
                </a:spcAft>
                <a:defRPr/>
              </a:pPr>
              <a:r>
                <a:rPr lang="en-US" sz="2200" dirty="0">
                  <a:solidFill>
                    <a:srgbClr val="003A5C"/>
                  </a:solidFill>
                  <a:latin typeface="Calibri" panose="020F0502020204030204" pitchFamily="34" charset="0"/>
                  <a:ea typeface="Arial" charset="0"/>
                  <a:cs typeface="Calibri" panose="020F0502020204030204" pitchFamily="34" charset="0"/>
                </a:rPr>
                <a:t>FirstLight.net</a:t>
              </a:r>
            </a:p>
          </p:txBody>
        </p:sp>
        <p:sp>
          <p:nvSpPr>
            <p:cNvPr id="43" name="TextBox 42">
              <a:extLst>
                <a:ext uri="{FF2B5EF4-FFF2-40B4-BE49-F238E27FC236}">
                  <a16:creationId xmlns:a16="http://schemas.microsoft.com/office/drawing/2014/main" id="{A8E08324-B61E-D34F-B44E-178CBE213AE6}"/>
                </a:ext>
              </a:extLst>
            </p:cNvPr>
            <p:cNvSpPr txBox="1"/>
            <p:nvPr/>
          </p:nvSpPr>
          <p:spPr>
            <a:xfrm>
              <a:off x="6940661" y="2784616"/>
              <a:ext cx="1733889" cy="346249"/>
            </a:xfrm>
            <a:prstGeom prst="rect">
              <a:avLst/>
            </a:prstGeom>
            <a:noFill/>
          </p:spPr>
          <p:txBody>
            <a:bodyPr wrap="square" rtlCol="0">
              <a:spAutoFit/>
            </a:bodyPr>
            <a:lstStyle/>
            <a:p>
              <a:pPr algn="ctr" defTabSz="609585" fontAlgn="base">
                <a:spcBef>
                  <a:spcPct val="0"/>
                </a:spcBef>
                <a:spcAft>
                  <a:spcPct val="0"/>
                </a:spcAft>
                <a:defRPr/>
              </a:pPr>
              <a:r>
                <a:rPr lang="en-US" sz="2400" dirty="0">
                  <a:solidFill>
                    <a:srgbClr val="003A5C"/>
                  </a:solidFill>
                  <a:latin typeface="Calibri" panose="020F0502020204030204" pitchFamily="34" charset="0"/>
                  <a:ea typeface="Arial" charset="0"/>
                  <a:cs typeface="Calibri" panose="020F0502020204030204" pitchFamily="34" charset="0"/>
                </a:rPr>
                <a:t>72.163.4.161</a:t>
              </a:r>
            </a:p>
          </p:txBody>
        </p:sp>
        <p:grpSp>
          <p:nvGrpSpPr>
            <p:cNvPr id="44" name="Group 43">
              <a:extLst>
                <a:ext uri="{FF2B5EF4-FFF2-40B4-BE49-F238E27FC236}">
                  <a16:creationId xmlns:a16="http://schemas.microsoft.com/office/drawing/2014/main" id="{C0C5A060-03CE-BC46-9BDF-C0BDBF8E135F}"/>
                </a:ext>
              </a:extLst>
            </p:cNvPr>
            <p:cNvGrpSpPr/>
            <p:nvPr/>
          </p:nvGrpSpPr>
          <p:grpSpPr>
            <a:xfrm>
              <a:off x="5613315" y="3440256"/>
              <a:ext cx="2469818" cy="564819"/>
              <a:chOff x="4990145" y="3362303"/>
              <a:chExt cx="2469818" cy="564819"/>
            </a:xfrm>
          </p:grpSpPr>
          <p:grpSp>
            <p:nvGrpSpPr>
              <p:cNvPr id="45" name="Group 44">
                <a:extLst>
                  <a:ext uri="{FF2B5EF4-FFF2-40B4-BE49-F238E27FC236}">
                    <a16:creationId xmlns:a16="http://schemas.microsoft.com/office/drawing/2014/main" id="{95343CA0-34FB-B141-9732-E151F9876E44}"/>
                  </a:ext>
                </a:extLst>
              </p:cNvPr>
              <p:cNvGrpSpPr>
                <a:grpSpLocks noChangeAspect="1"/>
              </p:cNvGrpSpPr>
              <p:nvPr/>
            </p:nvGrpSpPr>
            <p:grpSpPr>
              <a:xfrm>
                <a:off x="6866934" y="3498610"/>
                <a:ext cx="384048" cy="298518"/>
                <a:chOff x="5317104" y="4505371"/>
                <a:chExt cx="438562" cy="341163"/>
              </a:xfrm>
            </p:grpSpPr>
            <p:sp>
              <p:nvSpPr>
                <p:cNvPr id="75" name="Line 24">
                  <a:extLst>
                    <a:ext uri="{FF2B5EF4-FFF2-40B4-BE49-F238E27FC236}">
                      <a16:creationId xmlns:a16="http://schemas.microsoft.com/office/drawing/2014/main" id="{B4A57D51-A3DD-8D4E-85F1-C15ADBADCC09}"/>
                    </a:ext>
                  </a:extLst>
                </p:cNvPr>
                <p:cNvSpPr>
                  <a:spLocks noChangeShapeType="1"/>
                </p:cNvSpPr>
                <p:nvPr/>
              </p:nvSpPr>
              <p:spPr bwMode="auto">
                <a:xfrm>
                  <a:off x="5534127" y="4604886"/>
                  <a:ext cx="0" cy="157923"/>
                </a:xfrm>
                <a:prstGeom prst="line">
                  <a:avLst/>
                </a:prstGeom>
                <a:noFill/>
                <a:ln w="12700" cap="flat">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spcBef>
                      <a:spcPct val="0"/>
                    </a:spcBef>
                    <a:spcAft>
                      <a:spcPct val="0"/>
                    </a:spcAft>
                    <a:defRPr/>
                  </a:pPr>
                  <a:endParaRPr lang="en-US" sz="2400">
                    <a:solidFill>
                      <a:srgbClr val="282828"/>
                    </a:solidFill>
                    <a:latin typeface="Arial" charset="0"/>
                    <a:ea typeface="ＭＳ Ｐゴシック" charset="0"/>
                  </a:endParaRPr>
                </a:p>
              </p:txBody>
            </p:sp>
            <p:sp>
              <p:nvSpPr>
                <p:cNvPr id="76" name="Freeform 75">
                  <a:extLst>
                    <a:ext uri="{FF2B5EF4-FFF2-40B4-BE49-F238E27FC236}">
                      <a16:creationId xmlns:a16="http://schemas.microsoft.com/office/drawing/2014/main" id="{7C8F765C-2AF5-DC45-8181-AE19A77C8524}"/>
                    </a:ext>
                  </a:extLst>
                </p:cNvPr>
                <p:cNvSpPr>
                  <a:spLocks noChangeArrowheads="1"/>
                </p:cNvSpPr>
                <p:nvPr/>
              </p:nvSpPr>
              <p:spPr bwMode="auto">
                <a:xfrm>
                  <a:off x="5355720" y="4684562"/>
                  <a:ext cx="356814" cy="79677"/>
                </a:xfrm>
                <a:custGeom>
                  <a:avLst/>
                  <a:gdLst>
                    <a:gd name="T0" fmla="*/ 612 w 613"/>
                    <a:gd name="T1" fmla="*/ 186 h 187"/>
                    <a:gd name="T2" fmla="*/ 612 w 613"/>
                    <a:gd name="T3" fmla="*/ 0 h 187"/>
                    <a:gd name="T4" fmla="*/ 0 w 613"/>
                    <a:gd name="T5" fmla="*/ 0 h 187"/>
                    <a:gd name="T6" fmla="*/ 0 w 613"/>
                    <a:gd name="T7" fmla="*/ 186 h 187"/>
                  </a:gdLst>
                  <a:ahLst/>
                  <a:cxnLst>
                    <a:cxn ang="0">
                      <a:pos x="T0" y="T1"/>
                    </a:cxn>
                    <a:cxn ang="0">
                      <a:pos x="T2" y="T3"/>
                    </a:cxn>
                    <a:cxn ang="0">
                      <a:pos x="T4" y="T5"/>
                    </a:cxn>
                    <a:cxn ang="0">
                      <a:pos x="T6" y="T7"/>
                    </a:cxn>
                  </a:cxnLst>
                  <a:rect l="0" t="0" r="r" b="b"/>
                  <a:pathLst>
                    <a:path w="613" h="187">
                      <a:moveTo>
                        <a:pt x="612" y="186"/>
                      </a:moveTo>
                      <a:lnTo>
                        <a:pt x="612" y="0"/>
                      </a:lnTo>
                      <a:lnTo>
                        <a:pt x="0" y="0"/>
                      </a:lnTo>
                      <a:lnTo>
                        <a:pt x="0" y="186"/>
                      </a:lnTo>
                    </a:path>
                  </a:pathLst>
                </a:custGeom>
                <a:noFill/>
                <a:ln w="12700" cap="flat">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85" fontAlgn="base">
                    <a:spcBef>
                      <a:spcPct val="0"/>
                    </a:spcBef>
                    <a:spcAft>
                      <a:spcPct val="0"/>
                    </a:spcAft>
                    <a:defRPr/>
                  </a:pPr>
                  <a:endParaRPr lang="en-US" sz="2400">
                    <a:solidFill>
                      <a:srgbClr val="282828"/>
                    </a:solidFill>
                    <a:latin typeface="Arial" charset="0"/>
                    <a:ea typeface="ＭＳ Ｐゴシック" charset="0"/>
                  </a:endParaRPr>
                </a:p>
              </p:txBody>
            </p:sp>
            <p:sp>
              <p:nvSpPr>
                <p:cNvPr id="77" name="Rounded Rectangle 76">
                  <a:extLst>
                    <a:ext uri="{FF2B5EF4-FFF2-40B4-BE49-F238E27FC236}">
                      <a16:creationId xmlns:a16="http://schemas.microsoft.com/office/drawing/2014/main" id="{E8914024-50AF-FA44-9B34-E4BB743C6863}"/>
                    </a:ext>
                  </a:extLst>
                </p:cNvPr>
                <p:cNvSpPr/>
                <p:nvPr/>
              </p:nvSpPr>
              <p:spPr>
                <a:xfrm>
                  <a:off x="5418407" y="4505371"/>
                  <a:ext cx="231440" cy="98085"/>
                </a:xfrm>
                <a:prstGeom prst="roundRect">
                  <a:avLst/>
                </a:pr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US" sz="2400" dirty="0">
                    <a:solidFill>
                      <a:srgbClr val="005073"/>
                    </a:solidFill>
                    <a:latin typeface="CiscoSansTT ExtraLight"/>
                  </a:endParaRPr>
                </a:p>
              </p:txBody>
            </p:sp>
            <p:sp>
              <p:nvSpPr>
                <p:cNvPr id="78" name="Rounded Rectangle 77">
                  <a:extLst>
                    <a:ext uri="{FF2B5EF4-FFF2-40B4-BE49-F238E27FC236}">
                      <a16:creationId xmlns:a16="http://schemas.microsoft.com/office/drawing/2014/main" id="{B404CE3E-68FD-2C4E-835B-8EA2D33DF319}"/>
                    </a:ext>
                  </a:extLst>
                </p:cNvPr>
                <p:cNvSpPr>
                  <a:spLocks/>
                </p:cNvSpPr>
                <p:nvPr/>
              </p:nvSpPr>
              <p:spPr>
                <a:xfrm>
                  <a:off x="5317104" y="4764238"/>
                  <a:ext cx="82296" cy="82296"/>
                </a:xfrm>
                <a:prstGeom prst="roundRect">
                  <a:avLst>
                    <a:gd name="adj" fmla="val 20525"/>
                  </a:avLst>
                </a:pr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US" sz="2400" dirty="0">
                    <a:solidFill>
                      <a:srgbClr val="005073"/>
                    </a:solidFill>
                    <a:latin typeface="CiscoSansTT ExtraLight"/>
                  </a:endParaRPr>
                </a:p>
              </p:txBody>
            </p:sp>
            <p:sp>
              <p:nvSpPr>
                <p:cNvPr id="79" name="Rounded Rectangle 78">
                  <a:extLst>
                    <a:ext uri="{FF2B5EF4-FFF2-40B4-BE49-F238E27FC236}">
                      <a16:creationId xmlns:a16="http://schemas.microsoft.com/office/drawing/2014/main" id="{C1A462FE-7C7F-3E43-9664-1135D7920014}"/>
                    </a:ext>
                  </a:extLst>
                </p:cNvPr>
                <p:cNvSpPr>
                  <a:spLocks/>
                </p:cNvSpPr>
                <p:nvPr/>
              </p:nvSpPr>
              <p:spPr>
                <a:xfrm>
                  <a:off x="5495238" y="4764238"/>
                  <a:ext cx="82296" cy="82296"/>
                </a:xfrm>
                <a:prstGeom prst="roundRect">
                  <a:avLst>
                    <a:gd name="adj" fmla="val 20525"/>
                  </a:avLst>
                </a:pr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US" sz="2400" dirty="0">
                    <a:solidFill>
                      <a:srgbClr val="005073"/>
                    </a:solidFill>
                    <a:latin typeface="CiscoSansTT ExtraLight"/>
                  </a:endParaRPr>
                </a:p>
              </p:txBody>
            </p:sp>
            <p:sp>
              <p:nvSpPr>
                <p:cNvPr id="80" name="Rounded Rectangle 79">
                  <a:extLst>
                    <a:ext uri="{FF2B5EF4-FFF2-40B4-BE49-F238E27FC236}">
                      <a16:creationId xmlns:a16="http://schemas.microsoft.com/office/drawing/2014/main" id="{46B2B4FF-0E10-1849-9525-282205095646}"/>
                    </a:ext>
                  </a:extLst>
                </p:cNvPr>
                <p:cNvSpPr>
                  <a:spLocks/>
                </p:cNvSpPr>
                <p:nvPr/>
              </p:nvSpPr>
              <p:spPr>
                <a:xfrm>
                  <a:off x="5673370" y="4764238"/>
                  <a:ext cx="82296" cy="82296"/>
                </a:xfrm>
                <a:prstGeom prst="roundRect">
                  <a:avLst>
                    <a:gd name="adj" fmla="val 20525"/>
                  </a:avLst>
                </a:pr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US" sz="2400" dirty="0">
                    <a:solidFill>
                      <a:srgbClr val="005073"/>
                    </a:solidFill>
                    <a:latin typeface="CiscoSansTT ExtraLight"/>
                  </a:endParaRPr>
                </a:p>
              </p:txBody>
            </p:sp>
          </p:grpSp>
          <p:grpSp>
            <p:nvGrpSpPr>
              <p:cNvPr id="46" name="Group 45">
                <a:extLst>
                  <a:ext uri="{FF2B5EF4-FFF2-40B4-BE49-F238E27FC236}">
                    <a16:creationId xmlns:a16="http://schemas.microsoft.com/office/drawing/2014/main" id="{1A4DB510-2132-7E4A-9F6D-B789FF850DEA}"/>
                  </a:ext>
                </a:extLst>
              </p:cNvPr>
              <p:cNvGrpSpPr/>
              <p:nvPr/>
            </p:nvGrpSpPr>
            <p:grpSpPr>
              <a:xfrm>
                <a:off x="6252822" y="3495480"/>
                <a:ext cx="387191" cy="304739"/>
                <a:chOff x="3431102" y="4052869"/>
                <a:chExt cx="246888" cy="194313"/>
              </a:xfrm>
            </p:grpSpPr>
            <p:grpSp>
              <p:nvGrpSpPr>
                <p:cNvPr id="57" name="Group 56">
                  <a:extLst>
                    <a:ext uri="{FF2B5EF4-FFF2-40B4-BE49-F238E27FC236}">
                      <a16:creationId xmlns:a16="http://schemas.microsoft.com/office/drawing/2014/main" id="{5C005BF8-4F85-EB44-9553-2E0D05B83ADC}"/>
                    </a:ext>
                  </a:extLst>
                </p:cNvPr>
                <p:cNvGrpSpPr/>
                <p:nvPr/>
              </p:nvGrpSpPr>
              <p:grpSpPr>
                <a:xfrm>
                  <a:off x="3431102" y="4117683"/>
                  <a:ext cx="246888" cy="64663"/>
                  <a:chOff x="7688219" y="2246503"/>
                  <a:chExt cx="246888" cy="64663"/>
                </a:xfrm>
              </p:grpSpPr>
              <p:sp>
                <p:nvSpPr>
                  <p:cNvPr id="70" name="Rounded Rectangle 69">
                    <a:extLst>
                      <a:ext uri="{FF2B5EF4-FFF2-40B4-BE49-F238E27FC236}">
                        <a16:creationId xmlns:a16="http://schemas.microsoft.com/office/drawing/2014/main" id="{AAF00810-C233-D440-B72B-0B2DD6DC5EC9}"/>
                      </a:ext>
                    </a:extLst>
                  </p:cNvPr>
                  <p:cNvSpPr/>
                  <p:nvPr/>
                </p:nvSpPr>
                <p:spPr>
                  <a:xfrm>
                    <a:off x="7688219" y="2246503"/>
                    <a:ext cx="246888" cy="64663"/>
                  </a:xfrm>
                  <a:prstGeom prst="roundRect">
                    <a:avLst>
                      <a:gd name="adj" fmla="val 19917"/>
                    </a:avLst>
                  </a:prstGeom>
                  <a:noFill/>
                  <a:ln w="12700" cap="rnd">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fontAlgn="base">
                      <a:spcBef>
                        <a:spcPct val="0"/>
                      </a:spcBef>
                      <a:spcAft>
                        <a:spcPct val="0"/>
                      </a:spcAft>
                      <a:defRPr/>
                    </a:pPr>
                    <a:endParaRPr lang="en-US" sz="2400" dirty="0">
                      <a:solidFill>
                        <a:srgbClr val="FFFFFF"/>
                      </a:solidFill>
                      <a:latin typeface="CiscoSansTT ExtraLight"/>
                    </a:endParaRPr>
                  </a:p>
                </p:txBody>
              </p:sp>
              <p:sp>
                <p:nvSpPr>
                  <p:cNvPr id="71" name="Oval 70">
                    <a:extLst>
                      <a:ext uri="{FF2B5EF4-FFF2-40B4-BE49-F238E27FC236}">
                        <a16:creationId xmlns:a16="http://schemas.microsoft.com/office/drawing/2014/main" id="{A3BF4C55-198A-A44B-8BA8-AC545E22010C}"/>
                      </a:ext>
                    </a:extLst>
                  </p:cNvPr>
                  <p:cNvSpPr>
                    <a:spLocks noChangeAspect="1"/>
                  </p:cNvSpPr>
                  <p:nvPr/>
                </p:nvSpPr>
                <p:spPr>
                  <a:xfrm>
                    <a:off x="7713192" y="2265316"/>
                    <a:ext cx="26728" cy="27037"/>
                  </a:xfrm>
                  <a:prstGeom prst="ellipse">
                    <a:avLst/>
                  </a:prstGeom>
                  <a:noFill/>
                  <a:ln w="12700" cap="rnd">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fontAlgn="base">
                      <a:spcBef>
                        <a:spcPct val="0"/>
                      </a:spcBef>
                      <a:spcAft>
                        <a:spcPct val="0"/>
                      </a:spcAft>
                      <a:defRPr/>
                    </a:pPr>
                    <a:endParaRPr lang="en-US" sz="2400" dirty="0">
                      <a:solidFill>
                        <a:srgbClr val="FFFFFF"/>
                      </a:solidFill>
                      <a:latin typeface="CiscoSansTT ExtraLight"/>
                    </a:endParaRPr>
                  </a:p>
                </p:txBody>
              </p:sp>
              <p:sp>
                <p:nvSpPr>
                  <p:cNvPr id="72" name="Freeform 71">
                    <a:extLst>
                      <a:ext uri="{FF2B5EF4-FFF2-40B4-BE49-F238E27FC236}">
                        <a16:creationId xmlns:a16="http://schemas.microsoft.com/office/drawing/2014/main" id="{15CDA4AE-320A-3A41-B6CE-1F5B5E214CF3}"/>
                      </a:ext>
                    </a:extLst>
                  </p:cNvPr>
                  <p:cNvSpPr>
                    <a:spLocks noChangeArrowheads="1"/>
                  </p:cNvSpPr>
                  <p:nvPr/>
                </p:nvSpPr>
                <p:spPr bwMode="auto">
                  <a:xfrm>
                    <a:off x="7859997" y="2271605"/>
                    <a:ext cx="14438" cy="14459"/>
                  </a:xfrm>
                  <a:custGeom>
                    <a:avLst/>
                    <a:gdLst>
                      <a:gd name="T0" fmla="*/ 16 w 33"/>
                      <a:gd name="T1" fmla="*/ 31 h 32"/>
                      <a:gd name="T2" fmla="*/ 0 w 33"/>
                      <a:gd name="T3" fmla="*/ 16 h 32"/>
                      <a:gd name="T4" fmla="*/ 0 w 33"/>
                      <a:gd name="T5" fmla="*/ 16 h 32"/>
                      <a:gd name="T6" fmla="*/ 16 w 33"/>
                      <a:gd name="T7" fmla="*/ 0 h 32"/>
                      <a:gd name="T8" fmla="*/ 16 w 33"/>
                      <a:gd name="T9" fmla="*/ 0 h 32"/>
                      <a:gd name="T10" fmla="*/ 32 w 33"/>
                      <a:gd name="T11" fmla="*/ 16 h 32"/>
                      <a:gd name="T12" fmla="*/ 32 w 33"/>
                      <a:gd name="T13" fmla="*/ 16 h 32"/>
                      <a:gd name="T14" fmla="*/ 16 w 33"/>
                      <a:gd name="T15" fmla="*/ 31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16" y="31"/>
                        </a:moveTo>
                        <a:cubicBezTo>
                          <a:pt x="8" y="31"/>
                          <a:pt x="0" y="23"/>
                          <a:pt x="0" y="16"/>
                        </a:cubicBezTo>
                        <a:lnTo>
                          <a:pt x="0" y="16"/>
                        </a:lnTo>
                        <a:cubicBezTo>
                          <a:pt x="0" y="8"/>
                          <a:pt x="8" y="0"/>
                          <a:pt x="16" y="0"/>
                        </a:cubicBezTo>
                        <a:lnTo>
                          <a:pt x="16" y="0"/>
                        </a:lnTo>
                        <a:cubicBezTo>
                          <a:pt x="24" y="0"/>
                          <a:pt x="32" y="8"/>
                          <a:pt x="32" y="16"/>
                        </a:cubicBezTo>
                        <a:lnTo>
                          <a:pt x="32" y="16"/>
                        </a:lnTo>
                        <a:cubicBezTo>
                          <a:pt x="32" y="23"/>
                          <a:pt x="24" y="31"/>
                          <a:pt x="16" y="31"/>
                        </a:cubicBezTo>
                      </a:path>
                    </a:pathLst>
                  </a:custGeom>
                  <a:solidFill>
                    <a:schemeClr val="tx1"/>
                  </a:solidFill>
                  <a:ln w="6350" cap="flat">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09585" fontAlgn="base">
                      <a:spcBef>
                        <a:spcPct val="0"/>
                      </a:spcBef>
                      <a:spcAft>
                        <a:spcPct val="0"/>
                      </a:spcAft>
                      <a:defRPr/>
                    </a:pPr>
                    <a:endParaRPr lang="en-US" sz="2400">
                      <a:solidFill>
                        <a:srgbClr val="333333"/>
                      </a:solidFill>
                      <a:latin typeface="CiscoSansTT ExtraLight"/>
                      <a:ea typeface="ＭＳ Ｐゴシック" charset="0"/>
                    </a:endParaRPr>
                  </a:p>
                </p:txBody>
              </p:sp>
              <p:sp>
                <p:nvSpPr>
                  <p:cNvPr id="73" name="Freeform 72">
                    <a:extLst>
                      <a:ext uri="{FF2B5EF4-FFF2-40B4-BE49-F238E27FC236}">
                        <a16:creationId xmlns:a16="http://schemas.microsoft.com/office/drawing/2014/main" id="{A5CE0077-AEDA-C544-882D-849B4F031E08}"/>
                      </a:ext>
                    </a:extLst>
                  </p:cNvPr>
                  <p:cNvSpPr>
                    <a:spLocks noChangeArrowheads="1"/>
                  </p:cNvSpPr>
                  <p:nvPr/>
                </p:nvSpPr>
                <p:spPr bwMode="auto">
                  <a:xfrm>
                    <a:off x="7896918" y="2271605"/>
                    <a:ext cx="14438" cy="14459"/>
                  </a:xfrm>
                  <a:custGeom>
                    <a:avLst/>
                    <a:gdLst>
                      <a:gd name="T0" fmla="*/ 16 w 33"/>
                      <a:gd name="T1" fmla="*/ 31 h 32"/>
                      <a:gd name="T2" fmla="*/ 0 w 33"/>
                      <a:gd name="T3" fmla="*/ 16 h 32"/>
                      <a:gd name="T4" fmla="*/ 0 w 33"/>
                      <a:gd name="T5" fmla="*/ 16 h 32"/>
                      <a:gd name="T6" fmla="*/ 16 w 33"/>
                      <a:gd name="T7" fmla="*/ 0 h 32"/>
                      <a:gd name="T8" fmla="*/ 16 w 33"/>
                      <a:gd name="T9" fmla="*/ 0 h 32"/>
                      <a:gd name="T10" fmla="*/ 32 w 33"/>
                      <a:gd name="T11" fmla="*/ 16 h 32"/>
                      <a:gd name="T12" fmla="*/ 32 w 33"/>
                      <a:gd name="T13" fmla="*/ 16 h 32"/>
                      <a:gd name="T14" fmla="*/ 16 w 33"/>
                      <a:gd name="T15" fmla="*/ 31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16" y="31"/>
                        </a:moveTo>
                        <a:cubicBezTo>
                          <a:pt x="8" y="31"/>
                          <a:pt x="0" y="23"/>
                          <a:pt x="0" y="16"/>
                        </a:cubicBezTo>
                        <a:lnTo>
                          <a:pt x="0" y="16"/>
                        </a:lnTo>
                        <a:cubicBezTo>
                          <a:pt x="0" y="8"/>
                          <a:pt x="8" y="0"/>
                          <a:pt x="16" y="0"/>
                        </a:cubicBezTo>
                        <a:lnTo>
                          <a:pt x="16" y="0"/>
                        </a:lnTo>
                        <a:cubicBezTo>
                          <a:pt x="24" y="0"/>
                          <a:pt x="32" y="8"/>
                          <a:pt x="32" y="16"/>
                        </a:cubicBezTo>
                        <a:lnTo>
                          <a:pt x="32" y="16"/>
                        </a:lnTo>
                        <a:cubicBezTo>
                          <a:pt x="32" y="23"/>
                          <a:pt x="24" y="31"/>
                          <a:pt x="16" y="31"/>
                        </a:cubicBezTo>
                      </a:path>
                    </a:pathLst>
                  </a:custGeom>
                  <a:solidFill>
                    <a:schemeClr val="tx1"/>
                  </a:solidFill>
                  <a:ln w="6350" cap="flat">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09585" fontAlgn="base">
                      <a:spcBef>
                        <a:spcPct val="0"/>
                      </a:spcBef>
                      <a:spcAft>
                        <a:spcPct val="0"/>
                      </a:spcAft>
                      <a:defRPr/>
                    </a:pPr>
                    <a:endParaRPr lang="en-US" sz="2400">
                      <a:solidFill>
                        <a:srgbClr val="333333"/>
                      </a:solidFill>
                      <a:latin typeface="CiscoSansTT ExtraLight"/>
                      <a:ea typeface="ＭＳ Ｐゴシック" charset="0"/>
                    </a:endParaRPr>
                  </a:p>
                </p:txBody>
              </p:sp>
              <p:sp>
                <p:nvSpPr>
                  <p:cNvPr id="74" name="Freeform 73">
                    <a:extLst>
                      <a:ext uri="{FF2B5EF4-FFF2-40B4-BE49-F238E27FC236}">
                        <a16:creationId xmlns:a16="http://schemas.microsoft.com/office/drawing/2014/main" id="{8F8E7B2C-3447-FB42-A50E-E2F4C9046961}"/>
                      </a:ext>
                    </a:extLst>
                  </p:cNvPr>
                  <p:cNvSpPr>
                    <a:spLocks noChangeArrowheads="1"/>
                  </p:cNvSpPr>
                  <p:nvPr/>
                </p:nvSpPr>
                <p:spPr bwMode="auto">
                  <a:xfrm>
                    <a:off x="7823076" y="2271605"/>
                    <a:ext cx="14438" cy="14459"/>
                  </a:xfrm>
                  <a:custGeom>
                    <a:avLst/>
                    <a:gdLst>
                      <a:gd name="T0" fmla="*/ 16 w 33"/>
                      <a:gd name="T1" fmla="*/ 31 h 32"/>
                      <a:gd name="T2" fmla="*/ 0 w 33"/>
                      <a:gd name="T3" fmla="*/ 16 h 32"/>
                      <a:gd name="T4" fmla="*/ 0 w 33"/>
                      <a:gd name="T5" fmla="*/ 16 h 32"/>
                      <a:gd name="T6" fmla="*/ 16 w 33"/>
                      <a:gd name="T7" fmla="*/ 0 h 32"/>
                      <a:gd name="T8" fmla="*/ 16 w 33"/>
                      <a:gd name="T9" fmla="*/ 0 h 32"/>
                      <a:gd name="T10" fmla="*/ 32 w 33"/>
                      <a:gd name="T11" fmla="*/ 16 h 32"/>
                      <a:gd name="T12" fmla="*/ 32 w 33"/>
                      <a:gd name="T13" fmla="*/ 16 h 32"/>
                      <a:gd name="T14" fmla="*/ 16 w 33"/>
                      <a:gd name="T15" fmla="*/ 31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16" y="31"/>
                        </a:moveTo>
                        <a:cubicBezTo>
                          <a:pt x="8" y="31"/>
                          <a:pt x="0" y="23"/>
                          <a:pt x="0" y="16"/>
                        </a:cubicBezTo>
                        <a:lnTo>
                          <a:pt x="0" y="16"/>
                        </a:lnTo>
                        <a:cubicBezTo>
                          <a:pt x="0" y="8"/>
                          <a:pt x="8" y="0"/>
                          <a:pt x="16" y="0"/>
                        </a:cubicBezTo>
                        <a:lnTo>
                          <a:pt x="16" y="0"/>
                        </a:lnTo>
                        <a:cubicBezTo>
                          <a:pt x="24" y="0"/>
                          <a:pt x="32" y="8"/>
                          <a:pt x="32" y="16"/>
                        </a:cubicBezTo>
                        <a:lnTo>
                          <a:pt x="32" y="16"/>
                        </a:lnTo>
                        <a:cubicBezTo>
                          <a:pt x="32" y="23"/>
                          <a:pt x="24" y="31"/>
                          <a:pt x="16" y="31"/>
                        </a:cubicBezTo>
                      </a:path>
                    </a:pathLst>
                  </a:custGeom>
                  <a:solidFill>
                    <a:schemeClr val="tx1"/>
                  </a:solidFill>
                  <a:ln w="6350" cap="flat">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09585" fontAlgn="base">
                      <a:spcBef>
                        <a:spcPct val="0"/>
                      </a:spcBef>
                      <a:spcAft>
                        <a:spcPct val="0"/>
                      </a:spcAft>
                      <a:defRPr/>
                    </a:pPr>
                    <a:endParaRPr lang="en-US" sz="2400">
                      <a:solidFill>
                        <a:srgbClr val="333333"/>
                      </a:solidFill>
                      <a:latin typeface="CiscoSansTT ExtraLight"/>
                      <a:ea typeface="ＭＳ Ｐゴシック" charset="0"/>
                    </a:endParaRPr>
                  </a:p>
                </p:txBody>
              </p:sp>
            </p:grpSp>
            <p:grpSp>
              <p:nvGrpSpPr>
                <p:cNvPr id="58" name="Group 57">
                  <a:extLst>
                    <a:ext uri="{FF2B5EF4-FFF2-40B4-BE49-F238E27FC236}">
                      <a16:creationId xmlns:a16="http://schemas.microsoft.com/office/drawing/2014/main" id="{2B368499-FD04-CA45-8643-BBCDC3FC09DE}"/>
                    </a:ext>
                  </a:extLst>
                </p:cNvPr>
                <p:cNvGrpSpPr/>
                <p:nvPr/>
              </p:nvGrpSpPr>
              <p:grpSpPr>
                <a:xfrm>
                  <a:off x="3431102" y="4182519"/>
                  <a:ext cx="246888" cy="64663"/>
                  <a:chOff x="7688219" y="2311339"/>
                  <a:chExt cx="246888" cy="64663"/>
                </a:xfrm>
              </p:grpSpPr>
              <p:sp>
                <p:nvSpPr>
                  <p:cNvPr id="65" name="Rounded Rectangle 64">
                    <a:extLst>
                      <a:ext uri="{FF2B5EF4-FFF2-40B4-BE49-F238E27FC236}">
                        <a16:creationId xmlns:a16="http://schemas.microsoft.com/office/drawing/2014/main" id="{7AE9DBCA-6F46-334C-BC79-B6547598F0A3}"/>
                      </a:ext>
                    </a:extLst>
                  </p:cNvPr>
                  <p:cNvSpPr/>
                  <p:nvPr/>
                </p:nvSpPr>
                <p:spPr>
                  <a:xfrm>
                    <a:off x="7688219" y="2311339"/>
                    <a:ext cx="246888" cy="64663"/>
                  </a:xfrm>
                  <a:prstGeom prst="roundRect">
                    <a:avLst>
                      <a:gd name="adj" fmla="val 19917"/>
                    </a:avLst>
                  </a:prstGeom>
                  <a:noFill/>
                  <a:ln w="12700" cap="rnd">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fontAlgn="base">
                      <a:spcBef>
                        <a:spcPct val="0"/>
                      </a:spcBef>
                      <a:spcAft>
                        <a:spcPct val="0"/>
                      </a:spcAft>
                      <a:defRPr/>
                    </a:pPr>
                    <a:endParaRPr lang="en-US" sz="2400" dirty="0">
                      <a:solidFill>
                        <a:srgbClr val="FFFFFF"/>
                      </a:solidFill>
                      <a:latin typeface="CiscoSansTT ExtraLight"/>
                    </a:endParaRPr>
                  </a:p>
                </p:txBody>
              </p:sp>
              <p:sp>
                <p:nvSpPr>
                  <p:cNvPr id="66" name="Freeform 65">
                    <a:extLst>
                      <a:ext uri="{FF2B5EF4-FFF2-40B4-BE49-F238E27FC236}">
                        <a16:creationId xmlns:a16="http://schemas.microsoft.com/office/drawing/2014/main" id="{802980E2-B20E-E547-A334-0267794E835E}"/>
                      </a:ext>
                    </a:extLst>
                  </p:cNvPr>
                  <p:cNvSpPr>
                    <a:spLocks noChangeArrowheads="1"/>
                  </p:cNvSpPr>
                  <p:nvPr/>
                </p:nvSpPr>
                <p:spPr bwMode="auto">
                  <a:xfrm>
                    <a:off x="7859997" y="2336441"/>
                    <a:ext cx="14438" cy="14459"/>
                  </a:xfrm>
                  <a:custGeom>
                    <a:avLst/>
                    <a:gdLst>
                      <a:gd name="T0" fmla="*/ 16 w 33"/>
                      <a:gd name="T1" fmla="*/ 31 h 32"/>
                      <a:gd name="T2" fmla="*/ 0 w 33"/>
                      <a:gd name="T3" fmla="*/ 16 h 32"/>
                      <a:gd name="T4" fmla="*/ 0 w 33"/>
                      <a:gd name="T5" fmla="*/ 16 h 32"/>
                      <a:gd name="T6" fmla="*/ 16 w 33"/>
                      <a:gd name="T7" fmla="*/ 0 h 32"/>
                      <a:gd name="T8" fmla="*/ 16 w 33"/>
                      <a:gd name="T9" fmla="*/ 0 h 32"/>
                      <a:gd name="T10" fmla="*/ 32 w 33"/>
                      <a:gd name="T11" fmla="*/ 16 h 32"/>
                      <a:gd name="T12" fmla="*/ 32 w 33"/>
                      <a:gd name="T13" fmla="*/ 16 h 32"/>
                      <a:gd name="T14" fmla="*/ 16 w 33"/>
                      <a:gd name="T15" fmla="*/ 31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16" y="31"/>
                        </a:moveTo>
                        <a:cubicBezTo>
                          <a:pt x="8" y="31"/>
                          <a:pt x="0" y="23"/>
                          <a:pt x="0" y="16"/>
                        </a:cubicBezTo>
                        <a:lnTo>
                          <a:pt x="0" y="16"/>
                        </a:lnTo>
                        <a:cubicBezTo>
                          <a:pt x="0" y="8"/>
                          <a:pt x="8" y="0"/>
                          <a:pt x="16" y="0"/>
                        </a:cubicBezTo>
                        <a:lnTo>
                          <a:pt x="16" y="0"/>
                        </a:lnTo>
                        <a:cubicBezTo>
                          <a:pt x="24" y="0"/>
                          <a:pt x="32" y="8"/>
                          <a:pt x="32" y="16"/>
                        </a:cubicBezTo>
                        <a:lnTo>
                          <a:pt x="32" y="16"/>
                        </a:lnTo>
                        <a:cubicBezTo>
                          <a:pt x="32" y="23"/>
                          <a:pt x="24" y="31"/>
                          <a:pt x="16" y="31"/>
                        </a:cubicBezTo>
                      </a:path>
                    </a:pathLst>
                  </a:custGeom>
                  <a:solidFill>
                    <a:schemeClr val="tx1"/>
                  </a:solidFill>
                  <a:ln w="6350" cap="flat">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09585" fontAlgn="base">
                      <a:spcBef>
                        <a:spcPct val="0"/>
                      </a:spcBef>
                      <a:spcAft>
                        <a:spcPct val="0"/>
                      </a:spcAft>
                      <a:defRPr/>
                    </a:pPr>
                    <a:endParaRPr lang="en-US" sz="2400">
                      <a:solidFill>
                        <a:srgbClr val="333333"/>
                      </a:solidFill>
                      <a:latin typeface="CiscoSansTT ExtraLight"/>
                      <a:ea typeface="ＭＳ Ｐゴシック" charset="0"/>
                    </a:endParaRPr>
                  </a:p>
                </p:txBody>
              </p:sp>
              <p:sp>
                <p:nvSpPr>
                  <p:cNvPr id="67" name="Freeform 66">
                    <a:extLst>
                      <a:ext uri="{FF2B5EF4-FFF2-40B4-BE49-F238E27FC236}">
                        <a16:creationId xmlns:a16="http://schemas.microsoft.com/office/drawing/2014/main" id="{A280A47C-31DA-FB46-9AEF-82F5BCBB914C}"/>
                      </a:ext>
                    </a:extLst>
                  </p:cNvPr>
                  <p:cNvSpPr>
                    <a:spLocks noChangeArrowheads="1"/>
                  </p:cNvSpPr>
                  <p:nvPr/>
                </p:nvSpPr>
                <p:spPr bwMode="auto">
                  <a:xfrm>
                    <a:off x="7896918" y="2336441"/>
                    <a:ext cx="14438" cy="14459"/>
                  </a:xfrm>
                  <a:custGeom>
                    <a:avLst/>
                    <a:gdLst>
                      <a:gd name="T0" fmla="*/ 16 w 33"/>
                      <a:gd name="T1" fmla="*/ 31 h 32"/>
                      <a:gd name="T2" fmla="*/ 0 w 33"/>
                      <a:gd name="T3" fmla="*/ 16 h 32"/>
                      <a:gd name="T4" fmla="*/ 0 w 33"/>
                      <a:gd name="T5" fmla="*/ 16 h 32"/>
                      <a:gd name="T6" fmla="*/ 16 w 33"/>
                      <a:gd name="T7" fmla="*/ 0 h 32"/>
                      <a:gd name="T8" fmla="*/ 16 w 33"/>
                      <a:gd name="T9" fmla="*/ 0 h 32"/>
                      <a:gd name="T10" fmla="*/ 32 w 33"/>
                      <a:gd name="T11" fmla="*/ 16 h 32"/>
                      <a:gd name="T12" fmla="*/ 32 w 33"/>
                      <a:gd name="T13" fmla="*/ 16 h 32"/>
                      <a:gd name="T14" fmla="*/ 16 w 33"/>
                      <a:gd name="T15" fmla="*/ 31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16" y="31"/>
                        </a:moveTo>
                        <a:cubicBezTo>
                          <a:pt x="8" y="31"/>
                          <a:pt x="0" y="23"/>
                          <a:pt x="0" y="16"/>
                        </a:cubicBezTo>
                        <a:lnTo>
                          <a:pt x="0" y="16"/>
                        </a:lnTo>
                        <a:cubicBezTo>
                          <a:pt x="0" y="8"/>
                          <a:pt x="8" y="0"/>
                          <a:pt x="16" y="0"/>
                        </a:cubicBezTo>
                        <a:lnTo>
                          <a:pt x="16" y="0"/>
                        </a:lnTo>
                        <a:cubicBezTo>
                          <a:pt x="24" y="0"/>
                          <a:pt x="32" y="8"/>
                          <a:pt x="32" y="16"/>
                        </a:cubicBezTo>
                        <a:lnTo>
                          <a:pt x="32" y="16"/>
                        </a:lnTo>
                        <a:cubicBezTo>
                          <a:pt x="32" y="23"/>
                          <a:pt x="24" y="31"/>
                          <a:pt x="16" y="31"/>
                        </a:cubicBezTo>
                      </a:path>
                    </a:pathLst>
                  </a:custGeom>
                  <a:solidFill>
                    <a:schemeClr val="tx1"/>
                  </a:solidFill>
                  <a:ln w="6350" cap="flat">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09585" fontAlgn="base">
                      <a:spcBef>
                        <a:spcPct val="0"/>
                      </a:spcBef>
                      <a:spcAft>
                        <a:spcPct val="0"/>
                      </a:spcAft>
                      <a:defRPr/>
                    </a:pPr>
                    <a:endParaRPr lang="en-US" sz="2400">
                      <a:solidFill>
                        <a:srgbClr val="333333"/>
                      </a:solidFill>
                      <a:latin typeface="CiscoSansTT ExtraLight"/>
                      <a:ea typeface="ＭＳ Ｐゴシック" charset="0"/>
                    </a:endParaRPr>
                  </a:p>
                </p:txBody>
              </p:sp>
              <p:sp>
                <p:nvSpPr>
                  <p:cNvPr id="68" name="Freeform 67">
                    <a:extLst>
                      <a:ext uri="{FF2B5EF4-FFF2-40B4-BE49-F238E27FC236}">
                        <a16:creationId xmlns:a16="http://schemas.microsoft.com/office/drawing/2014/main" id="{60817F8B-C105-D24D-ABE9-12A5705CD57A}"/>
                      </a:ext>
                    </a:extLst>
                  </p:cNvPr>
                  <p:cNvSpPr>
                    <a:spLocks noChangeArrowheads="1"/>
                  </p:cNvSpPr>
                  <p:nvPr/>
                </p:nvSpPr>
                <p:spPr bwMode="auto">
                  <a:xfrm>
                    <a:off x="7823076" y="2336441"/>
                    <a:ext cx="14438" cy="14459"/>
                  </a:xfrm>
                  <a:custGeom>
                    <a:avLst/>
                    <a:gdLst>
                      <a:gd name="T0" fmla="*/ 16 w 33"/>
                      <a:gd name="T1" fmla="*/ 31 h 32"/>
                      <a:gd name="T2" fmla="*/ 0 w 33"/>
                      <a:gd name="T3" fmla="*/ 16 h 32"/>
                      <a:gd name="T4" fmla="*/ 0 w 33"/>
                      <a:gd name="T5" fmla="*/ 16 h 32"/>
                      <a:gd name="T6" fmla="*/ 16 w 33"/>
                      <a:gd name="T7" fmla="*/ 0 h 32"/>
                      <a:gd name="T8" fmla="*/ 16 w 33"/>
                      <a:gd name="T9" fmla="*/ 0 h 32"/>
                      <a:gd name="T10" fmla="*/ 32 w 33"/>
                      <a:gd name="T11" fmla="*/ 16 h 32"/>
                      <a:gd name="T12" fmla="*/ 32 w 33"/>
                      <a:gd name="T13" fmla="*/ 16 h 32"/>
                      <a:gd name="T14" fmla="*/ 16 w 33"/>
                      <a:gd name="T15" fmla="*/ 31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16" y="31"/>
                        </a:moveTo>
                        <a:cubicBezTo>
                          <a:pt x="8" y="31"/>
                          <a:pt x="0" y="23"/>
                          <a:pt x="0" y="16"/>
                        </a:cubicBezTo>
                        <a:lnTo>
                          <a:pt x="0" y="16"/>
                        </a:lnTo>
                        <a:cubicBezTo>
                          <a:pt x="0" y="8"/>
                          <a:pt x="8" y="0"/>
                          <a:pt x="16" y="0"/>
                        </a:cubicBezTo>
                        <a:lnTo>
                          <a:pt x="16" y="0"/>
                        </a:lnTo>
                        <a:cubicBezTo>
                          <a:pt x="24" y="0"/>
                          <a:pt x="32" y="8"/>
                          <a:pt x="32" y="16"/>
                        </a:cubicBezTo>
                        <a:lnTo>
                          <a:pt x="32" y="16"/>
                        </a:lnTo>
                        <a:cubicBezTo>
                          <a:pt x="32" y="23"/>
                          <a:pt x="24" y="31"/>
                          <a:pt x="16" y="31"/>
                        </a:cubicBezTo>
                      </a:path>
                    </a:pathLst>
                  </a:custGeom>
                  <a:solidFill>
                    <a:schemeClr val="tx1"/>
                  </a:solidFill>
                  <a:ln w="6350" cap="flat">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09585" fontAlgn="base">
                      <a:spcBef>
                        <a:spcPct val="0"/>
                      </a:spcBef>
                      <a:spcAft>
                        <a:spcPct val="0"/>
                      </a:spcAft>
                      <a:defRPr/>
                    </a:pPr>
                    <a:endParaRPr lang="en-US" sz="2400">
                      <a:solidFill>
                        <a:srgbClr val="333333"/>
                      </a:solidFill>
                      <a:latin typeface="CiscoSansTT ExtraLight"/>
                      <a:ea typeface="ＭＳ Ｐゴシック" charset="0"/>
                    </a:endParaRPr>
                  </a:p>
                </p:txBody>
              </p:sp>
              <p:sp>
                <p:nvSpPr>
                  <p:cNvPr id="69" name="Oval 68">
                    <a:extLst>
                      <a:ext uri="{FF2B5EF4-FFF2-40B4-BE49-F238E27FC236}">
                        <a16:creationId xmlns:a16="http://schemas.microsoft.com/office/drawing/2014/main" id="{8A2CA5C1-C9E1-5942-9655-58B246820E86}"/>
                      </a:ext>
                    </a:extLst>
                  </p:cNvPr>
                  <p:cNvSpPr>
                    <a:spLocks noChangeAspect="1"/>
                  </p:cNvSpPr>
                  <p:nvPr/>
                </p:nvSpPr>
                <p:spPr>
                  <a:xfrm>
                    <a:off x="7713192" y="2330152"/>
                    <a:ext cx="26728" cy="27037"/>
                  </a:xfrm>
                  <a:prstGeom prst="ellipse">
                    <a:avLst/>
                  </a:prstGeom>
                  <a:noFill/>
                  <a:ln w="12700" cap="rnd">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fontAlgn="base">
                      <a:spcBef>
                        <a:spcPct val="0"/>
                      </a:spcBef>
                      <a:spcAft>
                        <a:spcPct val="0"/>
                      </a:spcAft>
                      <a:defRPr/>
                    </a:pPr>
                    <a:endParaRPr lang="en-US" sz="2400" dirty="0">
                      <a:solidFill>
                        <a:srgbClr val="FFFFFF"/>
                      </a:solidFill>
                      <a:latin typeface="CiscoSansTT ExtraLight"/>
                    </a:endParaRPr>
                  </a:p>
                </p:txBody>
              </p:sp>
            </p:grpSp>
            <p:grpSp>
              <p:nvGrpSpPr>
                <p:cNvPr id="59" name="Group 58">
                  <a:extLst>
                    <a:ext uri="{FF2B5EF4-FFF2-40B4-BE49-F238E27FC236}">
                      <a16:creationId xmlns:a16="http://schemas.microsoft.com/office/drawing/2014/main" id="{77D2FD33-C16D-264F-BCF9-7BCD84EA541D}"/>
                    </a:ext>
                  </a:extLst>
                </p:cNvPr>
                <p:cNvGrpSpPr/>
                <p:nvPr/>
              </p:nvGrpSpPr>
              <p:grpSpPr>
                <a:xfrm>
                  <a:off x="3431102" y="4052869"/>
                  <a:ext cx="246888" cy="64663"/>
                  <a:chOff x="7688219" y="2181689"/>
                  <a:chExt cx="246888" cy="64663"/>
                </a:xfrm>
              </p:grpSpPr>
              <p:sp>
                <p:nvSpPr>
                  <p:cNvPr id="60" name="Rounded Rectangle 59">
                    <a:extLst>
                      <a:ext uri="{FF2B5EF4-FFF2-40B4-BE49-F238E27FC236}">
                        <a16:creationId xmlns:a16="http://schemas.microsoft.com/office/drawing/2014/main" id="{FB3D9179-FA75-1744-A473-C5915B0D7843}"/>
                      </a:ext>
                    </a:extLst>
                  </p:cNvPr>
                  <p:cNvSpPr/>
                  <p:nvPr/>
                </p:nvSpPr>
                <p:spPr>
                  <a:xfrm>
                    <a:off x="7688219" y="2181689"/>
                    <a:ext cx="246888" cy="64663"/>
                  </a:xfrm>
                  <a:prstGeom prst="roundRect">
                    <a:avLst>
                      <a:gd name="adj" fmla="val 19917"/>
                    </a:avLst>
                  </a:prstGeom>
                  <a:noFill/>
                  <a:ln w="12700" cap="rnd">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fontAlgn="base">
                      <a:spcBef>
                        <a:spcPct val="0"/>
                      </a:spcBef>
                      <a:spcAft>
                        <a:spcPct val="0"/>
                      </a:spcAft>
                      <a:defRPr/>
                    </a:pPr>
                    <a:endParaRPr lang="en-US" sz="2400" dirty="0">
                      <a:solidFill>
                        <a:srgbClr val="FFFFFF"/>
                      </a:solidFill>
                      <a:latin typeface="CiscoSansTT ExtraLight"/>
                    </a:endParaRPr>
                  </a:p>
                </p:txBody>
              </p:sp>
              <p:sp>
                <p:nvSpPr>
                  <p:cNvPr id="61" name="Freeform 60">
                    <a:extLst>
                      <a:ext uri="{FF2B5EF4-FFF2-40B4-BE49-F238E27FC236}">
                        <a16:creationId xmlns:a16="http://schemas.microsoft.com/office/drawing/2014/main" id="{D55C982E-B357-724E-ACAB-4EA396B9A13B}"/>
                      </a:ext>
                    </a:extLst>
                  </p:cNvPr>
                  <p:cNvSpPr>
                    <a:spLocks noChangeArrowheads="1"/>
                  </p:cNvSpPr>
                  <p:nvPr/>
                </p:nvSpPr>
                <p:spPr bwMode="auto">
                  <a:xfrm>
                    <a:off x="7859997" y="2206791"/>
                    <a:ext cx="14438" cy="14459"/>
                  </a:xfrm>
                  <a:custGeom>
                    <a:avLst/>
                    <a:gdLst>
                      <a:gd name="T0" fmla="*/ 16 w 33"/>
                      <a:gd name="T1" fmla="*/ 31 h 32"/>
                      <a:gd name="T2" fmla="*/ 0 w 33"/>
                      <a:gd name="T3" fmla="*/ 16 h 32"/>
                      <a:gd name="T4" fmla="*/ 0 w 33"/>
                      <a:gd name="T5" fmla="*/ 16 h 32"/>
                      <a:gd name="T6" fmla="*/ 16 w 33"/>
                      <a:gd name="T7" fmla="*/ 0 h 32"/>
                      <a:gd name="T8" fmla="*/ 16 w 33"/>
                      <a:gd name="T9" fmla="*/ 0 h 32"/>
                      <a:gd name="T10" fmla="*/ 32 w 33"/>
                      <a:gd name="T11" fmla="*/ 16 h 32"/>
                      <a:gd name="T12" fmla="*/ 32 w 33"/>
                      <a:gd name="T13" fmla="*/ 16 h 32"/>
                      <a:gd name="T14" fmla="*/ 16 w 33"/>
                      <a:gd name="T15" fmla="*/ 31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16" y="31"/>
                        </a:moveTo>
                        <a:cubicBezTo>
                          <a:pt x="8" y="31"/>
                          <a:pt x="0" y="23"/>
                          <a:pt x="0" y="16"/>
                        </a:cubicBezTo>
                        <a:lnTo>
                          <a:pt x="0" y="16"/>
                        </a:lnTo>
                        <a:cubicBezTo>
                          <a:pt x="0" y="8"/>
                          <a:pt x="8" y="0"/>
                          <a:pt x="16" y="0"/>
                        </a:cubicBezTo>
                        <a:lnTo>
                          <a:pt x="16" y="0"/>
                        </a:lnTo>
                        <a:cubicBezTo>
                          <a:pt x="24" y="0"/>
                          <a:pt x="32" y="8"/>
                          <a:pt x="32" y="16"/>
                        </a:cubicBezTo>
                        <a:lnTo>
                          <a:pt x="32" y="16"/>
                        </a:lnTo>
                        <a:cubicBezTo>
                          <a:pt x="32" y="23"/>
                          <a:pt x="24" y="31"/>
                          <a:pt x="16" y="31"/>
                        </a:cubicBezTo>
                      </a:path>
                    </a:pathLst>
                  </a:custGeom>
                  <a:solidFill>
                    <a:schemeClr val="tx1"/>
                  </a:solidFill>
                  <a:ln w="6350" cap="flat">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09585" fontAlgn="base">
                      <a:spcBef>
                        <a:spcPct val="0"/>
                      </a:spcBef>
                      <a:spcAft>
                        <a:spcPct val="0"/>
                      </a:spcAft>
                      <a:defRPr/>
                    </a:pPr>
                    <a:endParaRPr lang="en-US" sz="2400">
                      <a:solidFill>
                        <a:srgbClr val="333333"/>
                      </a:solidFill>
                      <a:latin typeface="CiscoSansTT ExtraLight"/>
                      <a:ea typeface="ＭＳ Ｐゴシック" charset="0"/>
                    </a:endParaRPr>
                  </a:p>
                </p:txBody>
              </p:sp>
              <p:sp>
                <p:nvSpPr>
                  <p:cNvPr id="62" name="Freeform 61">
                    <a:extLst>
                      <a:ext uri="{FF2B5EF4-FFF2-40B4-BE49-F238E27FC236}">
                        <a16:creationId xmlns:a16="http://schemas.microsoft.com/office/drawing/2014/main" id="{2548EB12-E0A4-B048-B926-0F1CE7B3CEB4}"/>
                      </a:ext>
                    </a:extLst>
                  </p:cNvPr>
                  <p:cNvSpPr>
                    <a:spLocks noChangeArrowheads="1"/>
                  </p:cNvSpPr>
                  <p:nvPr/>
                </p:nvSpPr>
                <p:spPr bwMode="auto">
                  <a:xfrm>
                    <a:off x="7896918" y="2206791"/>
                    <a:ext cx="14438" cy="14459"/>
                  </a:xfrm>
                  <a:custGeom>
                    <a:avLst/>
                    <a:gdLst>
                      <a:gd name="T0" fmla="*/ 16 w 33"/>
                      <a:gd name="T1" fmla="*/ 31 h 32"/>
                      <a:gd name="T2" fmla="*/ 0 w 33"/>
                      <a:gd name="T3" fmla="*/ 16 h 32"/>
                      <a:gd name="T4" fmla="*/ 0 w 33"/>
                      <a:gd name="T5" fmla="*/ 16 h 32"/>
                      <a:gd name="T6" fmla="*/ 16 w 33"/>
                      <a:gd name="T7" fmla="*/ 0 h 32"/>
                      <a:gd name="T8" fmla="*/ 16 w 33"/>
                      <a:gd name="T9" fmla="*/ 0 h 32"/>
                      <a:gd name="T10" fmla="*/ 32 w 33"/>
                      <a:gd name="T11" fmla="*/ 16 h 32"/>
                      <a:gd name="T12" fmla="*/ 32 w 33"/>
                      <a:gd name="T13" fmla="*/ 16 h 32"/>
                      <a:gd name="T14" fmla="*/ 16 w 33"/>
                      <a:gd name="T15" fmla="*/ 31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16" y="31"/>
                        </a:moveTo>
                        <a:cubicBezTo>
                          <a:pt x="8" y="31"/>
                          <a:pt x="0" y="23"/>
                          <a:pt x="0" y="16"/>
                        </a:cubicBezTo>
                        <a:lnTo>
                          <a:pt x="0" y="16"/>
                        </a:lnTo>
                        <a:cubicBezTo>
                          <a:pt x="0" y="8"/>
                          <a:pt x="8" y="0"/>
                          <a:pt x="16" y="0"/>
                        </a:cubicBezTo>
                        <a:lnTo>
                          <a:pt x="16" y="0"/>
                        </a:lnTo>
                        <a:cubicBezTo>
                          <a:pt x="24" y="0"/>
                          <a:pt x="32" y="8"/>
                          <a:pt x="32" y="16"/>
                        </a:cubicBezTo>
                        <a:lnTo>
                          <a:pt x="32" y="16"/>
                        </a:lnTo>
                        <a:cubicBezTo>
                          <a:pt x="32" y="23"/>
                          <a:pt x="24" y="31"/>
                          <a:pt x="16" y="31"/>
                        </a:cubicBezTo>
                      </a:path>
                    </a:pathLst>
                  </a:custGeom>
                  <a:solidFill>
                    <a:schemeClr val="tx1"/>
                  </a:solidFill>
                  <a:ln w="6350" cap="flat">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09585" fontAlgn="base">
                      <a:spcBef>
                        <a:spcPct val="0"/>
                      </a:spcBef>
                      <a:spcAft>
                        <a:spcPct val="0"/>
                      </a:spcAft>
                      <a:defRPr/>
                    </a:pPr>
                    <a:endParaRPr lang="en-US" sz="2400">
                      <a:solidFill>
                        <a:srgbClr val="333333"/>
                      </a:solidFill>
                      <a:latin typeface="CiscoSansTT ExtraLight"/>
                      <a:ea typeface="ＭＳ Ｐゴシック" charset="0"/>
                    </a:endParaRPr>
                  </a:p>
                </p:txBody>
              </p:sp>
              <p:sp>
                <p:nvSpPr>
                  <p:cNvPr id="63" name="Freeform 62">
                    <a:extLst>
                      <a:ext uri="{FF2B5EF4-FFF2-40B4-BE49-F238E27FC236}">
                        <a16:creationId xmlns:a16="http://schemas.microsoft.com/office/drawing/2014/main" id="{AE571F69-5E40-A241-B5BB-56CDC9BE5A91}"/>
                      </a:ext>
                    </a:extLst>
                  </p:cNvPr>
                  <p:cNvSpPr>
                    <a:spLocks noChangeArrowheads="1"/>
                  </p:cNvSpPr>
                  <p:nvPr/>
                </p:nvSpPr>
                <p:spPr bwMode="auto">
                  <a:xfrm>
                    <a:off x="7823076" y="2206791"/>
                    <a:ext cx="14438" cy="14459"/>
                  </a:xfrm>
                  <a:custGeom>
                    <a:avLst/>
                    <a:gdLst>
                      <a:gd name="T0" fmla="*/ 16 w 33"/>
                      <a:gd name="T1" fmla="*/ 31 h 32"/>
                      <a:gd name="T2" fmla="*/ 0 w 33"/>
                      <a:gd name="T3" fmla="*/ 16 h 32"/>
                      <a:gd name="T4" fmla="*/ 0 w 33"/>
                      <a:gd name="T5" fmla="*/ 16 h 32"/>
                      <a:gd name="T6" fmla="*/ 16 w 33"/>
                      <a:gd name="T7" fmla="*/ 0 h 32"/>
                      <a:gd name="T8" fmla="*/ 16 w 33"/>
                      <a:gd name="T9" fmla="*/ 0 h 32"/>
                      <a:gd name="T10" fmla="*/ 32 w 33"/>
                      <a:gd name="T11" fmla="*/ 16 h 32"/>
                      <a:gd name="T12" fmla="*/ 32 w 33"/>
                      <a:gd name="T13" fmla="*/ 16 h 32"/>
                      <a:gd name="T14" fmla="*/ 16 w 33"/>
                      <a:gd name="T15" fmla="*/ 31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16" y="31"/>
                        </a:moveTo>
                        <a:cubicBezTo>
                          <a:pt x="8" y="31"/>
                          <a:pt x="0" y="23"/>
                          <a:pt x="0" y="16"/>
                        </a:cubicBezTo>
                        <a:lnTo>
                          <a:pt x="0" y="16"/>
                        </a:lnTo>
                        <a:cubicBezTo>
                          <a:pt x="0" y="8"/>
                          <a:pt x="8" y="0"/>
                          <a:pt x="16" y="0"/>
                        </a:cubicBezTo>
                        <a:lnTo>
                          <a:pt x="16" y="0"/>
                        </a:lnTo>
                        <a:cubicBezTo>
                          <a:pt x="24" y="0"/>
                          <a:pt x="32" y="8"/>
                          <a:pt x="32" y="16"/>
                        </a:cubicBezTo>
                        <a:lnTo>
                          <a:pt x="32" y="16"/>
                        </a:lnTo>
                        <a:cubicBezTo>
                          <a:pt x="32" y="23"/>
                          <a:pt x="24" y="31"/>
                          <a:pt x="16" y="31"/>
                        </a:cubicBezTo>
                      </a:path>
                    </a:pathLst>
                  </a:custGeom>
                  <a:solidFill>
                    <a:schemeClr val="tx1"/>
                  </a:solidFill>
                  <a:ln w="6350" cap="flat">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09585" fontAlgn="base">
                      <a:spcBef>
                        <a:spcPct val="0"/>
                      </a:spcBef>
                      <a:spcAft>
                        <a:spcPct val="0"/>
                      </a:spcAft>
                      <a:defRPr/>
                    </a:pPr>
                    <a:endParaRPr lang="en-US" sz="2400">
                      <a:solidFill>
                        <a:srgbClr val="333333"/>
                      </a:solidFill>
                      <a:latin typeface="CiscoSansTT ExtraLight"/>
                      <a:ea typeface="ＭＳ Ｐゴシック" charset="0"/>
                    </a:endParaRPr>
                  </a:p>
                </p:txBody>
              </p:sp>
              <p:sp>
                <p:nvSpPr>
                  <p:cNvPr id="64" name="Oval 63">
                    <a:extLst>
                      <a:ext uri="{FF2B5EF4-FFF2-40B4-BE49-F238E27FC236}">
                        <a16:creationId xmlns:a16="http://schemas.microsoft.com/office/drawing/2014/main" id="{F8F7AEA2-F182-2340-90B5-D587E3254E0B}"/>
                      </a:ext>
                    </a:extLst>
                  </p:cNvPr>
                  <p:cNvSpPr>
                    <a:spLocks noChangeAspect="1"/>
                  </p:cNvSpPr>
                  <p:nvPr/>
                </p:nvSpPr>
                <p:spPr>
                  <a:xfrm>
                    <a:off x="7713192" y="2200502"/>
                    <a:ext cx="26728" cy="27037"/>
                  </a:xfrm>
                  <a:prstGeom prst="ellipse">
                    <a:avLst/>
                  </a:prstGeom>
                  <a:noFill/>
                  <a:ln w="12700" cap="rnd">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fontAlgn="base">
                      <a:spcBef>
                        <a:spcPct val="0"/>
                      </a:spcBef>
                      <a:spcAft>
                        <a:spcPct val="0"/>
                      </a:spcAft>
                      <a:defRPr/>
                    </a:pPr>
                    <a:endParaRPr lang="en-US" sz="2400" dirty="0">
                      <a:solidFill>
                        <a:srgbClr val="FFFFFF"/>
                      </a:solidFill>
                      <a:latin typeface="CiscoSansTT ExtraLight"/>
                    </a:endParaRPr>
                  </a:p>
                </p:txBody>
              </p:sp>
            </p:grpSp>
          </p:grpSp>
          <p:sp>
            <p:nvSpPr>
              <p:cNvPr id="47" name="Rounded Rectangle 46">
                <a:extLst>
                  <a:ext uri="{FF2B5EF4-FFF2-40B4-BE49-F238E27FC236}">
                    <a16:creationId xmlns:a16="http://schemas.microsoft.com/office/drawing/2014/main" id="{F6D8D456-5A08-EF42-9A8D-77DE86EF0B21}"/>
                  </a:ext>
                </a:extLst>
              </p:cNvPr>
              <p:cNvSpPr/>
              <p:nvPr/>
            </p:nvSpPr>
            <p:spPr bwMode="auto">
              <a:xfrm>
                <a:off x="4990145" y="3362303"/>
                <a:ext cx="2469818" cy="564819"/>
              </a:xfrm>
              <a:prstGeom prst="roundRect">
                <a:avLst>
                  <a:gd name="adj" fmla="val 10076"/>
                </a:avLst>
              </a:prstGeom>
              <a:noFill/>
              <a:ln w="12700" cap="rnd" cmpd="sng" algn="ctr">
                <a:solidFill>
                  <a:schemeClr val="tx1"/>
                </a:solidFill>
                <a:prstDash val="solid"/>
                <a:round/>
                <a:headEnd type="oval" w="med" len="med"/>
                <a:tailEnd type="none" w="med" len="med"/>
              </a:ln>
              <a:effectLst/>
            </p:spPr>
            <p:txBody>
              <a:bodyPr lIns="121757" tIns="60880" rIns="121757" bIns="60880" rtlCol="0" anchor="ctr"/>
              <a:lstStyle/>
              <a:p>
                <a:pPr algn="ctr" defTabSz="1218072">
                  <a:defRPr/>
                </a:pPr>
                <a:endParaRPr lang="en-US" sz="1799" kern="0" dirty="0" err="1">
                  <a:solidFill>
                    <a:schemeClr val="accent2"/>
                  </a:solidFill>
                  <a:latin typeface="CiscoSansTT ExtraLight"/>
                  <a:ea typeface="ＭＳ Ｐゴシック" pitchFamily="34" charset="-128"/>
                </a:endParaRPr>
              </a:p>
            </p:txBody>
          </p:sp>
          <p:grpSp>
            <p:nvGrpSpPr>
              <p:cNvPr id="48" name="Group 47">
                <a:extLst>
                  <a:ext uri="{FF2B5EF4-FFF2-40B4-BE49-F238E27FC236}">
                    <a16:creationId xmlns:a16="http://schemas.microsoft.com/office/drawing/2014/main" id="{56E6BDE1-8714-424E-A6AA-CAA233346DEF}"/>
                  </a:ext>
                </a:extLst>
              </p:cNvPr>
              <p:cNvGrpSpPr/>
              <p:nvPr/>
            </p:nvGrpSpPr>
            <p:grpSpPr>
              <a:xfrm>
                <a:off x="5835850" y="3495479"/>
                <a:ext cx="173546" cy="306361"/>
                <a:chOff x="2242425" y="3559696"/>
                <a:chExt cx="112383" cy="198390"/>
              </a:xfrm>
            </p:grpSpPr>
            <p:sp>
              <p:nvSpPr>
                <p:cNvPr id="52" name="Freeform 51">
                  <a:extLst>
                    <a:ext uri="{FF2B5EF4-FFF2-40B4-BE49-F238E27FC236}">
                      <a16:creationId xmlns:a16="http://schemas.microsoft.com/office/drawing/2014/main" id="{78C01188-1E44-0143-92CF-294A19F663B1}"/>
                    </a:ext>
                  </a:extLst>
                </p:cNvPr>
                <p:cNvSpPr>
                  <a:spLocks noChangeArrowheads="1"/>
                </p:cNvSpPr>
                <p:nvPr/>
              </p:nvSpPr>
              <p:spPr bwMode="auto">
                <a:xfrm>
                  <a:off x="2242425" y="3559696"/>
                  <a:ext cx="112383" cy="198390"/>
                </a:xfrm>
                <a:custGeom>
                  <a:avLst/>
                  <a:gdLst>
                    <a:gd name="T0" fmla="*/ 431 w 432"/>
                    <a:gd name="T1" fmla="*/ 696 h 763"/>
                    <a:gd name="T2" fmla="*/ 364 w 432"/>
                    <a:gd name="T3" fmla="*/ 762 h 763"/>
                    <a:gd name="T4" fmla="*/ 66 w 432"/>
                    <a:gd name="T5" fmla="*/ 762 h 763"/>
                    <a:gd name="T6" fmla="*/ 0 w 432"/>
                    <a:gd name="T7" fmla="*/ 696 h 763"/>
                    <a:gd name="T8" fmla="*/ 0 w 432"/>
                    <a:gd name="T9" fmla="*/ 66 h 763"/>
                    <a:gd name="T10" fmla="*/ 66 w 432"/>
                    <a:gd name="T11" fmla="*/ 0 h 763"/>
                    <a:gd name="T12" fmla="*/ 364 w 432"/>
                    <a:gd name="T13" fmla="*/ 0 h 763"/>
                    <a:gd name="T14" fmla="*/ 431 w 432"/>
                    <a:gd name="T15" fmla="*/ 66 h 763"/>
                    <a:gd name="T16" fmla="*/ 431 w 432"/>
                    <a:gd name="T17" fmla="*/ 696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763">
                      <a:moveTo>
                        <a:pt x="431" y="696"/>
                      </a:moveTo>
                      <a:cubicBezTo>
                        <a:pt x="431" y="733"/>
                        <a:pt x="401" y="762"/>
                        <a:pt x="364" y="762"/>
                      </a:cubicBezTo>
                      <a:lnTo>
                        <a:pt x="66" y="762"/>
                      </a:lnTo>
                      <a:cubicBezTo>
                        <a:pt x="29" y="762"/>
                        <a:pt x="0" y="733"/>
                        <a:pt x="0" y="696"/>
                      </a:cubicBezTo>
                      <a:lnTo>
                        <a:pt x="0" y="66"/>
                      </a:lnTo>
                      <a:cubicBezTo>
                        <a:pt x="0" y="29"/>
                        <a:pt x="29" y="0"/>
                        <a:pt x="66" y="0"/>
                      </a:cubicBezTo>
                      <a:lnTo>
                        <a:pt x="364" y="0"/>
                      </a:lnTo>
                      <a:cubicBezTo>
                        <a:pt x="401" y="0"/>
                        <a:pt x="431" y="29"/>
                        <a:pt x="431" y="66"/>
                      </a:cubicBezTo>
                      <a:lnTo>
                        <a:pt x="431" y="696"/>
                      </a:lnTo>
                    </a:path>
                  </a:pathLst>
                </a:custGeom>
                <a:noFill/>
                <a:ln w="12700" cap="rnd">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219170">
                    <a:defRPr/>
                  </a:pPr>
                  <a:endParaRPr lang="en-US" sz="2400" kern="0">
                    <a:solidFill>
                      <a:srgbClr val="333333"/>
                    </a:solidFill>
                    <a:latin typeface="CiscoSansTT ExtraLight"/>
                    <a:ea typeface="ＭＳ Ｐゴシック" pitchFamily="34" charset="-128"/>
                  </a:endParaRPr>
                </a:p>
              </p:txBody>
            </p:sp>
            <p:sp>
              <p:nvSpPr>
                <p:cNvPr id="53" name="Line 20">
                  <a:extLst>
                    <a:ext uri="{FF2B5EF4-FFF2-40B4-BE49-F238E27FC236}">
                      <a16:creationId xmlns:a16="http://schemas.microsoft.com/office/drawing/2014/main" id="{6F5EC3DA-2039-4546-A8B9-DD6B26509FB5}"/>
                    </a:ext>
                  </a:extLst>
                </p:cNvPr>
                <p:cNvSpPr>
                  <a:spLocks noChangeShapeType="1"/>
                </p:cNvSpPr>
                <p:nvPr/>
              </p:nvSpPr>
              <p:spPr bwMode="auto">
                <a:xfrm flipH="1">
                  <a:off x="2243080" y="3721219"/>
                  <a:ext cx="111073" cy="0"/>
                </a:xfrm>
                <a:prstGeom prst="line">
                  <a:avLst/>
                </a:prstGeom>
                <a:noFill/>
                <a:ln w="12700" cap="rnd">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1219170">
                    <a:defRPr/>
                  </a:pPr>
                  <a:endParaRPr lang="en-US" sz="2400" kern="0">
                    <a:solidFill>
                      <a:srgbClr val="333333"/>
                    </a:solidFill>
                    <a:latin typeface="CiscoSansTT ExtraLight"/>
                    <a:ea typeface="ＭＳ Ｐゴシック" pitchFamily="34" charset="-128"/>
                  </a:endParaRPr>
                </a:p>
              </p:txBody>
            </p:sp>
            <p:sp>
              <p:nvSpPr>
                <p:cNvPr id="54" name="Line 21">
                  <a:extLst>
                    <a:ext uri="{FF2B5EF4-FFF2-40B4-BE49-F238E27FC236}">
                      <a16:creationId xmlns:a16="http://schemas.microsoft.com/office/drawing/2014/main" id="{AC49E619-96E1-F544-BFED-5C459A068B0A}"/>
                    </a:ext>
                  </a:extLst>
                </p:cNvPr>
                <p:cNvSpPr>
                  <a:spLocks noChangeShapeType="1"/>
                </p:cNvSpPr>
                <p:nvPr/>
              </p:nvSpPr>
              <p:spPr bwMode="auto">
                <a:xfrm flipH="1">
                  <a:off x="2243080" y="3598857"/>
                  <a:ext cx="111073" cy="0"/>
                </a:xfrm>
                <a:prstGeom prst="line">
                  <a:avLst/>
                </a:prstGeom>
                <a:noFill/>
                <a:ln w="12700" cap="rnd">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1219170">
                    <a:defRPr/>
                  </a:pPr>
                  <a:endParaRPr lang="en-US" sz="2400" kern="0">
                    <a:solidFill>
                      <a:srgbClr val="333333"/>
                    </a:solidFill>
                    <a:latin typeface="CiscoSansTT ExtraLight"/>
                    <a:ea typeface="ＭＳ Ｐゴシック" pitchFamily="34" charset="-128"/>
                  </a:endParaRPr>
                </a:p>
              </p:txBody>
            </p:sp>
            <p:sp>
              <p:nvSpPr>
                <p:cNvPr id="55" name="Line 22">
                  <a:extLst>
                    <a:ext uri="{FF2B5EF4-FFF2-40B4-BE49-F238E27FC236}">
                      <a16:creationId xmlns:a16="http://schemas.microsoft.com/office/drawing/2014/main" id="{AF8CC46D-DA79-D645-B0D6-FCB9ED0ACCBB}"/>
                    </a:ext>
                  </a:extLst>
                </p:cNvPr>
                <p:cNvSpPr>
                  <a:spLocks noChangeShapeType="1"/>
                </p:cNvSpPr>
                <p:nvPr/>
              </p:nvSpPr>
              <p:spPr bwMode="auto">
                <a:xfrm>
                  <a:off x="2277975" y="3580276"/>
                  <a:ext cx="41283" cy="0"/>
                </a:xfrm>
                <a:prstGeom prst="line">
                  <a:avLst/>
                </a:prstGeom>
                <a:noFill/>
                <a:ln w="12700" cap="rnd">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1219170">
                    <a:defRPr/>
                  </a:pPr>
                  <a:endParaRPr lang="en-US" sz="2400" kern="0">
                    <a:solidFill>
                      <a:srgbClr val="333333"/>
                    </a:solidFill>
                    <a:latin typeface="CiscoSansTT ExtraLight"/>
                    <a:ea typeface="ＭＳ Ｐゴシック" pitchFamily="34" charset="-128"/>
                  </a:endParaRPr>
                </a:p>
              </p:txBody>
            </p:sp>
            <p:sp>
              <p:nvSpPr>
                <p:cNvPr id="56" name="Freeform 55">
                  <a:extLst>
                    <a:ext uri="{FF2B5EF4-FFF2-40B4-BE49-F238E27FC236}">
                      <a16:creationId xmlns:a16="http://schemas.microsoft.com/office/drawing/2014/main" id="{96190EA8-7F22-E240-AD73-2F186A4A736C}"/>
                    </a:ext>
                  </a:extLst>
                </p:cNvPr>
                <p:cNvSpPr>
                  <a:spLocks noChangeArrowheads="1"/>
                </p:cNvSpPr>
                <p:nvPr/>
              </p:nvSpPr>
              <p:spPr bwMode="auto">
                <a:xfrm>
                  <a:off x="2288367" y="3732058"/>
                  <a:ext cx="15826" cy="15826"/>
                </a:xfrm>
                <a:custGeom>
                  <a:avLst/>
                  <a:gdLst>
                    <a:gd name="T0" fmla="*/ 16 w 33"/>
                    <a:gd name="T1" fmla="*/ 31 h 32"/>
                    <a:gd name="T2" fmla="*/ 0 w 33"/>
                    <a:gd name="T3" fmla="*/ 16 h 32"/>
                    <a:gd name="T4" fmla="*/ 0 w 33"/>
                    <a:gd name="T5" fmla="*/ 16 h 32"/>
                    <a:gd name="T6" fmla="*/ 16 w 33"/>
                    <a:gd name="T7" fmla="*/ 0 h 32"/>
                    <a:gd name="T8" fmla="*/ 16 w 33"/>
                    <a:gd name="T9" fmla="*/ 0 h 32"/>
                    <a:gd name="T10" fmla="*/ 32 w 33"/>
                    <a:gd name="T11" fmla="*/ 16 h 32"/>
                    <a:gd name="T12" fmla="*/ 32 w 33"/>
                    <a:gd name="T13" fmla="*/ 16 h 32"/>
                    <a:gd name="T14" fmla="*/ 16 w 33"/>
                    <a:gd name="T15" fmla="*/ 31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16" y="31"/>
                      </a:moveTo>
                      <a:cubicBezTo>
                        <a:pt x="8" y="31"/>
                        <a:pt x="0" y="23"/>
                        <a:pt x="0" y="16"/>
                      </a:cubicBezTo>
                      <a:lnTo>
                        <a:pt x="0" y="16"/>
                      </a:lnTo>
                      <a:cubicBezTo>
                        <a:pt x="0" y="8"/>
                        <a:pt x="8" y="0"/>
                        <a:pt x="16" y="0"/>
                      </a:cubicBezTo>
                      <a:lnTo>
                        <a:pt x="16" y="0"/>
                      </a:lnTo>
                      <a:cubicBezTo>
                        <a:pt x="24" y="0"/>
                        <a:pt x="32" y="8"/>
                        <a:pt x="32" y="16"/>
                      </a:cubicBezTo>
                      <a:lnTo>
                        <a:pt x="32" y="16"/>
                      </a:lnTo>
                      <a:cubicBezTo>
                        <a:pt x="32" y="23"/>
                        <a:pt x="24" y="31"/>
                        <a:pt x="16" y="31"/>
                      </a:cubicBezTo>
                    </a:path>
                  </a:pathLst>
                </a:custGeom>
                <a:solidFill>
                  <a:schemeClr val="tx1"/>
                </a:solidFill>
                <a:ln w="12700" cap="flat">
                  <a:no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219170">
                    <a:defRPr/>
                  </a:pPr>
                  <a:endParaRPr lang="en-US" sz="2400" kern="0">
                    <a:solidFill>
                      <a:srgbClr val="333333"/>
                    </a:solidFill>
                    <a:latin typeface="CiscoSansTT ExtraLight"/>
                    <a:ea typeface="ＭＳ Ｐゴシック" pitchFamily="34" charset="-128"/>
                  </a:endParaRPr>
                </a:p>
              </p:txBody>
            </p:sp>
          </p:grpSp>
          <p:grpSp>
            <p:nvGrpSpPr>
              <p:cNvPr id="49" name="Group 48">
                <a:extLst>
                  <a:ext uri="{FF2B5EF4-FFF2-40B4-BE49-F238E27FC236}">
                    <a16:creationId xmlns:a16="http://schemas.microsoft.com/office/drawing/2014/main" id="{02E861C5-356C-7242-8D04-AC4DC0F0A70D}"/>
                  </a:ext>
                </a:extLst>
              </p:cNvPr>
              <p:cNvGrpSpPr/>
              <p:nvPr/>
            </p:nvGrpSpPr>
            <p:grpSpPr>
              <a:xfrm>
                <a:off x="5196155" y="3495479"/>
                <a:ext cx="413166" cy="306361"/>
                <a:chOff x="3789363" y="2959100"/>
                <a:chExt cx="466725" cy="346075"/>
              </a:xfrm>
            </p:grpSpPr>
            <p:sp>
              <p:nvSpPr>
                <p:cNvPr id="50" name="Freeform 11">
                  <a:extLst>
                    <a:ext uri="{FF2B5EF4-FFF2-40B4-BE49-F238E27FC236}">
                      <a16:creationId xmlns:a16="http://schemas.microsoft.com/office/drawing/2014/main" id="{67BAE007-B26B-EA46-A2D6-6121947AF218}"/>
                    </a:ext>
                  </a:extLst>
                </p:cNvPr>
                <p:cNvSpPr>
                  <a:spLocks noChangeArrowheads="1"/>
                </p:cNvSpPr>
                <p:nvPr/>
              </p:nvSpPr>
              <p:spPr bwMode="auto">
                <a:xfrm>
                  <a:off x="3810000" y="2959100"/>
                  <a:ext cx="427038" cy="284163"/>
                </a:xfrm>
                <a:custGeom>
                  <a:avLst/>
                  <a:gdLst>
                    <a:gd name="T0" fmla="*/ 0 w 1185"/>
                    <a:gd name="T1" fmla="*/ 790 h 791"/>
                    <a:gd name="T2" fmla="*/ 0 w 1185"/>
                    <a:gd name="T3" fmla="*/ 85 h 791"/>
                    <a:gd name="T4" fmla="*/ 84 w 1185"/>
                    <a:gd name="T5" fmla="*/ 0 h 791"/>
                    <a:gd name="T6" fmla="*/ 1099 w 1185"/>
                    <a:gd name="T7" fmla="*/ 0 h 791"/>
                    <a:gd name="T8" fmla="*/ 1184 w 1185"/>
                    <a:gd name="T9" fmla="*/ 85 h 791"/>
                    <a:gd name="T10" fmla="*/ 1184 w 1185"/>
                    <a:gd name="T11" fmla="*/ 790 h 791"/>
                  </a:gdLst>
                  <a:ahLst/>
                  <a:cxnLst>
                    <a:cxn ang="0">
                      <a:pos x="T0" y="T1"/>
                    </a:cxn>
                    <a:cxn ang="0">
                      <a:pos x="T2" y="T3"/>
                    </a:cxn>
                    <a:cxn ang="0">
                      <a:pos x="T4" y="T5"/>
                    </a:cxn>
                    <a:cxn ang="0">
                      <a:pos x="T6" y="T7"/>
                    </a:cxn>
                    <a:cxn ang="0">
                      <a:pos x="T8" y="T9"/>
                    </a:cxn>
                    <a:cxn ang="0">
                      <a:pos x="T10" y="T11"/>
                    </a:cxn>
                  </a:cxnLst>
                  <a:rect l="0" t="0" r="r" b="b"/>
                  <a:pathLst>
                    <a:path w="1185" h="791">
                      <a:moveTo>
                        <a:pt x="0" y="790"/>
                      </a:moveTo>
                      <a:lnTo>
                        <a:pt x="0" y="85"/>
                      </a:lnTo>
                      <a:cubicBezTo>
                        <a:pt x="0" y="37"/>
                        <a:pt x="36" y="0"/>
                        <a:pt x="84" y="0"/>
                      </a:cubicBezTo>
                      <a:lnTo>
                        <a:pt x="1099" y="0"/>
                      </a:lnTo>
                      <a:cubicBezTo>
                        <a:pt x="1147" y="0"/>
                        <a:pt x="1184" y="37"/>
                        <a:pt x="1184" y="85"/>
                      </a:cubicBezTo>
                      <a:lnTo>
                        <a:pt x="1184" y="790"/>
                      </a:lnTo>
                    </a:path>
                  </a:pathLst>
                </a:custGeom>
                <a:noFill/>
                <a:ln w="12700" cap="rnd">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1219170">
                    <a:defRPr/>
                  </a:pPr>
                  <a:endParaRPr lang="en-US" sz="2400" kern="0">
                    <a:solidFill>
                      <a:srgbClr val="333333"/>
                    </a:solidFill>
                    <a:latin typeface="CiscoSansTT ExtraLight"/>
                    <a:ea typeface="ＭＳ Ｐゴシック" pitchFamily="34" charset="-128"/>
                  </a:endParaRPr>
                </a:p>
              </p:txBody>
            </p:sp>
            <p:sp>
              <p:nvSpPr>
                <p:cNvPr id="51" name="Freeform 12">
                  <a:extLst>
                    <a:ext uri="{FF2B5EF4-FFF2-40B4-BE49-F238E27FC236}">
                      <a16:creationId xmlns:a16="http://schemas.microsoft.com/office/drawing/2014/main" id="{B0341C32-2E81-E749-BB42-FEEFABF117C1}"/>
                    </a:ext>
                  </a:extLst>
                </p:cNvPr>
                <p:cNvSpPr>
                  <a:spLocks noChangeArrowheads="1"/>
                </p:cNvSpPr>
                <p:nvPr/>
              </p:nvSpPr>
              <p:spPr bwMode="auto">
                <a:xfrm>
                  <a:off x="3789363" y="3243263"/>
                  <a:ext cx="466725" cy="61912"/>
                </a:xfrm>
                <a:custGeom>
                  <a:avLst/>
                  <a:gdLst>
                    <a:gd name="T0" fmla="*/ 789 w 1298"/>
                    <a:gd name="T1" fmla="*/ 0 h 170"/>
                    <a:gd name="T2" fmla="*/ 789 w 1298"/>
                    <a:gd name="T3" fmla="*/ 57 h 170"/>
                    <a:gd name="T4" fmla="*/ 508 w 1298"/>
                    <a:gd name="T5" fmla="*/ 57 h 170"/>
                    <a:gd name="T6" fmla="*/ 508 w 1298"/>
                    <a:gd name="T7" fmla="*/ 0 h 170"/>
                    <a:gd name="T8" fmla="*/ 0 w 1298"/>
                    <a:gd name="T9" fmla="*/ 0 h 170"/>
                    <a:gd name="T10" fmla="*/ 0 w 1298"/>
                    <a:gd name="T11" fmla="*/ 113 h 170"/>
                    <a:gd name="T12" fmla="*/ 57 w 1298"/>
                    <a:gd name="T13" fmla="*/ 169 h 170"/>
                    <a:gd name="T14" fmla="*/ 1241 w 1298"/>
                    <a:gd name="T15" fmla="*/ 169 h 170"/>
                    <a:gd name="T16" fmla="*/ 1297 w 1298"/>
                    <a:gd name="T17" fmla="*/ 113 h 170"/>
                    <a:gd name="T18" fmla="*/ 1297 w 1298"/>
                    <a:gd name="T19" fmla="*/ 0 h 170"/>
                    <a:gd name="T20" fmla="*/ 789 w 1298"/>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8" h="170">
                      <a:moveTo>
                        <a:pt x="789" y="0"/>
                      </a:moveTo>
                      <a:lnTo>
                        <a:pt x="789" y="57"/>
                      </a:lnTo>
                      <a:lnTo>
                        <a:pt x="508" y="57"/>
                      </a:lnTo>
                      <a:lnTo>
                        <a:pt x="508" y="0"/>
                      </a:lnTo>
                      <a:lnTo>
                        <a:pt x="0" y="0"/>
                      </a:lnTo>
                      <a:lnTo>
                        <a:pt x="0" y="113"/>
                      </a:lnTo>
                      <a:cubicBezTo>
                        <a:pt x="0" y="144"/>
                        <a:pt x="26" y="169"/>
                        <a:pt x="57" y="169"/>
                      </a:cubicBezTo>
                      <a:lnTo>
                        <a:pt x="1241" y="169"/>
                      </a:lnTo>
                      <a:cubicBezTo>
                        <a:pt x="1272" y="169"/>
                        <a:pt x="1297" y="144"/>
                        <a:pt x="1297" y="113"/>
                      </a:cubicBezTo>
                      <a:lnTo>
                        <a:pt x="1297" y="0"/>
                      </a:lnTo>
                      <a:lnTo>
                        <a:pt x="789" y="0"/>
                      </a:lnTo>
                    </a:path>
                  </a:pathLst>
                </a:custGeom>
                <a:noFill/>
                <a:ln w="12700" cap="rnd">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219170">
                    <a:defRPr/>
                  </a:pPr>
                  <a:endParaRPr lang="en-US" sz="2400" kern="0">
                    <a:solidFill>
                      <a:srgbClr val="333333"/>
                    </a:solidFill>
                    <a:latin typeface="CiscoSansTT ExtraLight"/>
                    <a:ea typeface="ＭＳ Ｐゴシック" pitchFamily="34" charset="-128"/>
                  </a:endParaRPr>
                </a:p>
              </p:txBody>
            </p:sp>
          </p:grpSp>
        </p:grpSp>
      </p:grpSp>
      <p:sp>
        <p:nvSpPr>
          <p:cNvPr id="87" name="Text Placeholder 4">
            <a:extLst>
              <a:ext uri="{FF2B5EF4-FFF2-40B4-BE49-F238E27FC236}">
                <a16:creationId xmlns:a16="http://schemas.microsoft.com/office/drawing/2014/main" id="{6F691135-E259-6445-8356-D197F018DFAD}"/>
              </a:ext>
            </a:extLst>
          </p:cNvPr>
          <p:cNvSpPr txBox="1">
            <a:spLocks/>
          </p:cNvSpPr>
          <p:nvPr/>
        </p:nvSpPr>
        <p:spPr bwMode="auto">
          <a:xfrm>
            <a:off x="583689" y="2212975"/>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21899" tIns="60949" rIns="121899" bIns="60949" numCol="1" anchor="ctr" anchorCtr="0" compatLnSpc="1">
            <a:prstTxWarp prst="textNoShape">
              <a:avLst/>
            </a:prstTxWarp>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b="0" i="0" u="none"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fontAlgn="base" latinLnBrk="0" hangingPunct="1">
              <a:lnSpc>
                <a:spcPct val="80000"/>
              </a:lnSpc>
              <a:spcBef>
                <a:spcPts val="600"/>
              </a:spcBef>
              <a:spcAft>
                <a:spcPct val="0"/>
              </a:spcAft>
              <a:buFont typeface="Arial" pitchFamily="34" charset="0"/>
              <a:buChar char="•"/>
              <a:defRPr sz="900" kern="1200" baseline="0">
                <a:solidFill>
                  <a:schemeClr val="tx1"/>
                </a:solidFill>
                <a:latin typeface="+mn-lt"/>
                <a:ea typeface="+mn-ea"/>
                <a:cs typeface="+mn-cs"/>
              </a:defRPr>
            </a:lvl6pPr>
            <a:lvl7pPr marL="935844" indent="-171422" algn="l" defTabSz="685777" rtl="0" eaLnBrk="1" fontAlgn="base" latinLnBrk="0" hangingPunct="1">
              <a:lnSpc>
                <a:spcPct val="80000"/>
              </a:lnSpc>
              <a:spcBef>
                <a:spcPts val="600"/>
              </a:spcBef>
              <a:spcAft>
                <a:spcPct val="0"/>
              </a:spcAft>
              <a:buFont typeface="Arial" pitchFamily="34" charset="0"/>
              <a:buChar char="•"/>
              <a:defRPr sz="800" kern="1200" baseline="0">
                <a:solidFill>
                  <a:schemeClr val="tx1"/>
                </a:solidFill>
                <a:latin typeface="+mn-lt"/>
                <a:ea typeface="+mn-ea"/>
                <a:cs typeface="+mn-cs"/>
              </a:defRPr>
            </a:lvl7pPr>
            <a:lvl8pPr marL="2400220" indent="0" algn="l" defTabSz="685777" rtl="0" eaLnBrk="1" fontAlgn="base" latinLnBrk="0" hangingPunct="1">
              <a:lnSpc>
                <a:spcPct val="80000"/>
              </a:lnSpc>
              <a:spcBef>
                <a:spcPct val="20000"/>
              </a:spcBef>
              <a:spcAft>
                <a:spcPct val="0"/>
              </a:spcAft>
              <a:buFont typeface="Arial" pitchFamily="34" charset="0"/>
              <a:buNone/>
              <a:defRPr sz="1500" kern="1200">
                <a:solidFill>
                  <a:schemeClr val="tx1"/>
                </a:solidFill>
                <a:latin typeface="+mn-lt"/>
                <a:ea typeface="+mn-ea"/>
                <a:cs typeface="+mn-cs"/>
              </a:defRPr>
            </a:lvl8pPr>
            <a:lvl9pPr marL="2914553" indent="-171445" algn="l" defTabSz="685777" rtl="0" eaLnBrk="1" fontAlgn="base" latinLnBrk="0" hangingPunct="1">
              <a:lnSpc>
                <a:spcPct val="80000"/>
              </a:lnSpc>
              <a:spcBef>
                <a:spcPct val="20000"/>
              </a:spcBef>
              <a:spcAft>
                <a:spcPct val="0"/>
              </a:spcAft>
              <a:buFont typeface="Arial" pitchFamily="34" charset="0"/>
              <a:buChar char="•"/>
              <a:defRPr sz="1500" kern="1200">
                <a:solidFill>
                  <a:schemeClr val="tx1"/>
                </a:solidFill>
                <a:latin typeface="+mn-lt"/>
                <a:ea typeface="+mn-ea"/>
                <a:cs typeface="+mn-cs"/>
              </a:defRPr>
            </a:lvl9pPr>
          </a:lstStyle>
          <a:p>
            <a:pPr marL="0" indent="0" algn="ctr">
              <a:spcBef>
                <a:spcPts val="3200"/>
              </a:spcBef>
              <a:buClr>
                <a:srgbClr val="666666"/>
              </a:buClr>
              <a:buNone/>
            </a:pPr>
            <a:r>
              <a:rPr lang="en-US" sz="3200" b="1" dirty="0">
                <a:solidFill>
                  <a:schemeClr val="bg1"/>
                </a:solidFill>
                <a:ea typeface="Arial" charset="0"/>
                <a:cs typeface="CiscoSansTT" panose="020B0503020201020303" pitchFamily="34" charset="0"/>
              </a:rPr>
              <a:t>Why is DNS useful for security?</a:t>
            </a:r>
          </a:p>
          <a:p>
            <a:pPr>
              <a:spcBef>
                <a:spcPts val="3200"/>
              </a:spcBef>
              <a:buClr>
                <a:srgbClr val="003A5C"/>
              </a:buClr>
            </a:pPr>
            <a:r>
              <a:rPr lang="en-US" sz="3200" dirty="0">
                <a:solidFill>
                  <a:schemeClr val="bg1"/>
                </a:solidFill>
                <a:ea typeface="Arial" charset="0"/>
                <a:cs typeface="Arial" charset="0"/>
              </a:rPr>
              <a:t>First step in connecting </a:t>
            </a:r>
            <a:br>
              <a:rPr lang="en-US" sz="3200" dirty="0">
                <a:solidFill>
                  <a:schemeClr val="bg1"/>
                </a:solidFill>
                <a:ea typeface="Arial" charset="0"/>
                <a:cs typeface="Arial" charset="0"/>
              </a:rPr>
            </a:br>
            <a:r>
              <a:rPr lang="en-US" sz="3200" dirty="0">
                <a:solidFill>
                  <a:schemeClr val="bg1"/>
                </a:solidFill>
                <a:ea typeface="Arial" charset="0"/>
                <a:cs typeface="Arial" charset="0"/>
              </a:rPr>
              <a:t>to the Internet</a:t>
            </a:r>
          </a:p>
          <a:p>
            <a:pPr>
              <a:spcBef>
                <a:spcPts val="3200"/>
              </a:spcBef>
              <a:buClr>
                <a:srgbClr val="003A5C"/>
              </a:buClr>
            </a:pPr>
            <a:r>
              <a:rPr lang="en-US" sz="3200" dirty="0">
                <a:solidFill>
                  <a:schemeClr val="bg1"/>
                </a:solidFill>
                <a:ea typeface="Arial" charset="0"/>
                <a:cs typeface="Arial" charset="0"/>
              </a:rPr>
              <a:t>Precedes file execution and IP connection</a:t>
            </a:r>
          </a:p>
          <a:p>
            <a:pPr>
              <a:spcBef>
                <a:spcPts val="3200"/>
              </a:spcBef>
              <a:buClr>
                <a:srgbClr val="003A5C"/>
              </a:buClr>
            </a:pPr>
            <a:r>
              <a:rPr lang="en-US" sz="3200" dirty="0">
                <a:solidFill>
                  <a:schemeClr val="bg1"/>
                </a:solidFill>
                <a:ea typeface="Arial" charset="0"/>
                <a:cs typeface="Arial" charset="0"/>
              </a:rPr>
              <a:t>Used by nearly all devices</a:t>
            </a:r>
          </a:p>
        </p:txBody>
      </p:sp>
      <p:grpSp>
        <p:nvGrpSpPr>
          <p:cNvPr id="86" name="Group 85">
            <a:extLst>
              <a:ext uri="{FF2B5EF4-FFF2-40B4-BE49-F238E27FC236}">
                <a16:creationId xmlns:a16="http://schemas.microsoft.com/office/drawing/2014/main" id="{4E55BDBB-45BF-4AAA-9AA3-15F81D4C6F52}"/>
              </a:ext>
            </a:extLst>
          </p:cNvPr>
          <p:cNvGrpSpPr/>
          <p:nvPr/>
        </p:nvGrpSpPr>
        <p:grpSpPr>
          <a:xfrm>
            <a:off x="9105364" y="6390266"/>
            <a:ext cx="8288791" cy="377582"/>
            <a:chOff x="9105364" y="6390266"/>
            <a:chExt cx="8288791" cy="377582"/>
          </a:xfrm>
        </p:grpSpPr>
        <p:sp>
          <p:nvSpPr>
            <p:cNvPr id="88" name="TextBox 87">
              <a:extLst>
                <a:ext uri="{FF2B5EF4-FFF2-40B4-BE49-F238E27FC236}">
                  <a16:creationId xmlns:a16="http://schemas.microsoft.com/office/drawing/2014/main" id="{1F28212B-396E-4AD7-86A5-2E9547533803}"/>
                </a:ext>
              </a:extLst>
            </p:cNvPr>
            <p:cNvSpPr txBox="1"/>
            <p:nvPr/>
          </p:nvSpPr>
          <p:spPr>
            <a:xfrm>
              <a:off x="10779618" y="6429294"/>
              <a:ext cx="661453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bg1"/>
                  </a:solidFill>
                  <a:latin typeface="Gibson" pitchFamily="2" charset="77"/>
                </a:rPr>
                <a:t>For Finance</a:t>
              </a:r>
            </a:p>
          </p:txBody>
        </p:sp>
        <p:pic>
          <p:nvPicPr>
            <p:cNvPr id="89" name="Picture 88">
              <a:extLst>
                <a:ext uri="{FF2B5EF4-FFF2-40B4-BE49-F238E27FC236}">
                  <a16:creationId xmlns:a16="http://schemas.microsoft.com/office/drawing/2014/main" id="{B7427DF3-EC61-4C67-896C-A8F3CF5AB9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5364" y="6390266"/>
              <a:ext cx="1712891" cy="361993"/>
            </a:xfrm>
            <a:prstGeom prst="rect">
              <a:avLst/>
            </a:prstGeom>
          </p:spPr>
        </p:pic>
      </p:grpSp>
    </p:spTree>
    <p:extLst>
      <p:ext uri="{BB962C8B-B14F-4D97-AF65-F5344CB8AC3E}">
        <p14:creationId xmlns:p14="http://schemas.microsoft.com/office/powerpoint/2010/main" val="2254028720"/>
      </p:ext>
    </p:extLst>
  </p:cSld>
  <p:clrMapOvr>
    <a:masterClrMapping/>
  </p:clrMapOvr>
  <p:transition>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4B4E0199D1C0408AD56995DC95B3CD" ma:contentTypeVersion="16" ma:contentTypeDescription="Create a new document." ma:contentTypeScope="" ma:versionID="9ed36d26cec16869f809eec8c9f20da0">
  <xsd:schema xmlns:xsd="http://www.w3.org/2001/XMLSchema" xmlns:xs="http://www.w3.org/2001/XMLSchema" xmlns:p="http://schemas.microsoft.com/office/2006/metadata/properties" xmlns:ns1="http://schemas.microsoft.com/sharepoint/v3" xmlns:ns2="f072bd20-153c-4d89-b117-902e1532c63b" xmlns:ns3="371d4ff0-efce-4210-8048-8977779d5e05" targetNamespace="http://schemas.microsoft.com/office/2006/metadata/properties" ma:root="true" ma:fieldsID="34415b9dd7dab46a78107742618ce09c" ns1:_="" ns2:_="" ns3:_="">
    <xsd:import namespace="http://schemas.microsoft.com/sharepoint/v3"/>
    <xsd:import namespace="f072bd20-153c-4d89-b117-902e1532c63b"/>
    <xsd:import namespace="371d4ff0-efce-4210-8048-8977779d5e0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Category"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72bd20-153c-4d89-b117-902e1532c6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Category" ma:index="20" nillable="true" ma:displayName="Category" ma:description="SBI Assessment Category" ma:format="Dropdown" ma:internalName="Category">
      <xsd:simpleType>
        <xsd:restriction base="dms:Text">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71d4ff0-efce-4210-8048-8977779d5e0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Category xmlns="f072bd20-153c-4d89-b117-902e1532c63b"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9AFB212-ABE9-4DF9-B229-C19D7390FB21}"/>
</file>

<file path=customXml/itemProps2.xml><?xml version="1.0" encoding="utf-8"?>
<ds:datastoreItem xmlns:ds="http://schemas.openxmlformats.org/officeDocument/2006/customXml" ds:itemID="{DE25F4DB-CD5B-4923-837D-B405BF83142F}"/>
</file>

<file path=customXml/itemProps3.xml><?xml version="1.0" encoding="utf-8"?>
<ds:datastoreItem xmlns:ds="http://schemas.openxmlformats.org/officeDocument/2006/customXml" ds:itemID="{8DA0CD47-3B11-45A0-B59D-0817AFA95E77}"/>
</file>

<file path=docProps/app.xml><?xml version="1.0" encoding="utf-8"?>
<Properties xmlns="http://schemas.openxmlformats.org/officeDocument/2006/extended-properties" xmlns:vt="http://schemas.openxmlformats.org/officeDocument/2006/docPropsVTypes">
  <Template>Office Theme</Template>
  <TotalTime>520</TotalTime>
  <Words>3836</Words>
  <Application>Microsoft Office PowerPoint</Application>
  <PresentationFormat>Widescreen</PresentationFormat>
  <Paragraphs>391</Paragraphs>
  <Slides>26</Slides>
  <Notes>25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.AppleSystemUIFont</vt:lpstr>
      <vt:lpstr>Arial</vt:lpstr>
      <vt:lpstr>Calibri</vt:lpstr>
      <vt:lpstr>Calibri Light</vt:lpstr>
      <vt:lpstr>CiscoSansTT</vt:lpstr>
      <vt:lpstr>CiscoSansTT ExtraLight</vt:lpstr>
      <vt:lpstr>CiscoSansTT Light</vt:lpstr>
      <vt:lpstr>Gibson</vt:lpstr>
      <vt:lpstr>Source Sans Pro</vt:lpstr>
      <vt:lpstr>Times New Roman</vt:lpstr>
      <vt:lpstr>Wingdings</vt:lpstr>
      <vt:lpstr>Office Theme</vt:lpstr>
      <vt:lpstr>PowerPoint Presentation</vt:lpstr>
      <vt:lpstr>PowerPoint Presentation</vt:lpstr>
      <vt:lpstr>PowerPoint Presentation</vt:lpstr>
      <vt:lpstr>Single greatest threat to our IT Infrastructures</vt:lpstr>
      <vt:lpstr>The way we work has changed:  More is happening off-network</vt:lpstr>
      <vt:lpstr>PowerPoint Presentation</vt:lpstr>
      <vt:lpstr>Our new reality</vt:lpstr>
      <vt:lpstr>PowerPoint Presentation</vt:lpstr>
      <vt:lpstr>PowerPoint Presentation</vt:lpstr>
      <vt:lpstr>FirstLight DNS Protect and AMP - layer security</vt:lpstr>
      <vt:lpstr>PowerPoint Presentation</vt:lpstr>
      <vt:lpstr>Now more than ever:  Need visibility and protection across users and endpoints</vt:lpstr>
      <vt:lpstr>FirstLight can help</vt:lpstr>
      <vt:lpstr>PowerPoint Presentation</vt:lpstr>
      <vt:lpstr>PowerPoint Presentation</vt:lpstr>
      <vt:lpstr>Amplify your threat protection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DDoS Solution Features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Sergeant</dc:creator>
  <cp:lastModifiedBy>Molly Sergeant</cp:lastModifiedBy>
  <cp:revision>381</cp:revision>
  <dcterms:created xsi:type="dcterms:W3CDTF">2021-01-27T19:43:11Z</dcterms:created>
  <dcterms:modified xsi:type="dcterms:W3CDTF">2021-06-24T15:48:20Z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0x010100A04B4E0199D1C0408AD56995DC95B3CD</vt:lpwstr>
  </property>
</Properties>
</file>